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20"/>
  </p:notesMasterIdLst>
  <p:handoutMasterIdLst>
    <p:handoutMasterId r:id="rId21"/>
  </p:handoutMasterIdLst>
  <p:sldIdLst>
    <p:sldId id="266" r:id="rId2"/>
    <p:sldId id="364" r:id="rId3"/>
    <p:sldId id="334" r:id="rId4"/>
    <p:sldId id="337" r:id="rId5"/>
    <p:sldId id="378" r:id="rId6"/>
    <p:sldId id="383" r:id="rId7"/>
    <p:sldId id="365" r:id="rId8"/>
    <p:sldId id="372" r:id="rId9"/>
    <p:sldId id="373" r:id="rId10"/>
    <p:sldId id="374" r:id="rId11"/>
    <p:sldId id="375" r:id="rId12"/>
    <p:sldId id="366" r:id="rId13"/>
    <p:sldId id="382" r:id="rId14"/>
    <p:sldId id="380" r:id="rId15"/>
    <p:sldId id="381" r:id="rId16"/>
    <p:sldId id="367" r:id="rId17"/>
    <p:sldId id="384" r:id="rId18"/>
    <p:sldId id="362" r:id="rId19"/>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guel Esteban Gutiérrez" initials="M.E.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339966"/>
    <a:srgbClr val="928D32"/>
    <a:srgbClr val="7D792B"/>
    <a:srgbClr val="FFCC99"/>
    <a:srgbClr val="0065B0"/>
    <a:srgbClr val="0075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3" autoAdjust="0"/>
    <p:restoredTop sz="65845" autoAdjust="0"/>
  </p:normalViewPr>
  <p:slideViewPr>
    <p:cSldViewPr snapToGrid="0" snapToObjects="1">
      <p:cViewPr varScale="1">
        <p:scale>
          <a:sx n="52" d="100"/>
          <a:sy n="52" d="100"/>
        </p:scale>
        <p:origin x="-2222" y="-91"/>
      </p:cViewPr>
      <p:guideLst>
        <p:guide orient="horz" pos="2900"/>
        <p:guide pos="2880"/>
      </p:guideLst>
    </p:cSldViewPr>
  </p:slideViewPr>
  <p:outlineViewPr>
    <p:cViewPr>
      <p:scale>
        <a:sx n="33" d="100"/>
        <a:sy n="33" d="100"/>
      </p:scale>
      <p:origin x="0" y="14528"/>
    </p:cViewPr>
  </p:outlineViewPr>
  <p:notesTextViewPr>
    <p:cViewPr>
      <p:scale>
        <a:sx n="100" d="100"/>
        <a:sy n="100" d="100"/>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31262D-419C-4768-BAF9-F1D95E564C4B}" type="doc">
      <dgm:prSet loTypeId="urn:microsoft.com/office/officeart/2005/8/layout/hProcess9" loCatId="process" qsTypeId="urn:microsoft.com/office/officeart/2005/8/quickstyle/simple1" qsCatId="simple" csTypeId="urn:microsoft.com/office/officeart/2005/8/colors/colorful1#1" csCatId="colorful" phldr="1"/>
      <dgm:spPr/>
      <dgm:t>
        <a:bodyPr/>
        <a:lstStyle/>
        <a:p>
          <a:endParaRPr lang="es-ES"/>
        </a:p>
      </dgm:t>
    </dgm:pt>
    <dgm:pt modelId="{05A3B36A-F9C7-4A70-8885-2293E00C3A37}">
      <dgm:prSet phldrT="[Texto]"/>
      <dgm:spPr/>
      <dgm:t>
        <a:bodyPr/>
        <a:lstStyle/>
        <a:p>
          <a:r>
            <a:rPr lang="es-ES_tradnl" dirty="0" err="1" smtClean="0"/>
            <a:t>Defect</a:t>
          </a:r>
          <a:r>
            <a:rPr lang="es-ES_tradnl" dirty="0" smtClean="0"/>
            <a:t> </a:t>
          </a:r>
          <a:r>
            <a:rPr lang="es-ES_tradnl" dirty="0" err="1" smtClean="0"/>
            <a:t>reception</a:t>
          </a:r>
          <a:endParaRPr lang="es-ES" dirty="0"/>
        </a:p>
      </dgm:t>
    </dgm:pt>
    <dgm:pt modelId="{CA382FF0-B091-4EF7-9C31-35584FF8D7E7}" type="parTrans" cxnId="{C2D5AC41-857C-4DA5-8E2F-ABC48CAC453B}">
      <dgm:prSet/>
      <dgm:spPr/>
      <dgm:t>
        <a:bodyPr/>
        <a:lstStyle/>
        <a:p>
          <a:endParaRPr lang="es-ES"/>
        </a:p>
      </dgm:t>
    </dgm:pt>
    <dgm:pt modelId="{4C4EA41A-578C-4800-B347-5E4BFDC38DE6}" type="sibTrans" cxnId="{C2D5AC41-857C-4DA5-8E2F-ABC48CAC453B}">
      <dgm:prSet/>
      <dgm:spPr/>
      <dgm:t>
        <a:bodyPr/>
        <a:lstStyle/>
        <a:p>
          <a:endParaRPr lang="es-ES"/>
        </a:p>
      </dgm:t>
    </dgm:pt>
    <dgm:pt modelId="{F221ED55-28CB-4048-9CC0-BCC20676D7BA}">
      <dgm:prSet phldrT="[Texto]"/>
      <dgm:spPr/>
      <dgm:t>
        <a:bodyPr/>
        <a:lstStyle/>
        <a:p>
          <a:r>
            <a:rPr lang="es-ES_tradnl" dirty="0" smtClean="0"/>
            <a:t>Diagnosis and </a:t>
          </a:r>
          <a:r>
            <a:rPr lang="es-ES_tradnl" dirty="0" err="1" smtClean="0"/>
            <a:t>solution</a:t>
          </a:r>
          <a:endParaRPr lang="es-ES" dirty="0"/>
        </a:p>
      </dgm:t>
    </dgm:pt>
    <dgm:pt modelId="{5CCEC103-E776-47F3-9967-EAEA71B5EAB9}" type="parTrans" cxnId="{9ABD78EA-9456-4B2D-B6A0-8A3B8AA5412C}">
      <dgm:prSet/>
      <dgm:spPr/>
      <dgm:t>
        <a:bodyPr/>
        <a:lstStyle/>
        <a:p>
          <a:endParaRPr lang="es-ES"/>
        </a:p>
      </dgm:t>
    </dgm:pt>
    <dgm:pt modelId="{5A99CC09-8F4F-4FC7-A046-098A90906B34}" type="sibTrans" cxnId="{9ABD78EA-9456-4B2D-B6A0-8A3B8AA5412C}">
      <dgm:prSet/>
      <dgm:spPr/>
      <dgm:t>
        <a:bodyPr/>
        <a:lstStyle/>
        <a:p>
          <a:endParaRPr lang="es-ES"/>
        </a:p>
      </dgm:t>
    </dgm:pt>
    <dgm:pt modelId="{E66430C0-4B7C-4774-930A-E95C1673EA5C}">
      <dgm:prSet phldrT="[Texto]"/>
      <dgm:spPr/>
      <dgm:t>
        <a:bodyPr/>
        <a:lstStyle/>
        <a:p>
          <a:r>
            <a:rPr lang="es-ES_tradnl" dirty="0" err="1" smtClean="0"/>
            <a:t>Solution</a:t>
          </a:r>
          <a:r>
            <a:rPr lang="es-ES_tradnl" dirty="0" smtClean="0"/>
            <a:t> </a:t>
          </a:r>
          <a:r>
            <a:rPr lang="es-ES_tradnl" dirty="0" err="1" smtClean="0"/>
            <a:t>integration</a:t>
          </a:r>
          <a:endParaRPr lang="es-ES" dirty="0"/>
        </a:p>
      </dgm:t>
    </dgm:pt>
    <dgm:pt modelId="{F8B2045A-6761-40A2-B972-79BEC0EADC0E}" type="parTrans" cxnId="{7D63B55A-F76E-41F1-A9C6-490C3A91CD77}">
      <dgm:prSet/>
      <dgm:spPr/>
      <dgm:t>
        <a:bodyPr/>
        <a:lstStyle/>
        <a:p>
          <a:endParaRPr lang="es-ES"/>
        </a:p>
      </dgm:t>
    </dgm:pt>
    <dgm:pt modelId="{D566FDF4-CD54-436E-AB70-C49332BAB16E}" type="sibTrans" cxnId="{7D63B55A-F76E-41F1-A9C6-490C3A91CD77}">
      <dgm:prSet/>
      <dgm:spPr/>
      <dgm:t>
        <a:bodyPr/>
        <a:lstStyle/>
        <a:p>
          <a:endParaRPr lang="es-ES"/>
        </a:p>
      </dgm:t>
    </dgm:pt>
    <dgm:pt modelId="{01E7AC78-E4AB-4D14-A96C-B5552D9BA6F4}">
      <dgm:prSet phldrT="[Texto]"/>
      <dgm:spPr/>
      <dgm:t>
        <a:bodyPr/>
        <a:lstStyle/>
        <a:p>
          <a:r>
            <a:rPr lang="es-ES_tradnl" dirty="0" err="1" smtClean="0"/>
            <a:t>Fix</a:t>
          </a:r>
          <a:r>
            <a:rPr lang="es-ES_tradnl" dirty="0" smtClean="0"/>
            <a:t> </a:t>
          </a:r>
          <a:r>
            <a:rPr lang="es-ES_tradnl" dirty="0" err="1" smtClean="0"/>
            <a:t>assignment</a:t>
          </a:r>
          <a:endParaRPr lang="es-ES" dirty="0"/>
        </a:p>
      </dgm:t>
    </dgm:pt>
    <dgm:pt modelId="{2ECB40E8-C38D-482B-BEF3-81AA9C6DE789}" type="parTrans" cxnId="{F5231B24-7DA3-41B3-AED5-67E6D99498F3}">
      <dgm:prSet/>
      <dgm:spPr/>
      <dgm:t>
        <a:bodyPr/>
        <a:lstStyle/>
        <a:p>
          <a:endParaRPr lang="es-ES"/>
        </a:p>
      </dgm:t>
    </dgm:pt>
    <dgm:pt modelId="{9EA5ED82-8E18-4183-8ACD-495FC3F34698}" type="sibTrans" cxnId="{F5231B24-7DA3-41B3-AED5-67E6D99498F3}">
      <dgm:prSet/>
      <dgm:spPr/>
      <dgm:t>
        <a:bodyPr/>
        <a:lstStyle/>
        <a:p>
          <a:endParaRPr lang="es-ES"/>
        </a:p>
      </dgm:t>
    </dgm:pt>
    <dgm:pt modelId="{318A1624-2DD5-44AF-B5C1-8D3C24F231A3}">
      <dgm:prSet phldrT="[Texto]"/>
      <dgm:spPr/>
      <dgm:t>
        <a:bodyPr/>
        <a:lstStyle/>
        <a:p>
          <a:r>
            <a:rPr lang="es-ES_tradnl" dirty="0" err="1" smtClean="0"/>
            <a:t>Fix</a:t>
          </a:r>
          <a:r>
            <a:rPr lang="es-ES_tradnl" dirty="0" smtClean="0"/>
            <a:t> </a:t>
          </a:r>
          <a:r>
            <a:rPr lang="es-ES_tradnl" dirty="0" err="1" smtClean="0"/>
            <a:t>certification</a:t>
          </a:r>
          <a:endParaRPr lang="es-ES" dirty="0"/>
        </a:p>
      </dgm:t>
    </dgm:pt>
    <dgm:pt modelId="{3F3254B1-97CE-4CB7-A225-86483D68694A}" type="parTrans" cxnId="{26B28E4A-8D31-437D-9D1F-B73368C38FD1}">
      <dgm:prSet/>
      <dgm:spPr/>
      <dgm:t>
        <a:bodyPr/>
        <a:lstStyle/>
        <a:p>
          <a:endParaRPr lang="es-ES"/>
        </a:p>
      </dgm:t>
    </dgm:pt>
    <dgm:pt modelId="{55E0D964-7F3D-4F47-85C9-B76513A47B24}" type="sibTrans" cxnId="{26B28E4A-8D31-437D-9D1F-B73368C38FD1}">
      <dgm:prSet/>
      <dgm:spPr/>
      <dgm:t>
        <a:bodyPr/>
        <a:lstStyle/>
        <a:p>
          <a:endParaRPr lang="es-ES"/>
        </a:p>
      </dgm:t>
    </dgm:pt>
    <dgm:pt modelId="{1107BBF2-F4B1-4778-9372-4F74F3726AE0}">
      <dgm:prSet phldrT="[Texto]"/>
      <dgm:spPr/>
      <dgm:t>
        <a:bodyPr/>
        <a:lstStyle/>
        <a:p>
          <a:r>
            <a:rPr lang="es-ES_tradnl" dirty="0" err="1" smtClean="0"/>
            <a:t>Verification</a:t>
          </a:r>
          <a:endParaRPr lang="es-ES" dirty="0"/>
        </a:p>
      </dgm:t>
    </dgm:pt>
    <dgm:pt modelId="{801A8201-23B4-4DF8-B367-F7B230B0706A}" type="sibTrans" cxnId="{7EB78946-A254-4EEE-B55D-166058450637}">
      <dgm:prSet/>
      <dgm:spPr/>
      <dgm:t>
        <a:bodyPr/>
        <a:lstStyle/>
        <a:p>
          <a:endParaRPr lang="es-ES"/>
        </a:p>
      </dgm:t>
    </dgm:pt>
    <dgm:pt modelId="{4FCBEB6D-DFD6-4A0E-8C6B-89850609A280}" type="parTrans" cxnId="{7EB78946-A254-4EEE-B55D-166058450637}">
      <dgm:prSet/>
      <dgm:spPr/>
      <dgm:t>
        <a:bodyPr/>
        <a:lstStyle/>
        <a:p>
          <a:endParaRPr lang="es-ES"/>
        </a:p>
      </dgm:t>
    </dgm:pt>
    <dgm:pt modelId="{AB322FBD-107B-42CC-9A50-BDB628115DC0}" type="pres">
      <dgm:prSet presAssocID="{E931262D-419C-4768-BAF9-F1D95E564C4B}" presName="CompostProcess" presStyleCnt="0">
        <dgm:presLayoutVars>
          <dgm:dir/>
          <dgm:resizeHandles val="exact"/>
        </dgm:presLayoutVars>
      </dgm:prSet>
      <dgm:spPr/>
      <dgm:t>
        <a:bodyPr/>
        <a:lstStyle/>
        <a:p>
          <a:endParaRPr lang="es-ES"/>
        </a:p>
      </dgm:t>
    </dgm:pt>
    <dgm:pt modelId="{428A4EDE-7E4F-4797-AFAD-9EBC668F611F}" type="pres">
      <dgm:prSet presAssocID="{E931262D-419C-4768-BAF9-F1D95E564C4B}" presName="arrow" presStyleLbl="bgShp" presStyleIdx="0" presStyleCnt="1" custScaleY="82645"/>
      <dgm:spPr/>
    </dgm:pt>
    <dgm:pt modelId="{308B3AC8-9AD6-4FD6-AD5B-86E56EA2EA1E}" type="pres">
      <dgm:prSet presAssocID="{E931262D-419C-4768-BAF9-F1D95E564C4B}" presName="linearProcess" presStyleCnt="0"/>
      <dgm:spPr/>
    </dgm:pt>
    <dgm:pt modelId="{F7F9067D-A3D5-4A8E-8562-CA12DB8F8A4D}" type="pres">
      <dgm:prSet presAssocID="{05A3B36A-F9C7-4A70-8885-2293E00C3A37}" presName="textNode" presStyleLbl="node1" presStyleIdx="0" presStyleCnt="6" custScaleY="68302">
        <dgm:presLayoutVars>
          <dgm:bulletEnabled val="1"/>
        </dgm:presLayoutVars>
      </dgm:prSet>
      <dgm:spPr/>
      <dgm:t>
        <a:bodyPr/>
        <a:lstStyle/>
        <a:p>
          <a:endParaRPr lang="es-ES"/>
        </a:p>
      </dgm:t>
    </dgm:pt>
    <dgm:pt modelId="{974A1BCB-C1E6-4485-990D-A60A9D59F9BB}" type="pres">
      <dgm:prSet presAssocID="{4C4EA41A-578C-4800-B347-5E4BFDC38DE6}" presName="sibTrans" presStyleCnt="0"/>
      <dgm:spPr/>
    </dgm:pt>
    <dgm:pt modelId="{16548E04-E2D3-465B-9439-FA1E1987A730}" type="pres">
      <dgm:prSet presAssocID="{1107BBF2-F4B1-4778-9372-4F74F3726AE0}" presName="textNode" presStyleLbl="node1" presStyleIdx="1" presStyleCnt="6" custScaleY="68302">
        <dgm:presLayoutVars>
          <dgm:bulletEnabled val="1"/>
        </dgm:presLayoutVars>
      </dgm:prSet>
      <dgm:spPr/>
      <dgm:t>
        <a:bodyPr/>
        <a:lstStyle/>
        <a:p>
          <a:endParaRPr lang="es-ES"/>
        </a:p>
      </dgm:t>
    </dgm:pt>
    <dgm:pt modelId="{E66843D4-DCCF-4C8C-91A6-4DE0B4390209}" type="pres">
      <dgm:prSet presAssocID="{801A8201-23B4-4DF8-B367-F7B230B0706A}" presName="sibTrans" presStyleCnt="0"/>
      <dgm:spPr/>
    </dgm:pt>
    <dgm:pt modelId="{5F32A100-4176-4C37-8597-65E2E82733D1}" type="pres">
      <dgm:prSet presAssocID="{F221ED55-28CB-4048-9CC0-BCC20676D7BA}" presName="textNode" presStyleLbl="node1" presStyleIdx="2" presStyleCnt="6" custScaleY="68302">
        <dgm:presLayoutVars>
          <dgm:bulletEnabled val="1"/>
        </dgm:presLayoutVars>
      </dgm:prSet>
      <dgm:spPr/>
      <dgm:t>
        <a:bodyPr/>
        <a:lstStyle/>
        <a:p>
          <a:endParaRPr lang="es-ES"/>
        </a:p>
      </dgm:t>
    </dgm:pt>
    <dgm:pt modelId="{B2B8179D-81B7-43B9-B9D4-61687D0D9F8C}" type="pres">
      <dgm:prSet presAssocID="{5A99CC09-8F4F-4FC7-A046-098A90906B34}" presName="sibTrans" presStyleCnt="0"/>
      <dgm:spPr/>
    </dgm:pt>
    <dgm:pt modelId="{51767767-1B44-43A3-BC6A-0D23B636C7FB}" type="pres">
      <dgm:prSet presAssocID="{E66430C0-4B7C-4774-930A-E95C1673EA5C}" presName="textNode" presStyleLbl="node1" presStyleIdx="3" presStyleCnt="6" custScaleY="68302">
        <dgm:presLayoutVars>
          <dgm:bulletEnabled val="1"/>
        </dgm:presLayoutVars>
      </dgm:prSet>
      <dgm:spPr/>
      <dgm:t>
        <a:bodyPr/>
        <a:lstStyle/>
        <a:p>
          <a:endParaRPr lang="es-ES"/>
        </a:p>
      </dgm:t>
    </dgm:pt>
    <dgm:pt modelId="{940BF567-27AD-4EBF-9168-98325DF8ED77}" type="pres">
      <dgm:prSet presAssocID="{D566FDF4-CD54-436E-AB70-C49332BAB16E}" presName="sibTrans" presStyleCnt="0"/>
      <dgm:spPr/>
    </dgm:pt>
    <dgm:pt modelId="{9590D114-0D8C-451B-802B-1E7DAA9FD95E}" type="pres">
      <dgm:prSet presAssocID="{01E7AC78-E4AB-4D14-A96C-B5552D9BA6F4}" presName="textNode" presStyleLbl="node1" presStyleIdx="4" presStyleCnt="6" custScaleY="68302">
        <dgm:presLayoutVars>
          <dgm:bulletEnabled val="1"/>
        </dgm:presLayoutVars>
      </dgm:prSet>
      <dgm:spPr/>
      <dgm:t>
        <a:bodyPr/>
        <a:lstStyle/>
        <a:p>
          <a:endParaRPr lang="es-ES"/>
        </a:p>
      </dgm:t>
    </dgm:pt>
    <dgm:pt modelId="{1B40430C-DDD6-4BA0-9C57-B139E1E6BAAF}" type="pres">
      <dgm:prSet presAssocID="{9EA5ED82-8E18-4183-8ACD-495FC3F34698}" presName="sibTrans" presStyleCnt="0"/>
      <dgm:spPr/>
    </dgm:pt>
    <dgm:pt modelId="{65562E29-F2BA-4E02-BEE7-AB77BF59EFE3}" type="pres">
      <dgm:prSet presAssocID="{318A1624-2DD5-44AF-B5C1-8D3C24F231A3}" presName="textNode" presStyleLbl="node1" presStyleIdx="5" presStyleCnt="6" custScaleY="68302">
        <dgm:presLayoutVars>
          <dgm:bulletEnabled val="1"/>
        </dgm:presLayoutVars>
      </dgm:prSet>
      <dgm:spPr/>
      <dgm:t>
        <a:bodyPr/>
        <a:lstStyle/>
        <a:p>
          <a:endParaRPr lang="es-ES"/>
        </a:p>
      </dgm:t>
    </dgm:pt>
  </dgm:ptLst>
  <dgm:cxnLst>
    <dgm:cxn modelId="{6DA7062C-8562-42BF-84C0-E446AD9A9E85}" type="presOf" srcId="{318A1624-2DD5-44AF-B5C1-8D3C24F231A3}" destId="{65562E29-F2BA-4E02-BEE7-AB77BF59EFE3}" srcOrd="0" destOrd="0" presId="urn:microsoft.com/office/officeart/2005/8/layout/hProcess9"/>
    <dgm:cxn modelId="{4953C0D4-010A-4BEA-A0AD-1E776E89379F}" type="presOf" srcId="{F221ED55-28CB-4048-9CC0-BCC20676D7BA}" destId="{5F32A100-4176-4C37-8597-65E2E82733D1}" srcOrd="0" destOrd="0" presId="urn:microsoft.com/office/officeart/2005/8/layout/hProcess9"/>
    <dgm:cxn modelId="{C2D5AC41-857C-4DA5-8E2F-ABC48CAC453B}" srcId="{E931262D-419C-4768-BAF9-F1D95E564C4B}" destId="{05A3B36A-F9C7-4A70-8885-2293E00C3A37}" srcOrd="0" destOrd="0" parTransId="{CA382FF0-B091-4EF7-9C31-35584FF8D7E7}" sibTransId="{4C4EA41A-578C-4800-B347-5E4BFDC38DE6}"/>
    <dgm:cxn modelId="{F5231B24-7DA3-41B3-AED5-67E6D99498F3}" srcId="{E931262D-419C-4768-BAF9-F1D95E564C4B}" destId="{01E7AC78-E4AB-4D14-A96C-B5552D9BA6F4}" srcOrd="4" destOrd="0" parTransId="{2ECB40E8-C38D-482B-BEF3-81AA9C6DE789}" sibTransId="{9EA5ED82-8E18-4183-8ACD-495FC3F34698}"/>
    <dgm:cxn modelId="{49887FE1-45AA-42C1-9091-BDE104535E91}" type="presOf" srcId="{E931262D-419C-4768-BAF9-F1D95E564C4B}" destId="{AB322FBD-107B-42CC-9A50-BDB628115DC0}" srcOrd="0" destOrd="0" presId="urn:microsoft.com/office/officeart/2005/8/layout/hProcess9"/>
    <dgm:cxn modelId="{C5FCC753-363F-4923-A4EF-AC7182E67DBA}" type="presOf" srcId="{01E7AC78-E4AB-4D14-A96C-B5552D9BA6F4}" destId="{9590D114-0D8C-451B-802B-1E7DAA9FD95E}" srcOrd="0" destOrd="0" presId="urn:microsoft.com/office/officeart/2005/8/layout/hProcess9"/>
    <dgm:cxn modelId="{E25DC153-D661-4CA7-9CD1-F993B5532E95}" type="presOf" srcId="{E66430C0-4B7C-4774-930A-E95C1673EA5C}" destId="{51767767-1B44-43A3-BC6A-0D23B636C7FB}" srcOrd="0" destOrd="0" presId="urn:microsoft.com/office/officeart/2005/8/layout/hProcess9"/>
    <dgm:cxn modelId="{26B28E4A-8D31-437D-9D1F-B73368C38FD1}" srcId="{E931262D-419C-4768-BAF9-F1D95E564C4B}" destId="{318A1624-2DD5-44AF-B5C1-8D3C24F231A3}" srcOrd="5" destOrd="0" parTransId="{3F3254B1-97CE-4CB7-A225-86483D68694A}" sibTransId="{55E0D964-7F3D-4F47-85C9-B76513A47B24}"/>
    <dgm:cxn modelId="{7D63B55A-F76E-41F1-A9C6-490C3A91CD77}" srcId="{E931262D-419C-4768-BAF9-F1D95E564C4B}" destId="{E66430C0-4B7C-4774-930A-E95C1673EA5C}" srcOrd="3" destOrd="0" parTransId="{F8B2045A-6761-40A2-B972-79BEC0EADC0E}" sibTransId="{D566FDF4-CD54-436E-AB70-C49332BAB16E}"/>
    <dgm:cxn modelId="{9ABD78EA-9456-4B2D-B6A0-8A3B8AA5412C}" srcId="{E931262D-419C-4768-BAF9-F1D95E564C4B}" destId="{F221ED55-28CB-4048-9CC0-BCC20676D7BA}" srcOrd="2" destOrd="0" parTransId="{5CCEC103-E776-47F3-9967-EAEA71B5EAB9}" sibTransId="{5A99CC09-8F4F-4FC7-A046-098A90906B34}"/>
    <dgm:cxn modelId="{7EB78946-A254-4EEE-B55D-166058450637}" srcId="{E931262D-419C-4768-BAF9-F1D95E564C4B}" destId="{1107BBF2-F4B1-4778-9372-4F74F3726AE0}" srcOrd="1" destOrd="0" parTransId="{4FCBEB6D-DFD6-4A0E-8C6B-89850609A280}" sibTransId="{801A8201-23B4-4DF8-B367-F7B230B0706A}"/>
    <dgm:cxn modelId="{A23D3EB4-A9E3-452D-A51C-E34AD006E543}" type="presOf" srcId="{1107BBF2-F4B1-4778-9372-4F74F3726AE0}" destId="{16548E04-E2D3-465B-9439-FA1E1987A730}" srcOrd="0" destOrd="0" presId="urn:microsoft.com/office/officeart/2005/8/layout/hProcess9"/>
    <dgm:cxn modelId="{88C5BFF6-72AB-42D4-986E-1D1460348C8E}" type="presOf" srcId="{05A3B36A-F9C7-4A70-8885-2293E00C3A37}" destId="{F7F9067D-A3D5-4A8E-8562-CA12DB8F8A4D}" srcOrd="0" destOrd="0" presId="urn:microsoft.com/office/officeart/2005/8/layout/hProcess9"/>
    <dgm:cxn modelId="{B0B2FDD7-3830-47A8-AF80-D93E92259AF9}" type="presParOf" srcId="{AB322FBD-107B-42CC-9A50-BDB628115DC0}" destId="{428A4EDE-7E4F-4797-AFAD-9EBC668F611F}" srcOrd="0" destOrd="0" presId="urn:microsoft.com/office/officeart/2005/8/layout/hProcess9"/>
    <dgm:cxn modelId="{E973E4A1-E81F-4F3D-9744-078D10EC2662}" type="presParOf" srcId="{AB322FBD-107B-42CC-9A50-BDB628115DC0}" destId="{308B3AC8-9AD6-4FD6-AD5B-86E56EA2EA1E}" srcOrd="1" destOrd="0" presId="urn:microsoft.com/office/officeart/2005/8/layout/hProcess9"/>
    <dgm:cxn modelId="{E979A672-82ED-4A15-9B48-A939182579DB}" type="presParOf" srcId="{308B3AC8-9AD6-4FD6-AD5B-86E56EA2EA1E}" destId="{F7F9067D-A3D5-4A8E-8562-CA12DB8F8A4D}" srcOrd="0" destOrd="0" presId="urn:microsoft.com/office/officeart/2005/8/layout/hProcess9"/>
    <dgm:cxn modelId="{D4EDD18C-69E7-483E-BC4F-AF3AD3384172}" type="presParOf" srcId="{308B3AC8-9AD6-4FD6-AD5B-86E56EA2EA1E}" destId="{974A1BCB-C1E6-4485-990D-A60A9D59F9BB}" srcOrd="1" destOrd="0" presId="urn:microsoft.com/office/officeart/2005/8/layout/hProcess9"/>
    <dgm:cxn modelId="{824F1F6D-2CE1-41BE-8DE1-905E5F79F4D6}" type="presParOf" srcId="{308B3AC8-9AD6-4FD6-AD5B-86E56EA2EA1E}" destId="{16548E04-E2D3-465B-9439-FA1E1987A730}" srcOrd="2" destOrd="0" presId="urn:microsoft.com/office/officeart/2005/8/layout/hProcess9"/>
    <dgm:cxn modelId="{9547474E-180C-4E43-AFF6-B584C66F24FB}" type="presParOf" srcId="{308B3AC8-9AD6-4FD6-AD5B-86E56EA2EA1E}" destId="{E66843D4-DCCF-4C8C-91A6-4DE0B4390209}" srcOrd="3" destOrd="0" presId="urn:microsoft.com/office/officeart/2005/8/layout/hProcess9"/>
    <dgm:cxn modelId="{110F1AD1-C296-4027-900B-E19653AC2E0C}" type="presParOf" srcId="{308B3AC8-9AD6-4FD6-AD5B-86E56EA2EA1E}" destId="{5F32A100-4176-4C37-8597-65E2E82733D1}" srcOrd="4" destOrd="0" presId="urn:microsoft.com/office/officeart/2005/8/layout/hProcess9"/>
    <dgm:cxn modelId="{23B4FFB3-9657-4A18-9AB9-FFDAE298A76F}" type="presParOf" srcId="{308B3AC8-9AD6-4FD6-AD5B-86E56EA2EA1E}" destId="{B2B8179D-81B7-43B9-B9D4-61687D0D9F8C}" srcOrd="5" destOrd="0" presId="urn:microsoft.com/office/officeart/2005/8/layout/hProcess9"/>
    <dgm:cxn modelId="{E446C959-14C4-4894-918D-F8F3B8299ACE}" type="presParOf" srcId="{308B3AC8-9AD6-4FD6-AD5B-86E56EA2EA1E}" destId="{51767767-1B44-43A3-BC6A-0D23B636C7FB}" srcOrd="6" destOrd="0" presId="urn:microsoft.com/office/officeart/2005/8/layout/hProcess9"/>
    <dgm:cxn modelId="{BC927AF6-9774-453D-9705-509CCB18FEF6}" type="presParOf" srcId="{308B3AC8-9AD6-4FD6-AD5B-86E56EA2EA1E}" destId="{940BF567-27AD-4EBF-9168-98325DF8ED77}" srcOrd="7" destOrd="0" presId="urn:microsoft.com/office/officeart/2005/8/layout/hProcess9"/>
    <dgm:cxn modelId="{7BA424B1-019A-4A1A-BCF9-6881804EC975}" type="presParOf" srcId="{308B3AC8-9AD6-4FD6-AD5B-86E56EA2EA1E}" destId="{9590D114-0D8C-451B-802B-1E7DAA9FD95E}" srcOrd="8" destOrd="0" presId="urn:microsoft.com/office/officeart/2005/8/layout/hProcess9"/>
    <dgm:cxn modelId="{4E452AD8-B56D-4B5C-B661-59C3392C8133}" type="presParOf" srcId="{308B3AC8-9AD6-4FD6-AD5B-86E56EA2EA1E}" destId="{1B40430C-DDD6-4BA0-9C57-B139E1E6BAAF}" srcOrd="9" destOrd="0" presId="urn:microsoft.com/office/officeart/2005/8/layout/hProcess9"/>
    <dgm:cxn modelId="{C0658CBA-7A57-4F7E-A303-DAFD02CAEC36}" type="presParOf" srcId="{308B3AC8-9AD6-4FD6-AD5B-86E56EA2EA1E}" destId="{65562E29-F2BA-4E02-BEE7-AB77BF59EFE3}"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A4EDE-7E4F-4797-AFAD-9EBC668F611F}">
      <dsp:nvSpPr>
        <dsp:cNvPr id="0" name=""/>
        <dsp:cNvSpPr/>
      </dsp:nvSpPr>
      <dsp:spPr>
        <a:xfrm>
          <a:off x="457199" y="289875"/>
          <a:ext cx="5181600" cy="276078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F9067D-A3D5-4A8E-8562-CA12DB8F8A4D}">
      <dsp:nvSpPr>
        <dsp:cNvPr id="0" name=""/>
        <dsp:cNvSpPr/>
      </dsp:nvSpPr>
      <dsp:spPr>
        <a:xfrm>
          <a:off x="1674" y="1213938"/>
          <a:ext cx="974824" cy="912661"/>
        </a:xfrm>
        <a:prstGeom prst="roundRect">
          <a:avLst/>
        </a:prstGeom>
        <a:solidFill>
          <a:schemeClr val="accent2">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err="1" smtClean="0"/>
            <a:t>Defect</a:t>
          </a:r>
          <a:r>
            <a:rPr lang="es-ES_tradnl" sz="1200" kern="1200" dirty="0" smtClean="0"/>
            <a:t> </a:t>
          </a:r>
          <a:r>
            <a:rPr lang="es-ES_tradnl" sz="1200" kern="1200" dirty="0" err="1" smtClean="0"/>
            <a:t>reception</a:t>
          </a:r>
          <a:endParaRPr lang="es-ES" sz="1200" kern="1200" dirty="0"/>
        </a:p>
      </dsp:txBody>
      <dsp:txXfrm>
        <a:off x="46226" y="1258490"/>
        <a:ext cx="885720" cy="823557"/>
      </dsp:txXfrm>
    </dsp:sp>
    <dsp:sp modelId="{16548E04-E2D3-465B-9439-FA1E1987A730}">
      <dsp:nvSpPr>
        <dsp:cNvPr id="0" name=""/>
        <dsp:cNvSpPr/>
      </dsp:nvSpPr>
      <dsp:spPr>
        <a:xfrm>
          <a:off x="1025239" y="1213938"/>
          <a:ext cx="974824" cy="912661"/>
        </a:xfrm>
        <a:prstGeom prst="roundRect">
          <a:avLst/>
        </a:prstGeom>
        <a:solidFill>
          <a:schemeClr val="accent3">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err="1" smtClean="0"/>
            <a:t>Verification</a:t>
          </a:r>
          <a:endParaRPr lang="es-ES" sz="1200" kern="1200" dirty="0"/>
        </a:p>
      </dsp:txBody>
      <dsp:txXfrm>
        <a:off x="1069791" y="1258490"/>
        <a:ext cx="885720" cy="823557"/>
      </dsp:txXfrm>
    </dsp:sp>
    <dsp:sp modelId="{5F32A100-4176-4C37-8597-65E2E82733D1}">
      <dsp:nvSpPr>
        <dsp:cNvPr id="0" name=""/>
        <dsp:cNvSpPr/>
      </dsp:nvSpPr>
      <dsp:spPr>
        <a:xfrm>
          <a:off x="2048805" y="1213938"/>
          <a:ext cx="974824" cy="912661"/>
        </a:xfrm>
        <a:prstGeom prst="roundRect">
          <a:avLst/>
        </a:prstGeom>
        <a:solidFill>
          <a:schemeClr val="accent4">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smtClean="0"/>
            <a:t>Diagnosis and </a:t>
          </a:r>
          <a:r>
            <a:rPr lang="es-ES_tradnl" sz="1200" kern="1200" dirty="0" err="1" smtClean="0"/>
            <a:t>solution</a:t>
          </a:r>
          <a:endParaRPr lang="es-ES" sz="1200" kern="1200" dirty="0"/>
        </a:p>
      </dsp:txBody>
      <dsp:txXfrm>
        <a:off x="2093357" y="1258490"/>
        <a:ext cx="885720" cy="823557"/>
      </dsp:txXfrm>
    </dsp:sp>
    <dsp:sp modelId="{51767767-1B44-43A3-BC6A-0D23B636C7FB}">
      <dsp:nvSpPr>
        <dsp:cNvPr id="0" name=""/>
        <dsp:cNvSpPr/>
      </dsp:nvSpPr>
      <dsp:spPr>
        <a:xfrm>
          <a:off x="3072370" y="1213938"/>
          <a:ext cx="974824" cy="912661"/>
        </a:xfrm>
        <a:prstGeom prst="roundRect">
          <a:avLst/>
        </a:prstGeom>
        <a:solidFill>
          <a:schemeClr val="accent5">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err="1" smtClean="0"/>
            <a:t>Solution</a:t>
          </a:r>
          <a:r>
            <a:rPr lang="es-ES_tradnl" sz="1200" kern="1200" dirty="0" smtClean="0"/>
            <a:t> </a:t>
          </a:r>
          <a:r>
            <a:rPr lang="es-ES_tradnl" sz="1200" kern="1200" dirty="0" err="1" smtClean="0"/>
            <a:t>integration</a:t>
          </a:r>
          <a:endParaRPr lang="es-ES" sz="1200" kern="1200" dirty="0"/>
        </a:p>
      </dsp:txBody>
      <dsp:txXfrm>
        <a:off x="3116922" y="1258490"/>
        <a:ext cx="885720" cy="823557"/>
      </dsp:txXfrm>
    </dsp:sp>
    <dsp:sp modelId="{9590D114-0D8C-451B-802B-1E7DAA9FD95E}">
      <dsp:nvSpPr>
        <dsp:cNvPr id="0" name=""/>
        <dsp:cNvSpPr/>
      </dsp:nvSpPr>
      <dsp:spPr>
        <a:xfrm>
          <a:off x="4095936" y="1213938"/>
          <a:ext cx="974824" cy="912661"/>
        </a:xfrm>
        <a:prstGeom prst="roundRect">
          <a:avLst/>
        </a:prstGeom>
        <a:solidFill>
          <a:schemeClr val="accent6">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err="1" smtClean="0"/>
            <a:t>Fix</a:t>
          </a:r>
          <a:r>
            <a:rPr lang="es-ES_tradnl" sz="1200" kern="1200" dirty="0" smtClean="0"/>
            <a:t> </a:t>
          </a:r>
          <a:r>
            <a:rPr lang="es-ES_tradnl" sz="1200" kern="1200" dirty="0" err="1" smtClean="0"/>
            <a:t>assignment</a:t>
          </a:r>
          <a:endParaRPr lang="es-ES" sz="1200" kern="1200" dirty="0"/>
        </a:p>
      </dsp:txBody>
      <dsp:txXfrm>
        <a:off x="4140488" y="1258490"/>
        <a:ext cx="885720" cy="823557"/>
      </dsp:txXfrm>
    </dsp:sp>
    <dsp:sp modelId="{65562E29-F2BA-4E02-BEE7-AB77BF59EFE3}">
      <dsp:nvSpPr>
        <dsp:cNvPr id="0" name=""/>
        <dsp:cNvSpPr/>
      </dsp:nvSpPr>
      <dsp:spPr>
        <a:xfrm>
          <a:off x="5119501" y="1213938"/>
          <a:ext cx="974824" cy="912661"/>
        </a:xfrm>
        <a:prstGeom prst="roundRect">
          <a:avLst/>
        </a:prstGeom>
        <a:solidFill>
          <a:schemeClr val="accent2">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s-ES_tradnl" sz="1200" kern="1200" dirty="0" err="1" smtClean="0"/>
            <a:t>Fix</a:t>
          </a:r>
          <a:r>
            <a:rPr lang="es-ES_tradnl" sz="1200" kern="1200" dirty="0" smtClean="0"/>
            <a:t> </a:t>
          </a:r>
          <a:r>
            <a:rPr lang="es-ES_tradnl" sz="1200" kern="1200" dirty="0" err="1" smtClean="0"/>
            <a:t>certification</a:t>
          </a:r>
          <a:endParaRPr lang="es-ES" sz="1200" kern="1200" dirty="0"/>
        </a:p>
      </dsp:txBody>
      <dsp:txXfrm>
        <a:off x="5164053" y="1258490"/>
        <a:ext cx="885720" cy="82355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GB"/>
          </a:p>
        </p:txBody>
      </p:sp>
      <p:sp>
        <p:nvSpPr>
          <p:cNvPr id="3" name="Marcador de fecha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44ED7A6E-B1AC-314D-94CA-E50983552497}" type="datetimeFigureOut">
              <a:rPr lang="es-ES" smtClean="0"/>
              <a:pPr/>
              <a:t>10/09/2013</a:t>
            </a:fld>
            <a:endParaRPr lang="en-GB"/>
          </a:p>
        </p:txBody>
      </p:sp>
      <p:sp>
        <p:nvSpPr>
          <p:cNvPr id="4" name="Marcador de pie de página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en-GB"/>
          </a:p>
        </p:txBody>
      </p:sp>
      <p:sp>
        <p:nvSpPr>
          <p:cNvPr id="5" name="Marcador de número de diapositiva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F9375F29-9F57-974A-B497-692D51748862}" type="slidenum">
              <a:rPr lang="en-GB" smtClean="0"/>
              <a:pPr/>
              <a:t>‹Nº›</a:t>
            </a:fld>
            <a:endParaRPr lang="en-GB"/>
          </a:p>
        </p:txBody>
      </p:sp>
    </p:spTree>
    <p:extLst>
      <p:ext uri="{BB962C8B-B14F-4D97-AF65-F5344CB8AC3E}">
        <p14:creationId xmlns:p14="http://schemas.microsoft.com/office/powerpoint/2010/main" val="3078600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en-GB"/>
          </a:p>
        </p:txBody>
      </p:sp>
      <p:sp>
        <p:nvSpPr>
          <p:cNvPr id="3" name="Marcador de fecha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F449BD75-2FEB-8D41-8E91-1EDC6222620B}" type="datetimeFigureOut">
              <a:rPr lang="es-ES" smtClean="0"/>
              <a:pPr/>
              <a:t>10/09/2013</a:t>
            </a:fld>
            <a:endParaRPr lang="en-GB"/>
          </a:p>
        </p:txBody>
      </p:sp>
      <p:sp>
        <p:nvSpPr>
          <p:cNvPr id="4" name="Marcador de imagen de diapositiva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GB"/>
          </a:p>
        </p:txBody>
      </p:sp>
      <p:sp>
        <p:nvSpPr>
          <p:cNvPr id="5" name="Marcador de notas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GB"/>
          </a:p>
        </p:txBody>
      </p:sp>
      <p:sp>
        <p:nvSpPr>
          <p:cNvPr id="6" name="Marcador de pie de página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9EDE98B6-4DA1-8B46-BC20-4F71F17F4DEE}" type="slidenum">
              <a:rPr lang="en-GB" smtClean="0"/>
              <a:pPr/>
              <a:t>‹Nº›</a:t>
            </a:fld>
            <a:endParaRPr lang="en-GB"/>
          </a:p>
        </p:txBody>
      </p:sp>
    </p:spTree>
    <p:extLst>
      <p:ext uri="{BB962C8B-B14F-4D97-AF65-F5344CB8AC3E}">
        <p14:creationId xmlns:p14="http://schemas.microsoft.com/office/powerpoint/2010/main" val="252678336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Data validation is a vital step for ensuring the quality of data and the expressive languages for doing so and their related tools are essential for a data model to be adopted by the industry. Many data representation and storage technologies, like relational databases or XML, use expressive schema languages for defining the structure and the constraints on data and allow ensuring that the quality and the consistency of data is kept intact. In the context of semantic and Linked Data technologies, which are built upon the </a:t>
            </a:r>
            <a:r>
              <a:rPr lang="en-US" sz="1200" i="1" kern="1200" dirty="0" smtClean="0">
                <a:solidFill>
                  <a:schemeClr val="tx1"/>
                </a:solidFill>
                <a:effectLst/>
                <a:latin typeface="+mn-lt"/>
                <a:ea typeface="+mn-ea"/>
                <a:cs typeface="+mn-cs"/>
              </a:rPr>
              <a:t>Open World Assumption</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Non-unique Name Assumption</a:t>
            </a:r>
            <a:r>
              <a:rPr lang="en-US" sz="1200" kern="1200" dirty="0" smtClean="0">
                <a:solidFill>
                  <a:schemeClr val="tx1"/>
                </a:solidFill>
                <a:effectLst/>
                <a:latin typeface="+mn-lt"/>
                <a:ea typeface="+mn-ea"/>
                <a:cs typeface="+mn-cs"/>
              </a:rPr>
              <a:t>, data validation becomes a challenge as the languages currently used to describe these constraints (i.e., RDF Schema and OWL) are more suited for inferring data than for data validation. There is a clear need for more expressive languages to define rules for validating RDF data.</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 having a wider view on the different use cases where RDF data is being used and considering the applications that consume RDF data as Linked Data, we can discover that there are requirements and concerns that go beyond the structural validation and data value range validation. In this paper, we identify the different requirements and factors that need to be taken into account and discussed in the context of data validation in applications that publish and consume Linked Data. These factors are grouped into three main categories: data source factors, procedure factors, and context factors. We believe that having this broader view will help to identify the concrete requirements for data validation especially in the context of Linked Data.</a:t>
            </a:r>
            <a:endParaRPr lang="es-ES" sz="1200" kern="1200" dirty="0" smtClean="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a:t>
            </a:fld>
            <a:endParaRPr lang="en-GB"/>
          </a:p>
        </p:txBody>
      </p:sp>
    </p:spTree>
    <p:extLst>
      <p:ext uri="{BB962C8B-B14F-4D97-AF65-F5344CB8AC3E}">
        <p14:creationId xmlns:p14="http://schemas.microsoft.com/office/powerpoint/2010/main" val="2519681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The ideas that I will be presenting today have their origin in the work we are carrying out in the context of the ALM </a:t>
            </a:r>
            <a:r>
              <a:rPr lang="en-US" sz="1200" kern="1200" dirty="0" err="1" smtClean="0">
                <a:solidFill>
                  <a:schemeClr val="tx1"/>
                </a:solidFill>
                <a:effectLst/>
                <a:latin typeface="+mn-lt"/>
                <a:ea typeface="+mn-ea"/>
                <a:cs typeface="+mn-cs"/>
              </a:rPr>
              <a:t>iStack</a:t>
            </a:r>
            <a:r>
              <a:rPr lang="en-US" sz="1200" kern="1200" dirty="0" smtClean="0">
                <a:solidFill>
                  <a:schemeClr val="tx1"/>
                </a:solidFill>
                <a:effectLst/>
                <a:latin typeface="+mn-lt"/>
                <a:ea typeface="+mn-ea"/>
                <a:cs typeface="+mn-cs"/>
              </a:rPr>
              <a:t> project in collaboration with Bank of Santander.</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objective of the project is to foster the adoption of Linked Data as an enabler technology for the integration of ALM applications in enterprise-grade environments.</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One of the challenges that we’ve found out during this first year of work is the necessity of ensuring that the data exchanged between the enterprise applications is consistent and valid while also keeping the integrity of the data in each of these applications.</a:t>
            </a:r>
            <a:endParaRPr lang="es-ES" sz="1200" kern="1200" dirty="0" smtClean="0">
              <a:solidFill>
                <a:schemeClr val="tx1"/>
              </a:solidFill>
              <a:effectLst/>
              <a:latin typeface="+mn-lt"/>
              <a:ea typeface="+mn-ea"/>
              <a:cs typeface="+mn-cs"/>
            </a:endParaRPr>
          </a:p>
          <a:p>
            <a:endParaRPr lang="es-ES" dirty="0"/>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2</a:t>
            </a:fld>
            <a:endParaRPr lang="en-GB"/>
          </a:p>
        </p:txBody>
      </p:sp>
    </p:spTree>
    <p:extLst>
      <p:ext uri="{BB962C8B-B14F-4D97-AF65-F5344CB8AC3E}">
        <p14:creationId xmlns:p14="http://schemas.microsoft.com/office/powerpoint/2010/main" val="1247504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As part of the project we are building a proof-of-concept that covers a simplified version of the corrective maintenance process used in the Middleware Laboratories of Bank of Santander, which consists of the stages shown in the slide.</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3</a:t>
            </a:fld>
            <a:endParaRPr lang="en-GB"/>
          </a:p>
        </p:txBody>
      </p:sp>
    </p:spTree>
    <p:extLst>
      <p:ext uri="{BB962C8B-B14F-4D97-AF65-F5344CB8AC3E}">
        <p14:creationId xmlns:p14="http://schemas.microsoft.com/office/powerpoint/2010/main" val="3473837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The enactment of this process involves several ALM applications devoted to different ALM areas, namely: change management, asset management, configuration management, requirement management, and quality management. In addition, an additional non-ALM application for managing organizational information is also used. As shown, each of these applications has its own data model, remote API, and user interface.</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4</a:t>
            </a:fld>
            <a:endParaRPr lang="en-GB"/>
          </a:p>
        </p:txBody>
      </p:sp>
    </p:spTree>
    <p:extLst>
      <p:ext uri="{BB962C8B-B14F-4D97-AF65-F5344CB8AC3E}">
        <p14:creationId xmlns:p14="http://schemas.microsoft.com/office/powerpoint/2010/main" val="226149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When developing the </a:t>
            </a:r>
            <a:r>
              <a:rPr lang="en-US" sz="1200" kern="1200" dirty="0" err="1" smtClean="0">
                <a:solidFill>
                  <a:schemeClr val="tx1"/>
                </a:solidFill>
                <a:effectLst/>
                <a:latin typeface="+mn-lt"/>
                <a:ea typeface="+mn-ea"/>
                <a:cs typeface="+mn-cs"/>
              </a:rPr>
              <a:t>PoC</a:t>
            </a:r>
            <a:r>
              <a:rPr lang="en-US" sz="1200" kern="1200" dirty="0" smtClean="0">
                <a:solidFill>
                  <a:schemeClr val="tx1"/>
                </a:solidFill>
                <a:effectLst/>
                <a:latin typeface="+mn-lt"/>
                <a:ea typeface="+mn-ea"/>
                <a:cs typeface="+mn-cs"/>
              </a:rPr>
              <a:t>, we could differentiate three types of applications w.r.t. their exposure to Linked Data technologies.</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First we have </a:t>
            </a:r>
            <a:r>
              <a:rPr lang="en-US" sz="1200" i="1" kern="1200" dirty="0" smtClean="0">
                <a:solidFill>
                  <a:schemeClr val="tx1"/>
                </a:solidFill>
                <a:effectLst/>
                <a:latin typeface="+mn-lt"/>
                <a:ea typeface="+mn-ea"/>
                <a:cs typeface="+mn-cs"/>
              </a:rPr>
              <a:t>LDEA</a:t>
            </a:r>
            <a:r>
              <a:rPr lang="en-US" sz="1200" kern="1200" dirty="0" smtClean="0">
                <a:solidFill>
                  <a:schemeClr val="tx1"/>
                </a:solidFill>
                <a:effectLst/>
                <a:latin typeface="+mn-lt"/>
                <a:ea typeface="+mn-ea"/>
                <a:cs typeface="+mn-cs"/>
              </a:rPr>
              <a:t>, which are those that expose data following LD principles, where this data is “sound and complete” from the application perspective.</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other hand, </a:t>
            </a:r>
            <a:r>
              <a:rPr lang="en-US" sz="1200" i="1" kern="1200" dirty="0" smtClean="0">
                <a:solidFill>
                  <a:schemeClr val="tx1"/>
                </a:solidFill>
                <a:effectLst/>
                <a:latin typeface="+mn-lt"/>
                <a:ea typeface="+mn-ea"/>
                <a:cs typeface="+mn-cs"/>
              </a:rPr>
              <a:t>LDCA</a:t>
            </a:r>
            <a:r>
              <a:rPr lang="en-US" sz="1200" kern="1200" dirty="0" smtClean="0">
                <a:solidFill>
                  <a:schemeClr val="tx1"/>
                </a:solidFill>
                <a:effectLst/>
                <a:latin typeface="+mn-lt"/>
                <a:ea typeface="+mn-ea"/>
                <a:cs typeface="+mn-cs"/>
              </a:rPr>
              <a:t> are those that can consume data published following the LD principles, that is, they crawl the web looking for additional resources according to their business needs.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Finally, </a:t>
            </a:r>
            <a:r>
              <a:rPr lang="en-US" sz="1200" i="1" kern="1200" dirty="0" smtClean="0">
                <a:solidFill>
                  <a:schemeClr val="tx1"/>
                </a:solidFill>
                <a:effectLst/>
                <a:latin typeface="+mn-lt"/>
                <a:ea typeface="+mn-ea"/>
                <a:cs typeface="+mn-cs"/>
              </a:rPr>
              <a:t>LDAA</a:t>
            </a:r>
            <a:r>
              <a:rPr lang="en-US" sz="1200" kern="1200" dirty="0" smtClean="0">
                <a:solidFill>
                  <a:schemeClr val="tx1"/>
                </a:solidFill>
                <a:effectLst/>
                <a:latin typeface="+mn-lt"/>
                <a:ea typeface="+mn-ea"/>
                <a:cs typeface="+mn-cs"/>
              </a:rPr>
              <a:t> are those </a:t>
            </a:r>
            <a:r>
              <a:rPr lang="en-US" sz="1200" i="1" kern="1200" dirty="0" smtClean="0">
                <a:solidFill>
                  <a:schemeClr val="tx1"/>
                </a:solidFill>
                <a:effectLst/>
                <a:latin typeface="+mn-lt"/>
                <a:ea typeface="+mn-ea"/>
                <a:cs typeface="+mn-cs"/>
              </a:rPr>
              <a:t>LDE</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LDC</a:t>
            </a:r>
            <a:r>
              <a:rPr lang="en-US" sz="1200" kern="1200" dirty="0" smtClean="0">
                <a:solidFill>
                  <a:schemeClr val="tx1"/>
                </a:solidFill>
                <a:effectLst/>
                <a:latin typeface="+mn-lt"/>
                <a:ea typeface="+mn-ea"/>
                <a:cs typeface="+mn-cs"/>
              </a:rPr>
              <a:t> applications capable of integrating their own data with other Linked Data.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main difficulty in the development of </a:t>
            </a:r>
            <a:r>
              <a:rPr lang="en-US" sz="1200" i="1" kern="1200" dirty="0" smtClean="0">
                <a:solidFill>
                  <a:schemeClr val="tx1"/>
                </a:solidFill>
                <a:effectLst/>
                <a:latin typeface="+mn-lt"/>
                <a:ea typeface="+mn-ea"/>
                <a:cs typeface="+mn-cs"/>
              </a:rPr>
              <a:t>LDC </a:t>
            </a:r>
            <a:r>
              <a:rPr lang="en-US" sz="1200" kern="1200" dirty="0" smtClean="0">
                <a:solidFill>
                  <a:schemeClr val="tx1"/>
                </a:solidFill>
                <a:effectLst/>
                <a:latin typeface="+mn-lt"/>
                <a:ea typeface="+mn-ea"/>
                <a:cs typeface="+mn-cs"/>
              </a:rPr>
              <a:t>and</a:t>
            </a:r>
            <a:r>
              <a:rPr lang="en-US" sz="1200" i="1" kern="1200" dirty="0" smtClean="0">
                <a:solidFill>
                  <a:schemeClr val="tx1"/>
                </a:solidFill>
                <a:effectLst/>
                <a:latin typeface="+mn-lt"/>
                <a:ea typeface="+mn-ea"/>
                <a:cs typeface="+mn-cs"/>
              </a:rPr>
              <a:t> LDA</a:t>
            </a:r>
            <a:r>
              <a:rPr lang="en-US" sz="1200" kern="1200" dirty="0" smtClean="0">
                <a:solidFill>
                  <a:schemeClr val="tx1"/>
                </a:solidFill>
                <a:effectLst/>
                <a:latin typeface="+mn-lt"/>
                <a:ea typeface="+mn-ea"/>
                <a:cs typeface="+mn-cs"/>
              </a:rPr>
              <a:t> applications is that of validating the data exchanged with other parties during the enactment of its business processes. </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5</a:t>
            </a:fld>
            <a:endParaRPr lang="en-GB"/>
          </a:p>
        </p:txBody>
      </p:sp>
    </p:spTree>
    <p:extLst>
      <p:ext uri="{BB962C8B-B14F-4D97-AF65-F5344CB8AC3E}">
        <p14:creationId xmlns:p14="http://schemas.microsoft.com/office/powerpoint/2010/main" val="1247504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The implementation of a validation process requires considering the different factors that impact the process in </a:t>
            </a:r>
            <a:r>
              <a:rPr lang="en-US" sz="1200" kern="1200" dirty="0" smtClean="0">
                <a:solidFill>
                  <a:schemeClr val="tx1"/>
                </a:solidFill>
                <a:effectLst/>
                <a:latin typeface="+mn-lt"/>
                <a:ea typeface="+mn-ea"/>
                <a:cs typeface="+mn-cs"/>
              </a:rPr>
              <a:t>this </a:t>
            </a:r>
            <a:r>
              <a:rPr lang="en-US" sz="1200" kern="1200" dirty="0" smtClean="0">
                <a:solidFill>
                  <a:schemeClr val="tx1"/>
                </a:solidFill>
                <a:effectLst/>
                <a:latin typeface="+mn-lt"/>
                <a:ea typeface="+mn-ea"/>
                <a:cs typeface="+mn-cs"/>
              </a:rPr>
              <a:t>scenario.</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First we have the data source factors: it is necessary to have a clear understanding of the characteristics of the data sources that will be used, as </a:t>
            </a:r>
            <a:r>
              <a:rPr lang="en-US" sz="1200" kern="1200" dirty="0" smtClean="0">
                <a:solidFill>
                  <a:schemeClr val="tx1"/>
                </a:solidFill>
                <a:effectLst/>
                <a:latin typeface="+mn-lt"/>
                <a:ea typeface="+mn-ea"/>
                <a:cs typeface="+mn-cs"/>
              </a:rPr>
              <a:t>they will </a:t>
            </a:r>
            <a:r>
              <a:rPr lang="en-US" sz="1200" kern="1200" dirty="0" smtClean="0">
                <a:solidFill>
                  <a:schemeClr val="tx1"/>
                </a:solidFill>
                <a:effectLst/>
                <a:latin typeface="+mn-lt"/>
                <a:ea typeface="+mn-ea"/>
                <a:cs typeface="+mn-cs"/>
              </a:rPr>
              <a:t>determine the expectations the application will have with regards to the content provided as well as how it is provided.</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we have to think in advance about the procedure itself. Thus, it is necessary to take into account aspects related to the data that will be validated as the temporal side of the procedure.</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Finally, it is also necessary to understand the context in which the process is to be applied. When talking about applications, the context is the operation within which validation is required.</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6</a:t>
            </a:fld>
            <a:endParaRPr lang="en-GB"/>
          </a:p>
        </p:txBody>
      </p:sp>
    </p:spTree>
    <p:extLst>
      <p:ext uri="{BB962C8B-B14F-4D97-AF65-F5344CB8AC3E}">
        <p14:creationId xmlns:p14="http://schemas.microsoft.com/office/powerpoint/2010/main" val="2857554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data source factor is the </a:t>
            </a:r>
            <a:r>
              <a:rPr lang="en-US" sz="1200" b="1" kern="1200" dirty="0" smtClean="0">
                <a:solidFill>
                  <a:schemeClr val="tx1"/>
                </a:solidFill>
                <a:effectLst/>
                <a:latin typeface="+mn-lt"/>
                <a:ea typeface="+mn-ea"/>
                <a:cs typeface="+mn-cs"/>
              </a:rPr>
              <a:t>dynamics</a:t>
            </a:r>
            <a:r>
              <a:rPr lang="en-US" sz="1200" kern="1200" dirty="0" smtClean="0">
                <a:solidFill>
                  <a:schemeClr val="tx1"/>
                </a:solidFill>
                <a:effectLst/>
                <a:latin typeface="+mn-lt"/>
                <a:ea typeface="+mn-ea"/>
                <a:cs typeface="+mn-cs"/>
              </a:rPr>
              <a:t> of the data source. For instance, the data source may be serving static data, that is, data that once it is published is never changed, for instance a periodic bug report. When consuming this data the application only needs to validate it once, so we could have some kind of validation cache that saves as from repeating the process.</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But the application can also serve variable data, i.e., live data. This data can be timely updated (i.e., statistical bug reports). In this case, the data has to be validated periodically. Knowing the period we could have some kind of validation triggering mechanism to update our validation cache and keep the consistency of our data.</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Finally, we have randomly updated data, i.e., a particular bug that is updated by developers as required. In this scenario the validation has to be carried out in each operation.</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7</a:t>
            </a:fld>
            <a:endParaRPr lang="en-GB"/>
          </a:p>
        </p:txBody>
      </p:sp>
    </p:spTree>
    <p:extLst>
      <p:ext uri="{BB962C8B-B14F-4D97-AF65-F5344CB8AC3E}">
        <p14:creationId xmlns:p14="http://schemas.microsoft.com/office/powerpoint/2010/main" val="4032967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Another factor is related to the </a:t>
            </a:r>
            <a:r>
              <a:rPr lang="en-US" sz="1200" b="1" kern="1200" dirty="0" smtClean="0">
                <a:solidFill>
                  <a:schemeClr val="tx1"/>
                </a:solidFill>
                <a:effectLst/>
                <a:latin typeface="+mn-lt"/>
                <a:ea typeface="+mn-ea"/>
                <a:cs typeface="+mn-cs"/>
              </a:rPr>
              <a:t>publication strategy</a:t>
            </a:r>
            <a:r>
              <a:rPr lang="en-US" sz="1200" kern="1200" dirty="0" smtClean="0">
                <a:solidFill>
                  <a:schemeClr val="tx1"/>
                </a:solidFill>
                <a:effectLst/>
                <a:latin typeface="+mn-lt"/>
                <a:ea typeface="+mn-ea"/>
                <a:cs typeface="+mn-cs"/>
              </a:rPr>
              <a:t> used by the data source for exposing its data.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Thus, the data source may </a:t>
            </a:r>
            <a:r>
              <a:rPr lang="en-US" sz="1200" i="1" kern="1200" dirty="0" smtClean="0">
                <a:solidFill>
                  <a:schemeClr val="tx1"/>
                </a:solidFill>
                <a:effectLst/>
                <a:latin typeface="+mn-lt"/>
                <a:ea typeface="+mn-ea"/>
                <a:cs typeface="+mn-cs"/>
              </a:rPr>
              <a:t>disallow </a:t>
            </a:r>
            <a:r>
              <a:rPr lang="en-US" sz="1200" i="1" kern="1200" dirty="0" err="1" smtClean="0">
                <a:solidFill>
                  <a:schemeClr val="tx1"/>
                </a:solidFill>
                <a:effectLst/>
                <a:latin typeface="+mn-lt"/>
                <a:ea typeface="+mn-ea"/>
                <a:cs typeface="+mn-cs"/>
              </a:rPr>
              <a:t>inlining</a:t>
            </a:r>
            <a:r>
              <a:rPr lang="en-US" sz="1200" i="1" kern="1200" dirty="0" smtClean="0">
                <a:solidFill>
                  <a:schemeClr val="tx1"/>
                </a:solidFill>
                <a:effectLst/>
                <a:latin typeface="+mn-lt"/>
                <a:ea typeface="+mn-ea"/>
                <a:cs typeface="+mn-cs"/>
              </a:rPr>
              <a:t> resource definitions</a:t>
            </a:r>
            <a:r>
              <a:rPr lang="en-US" sz="1200" kern="1200" dirty="0" smtClean="0">
                <a:solidFill>
                  <a:schemeClr val="tx1"/>
                </a:solidFill>
                <a:effectLst/>
                <a:latin typeface="+mn-lt"/>
                <a:ea typeface="+mn-ea"/>
                <a:cs typeface="+mn-cs"/>
              </a:rPr>
              <a:t>, that is, the contents available via a given URL only refer to the resource identified by that URL and no others (in other words, all the triples have as subject that URL or are blank nodes related to the subject resource).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However, the data source may also </a:t>
            </a:r>
            <a:r>
              <a:rPr lang="en-US" sz="1200" i="1" kern="1200" dirty="0" smtClean="0">
                <a:solidFill>
                  <a:schemeClr val="tx1"/>
                </a:solidFill>
                <a:effectLst/>
                <a:latin typeface="+mn-lt"/>
                <a:ea typeface="+mn-ea"/>
                <a:cs typeface="+mn-cs"/>
              </a:rPr>
              <a:t>allow </a:t>
            </a:r>
            <a:r>
              <a:rPr lang="en-US" sz="1200" i="1" kern="1200" dirty="0" err="1" smtClean="0">
                <a:solidFill>
                  <a:schemeClr val="tx1"/>
                </a:solidFill>
                <a:effectLst/>
                <a:latin typeface="+mn-lt"/>
                <a:ea typeface="+mn-ea"/>
                <a:cs typeface="+mn-cs"/>
              </a:rPr>
              <a:t>inlining</a:t>
            </a:r>
            <a:r>
              <a:rPr lang="en-US" sz="1200" i="1" kern="1200" dirty="0" smtClean="0">
                <a:solidFill>
                  <a:schemeClr val="tx1"/>
                </a:solidFill>
                <a:effectLst/>
                <a:latin typeface="+mn-lt"/>
                <a:ea typeface="+mn-ea"/>
                <a:cs typeface="+mn-cs"/>
              </a:rPr>
              <a:t> resource definitions</a:t>
            </a:r>
            <a:r>
              <a:rPr lang="en-US" sz="1200" kern="1200" dirty="0" smtClean="0">
                <a:solidFill>
                  <a:schemeClr val="tx1"/>
                </a:solidFill>
                <a:effectLst/>
                <a:latin typeface="+mn-lt"/>
                <a:ea typeface="+mn-ea"/>
                <a:cs typeface="+mn-cs"/>
              </a:rPr>
              <a:t>, supporting in this way </a:t>
            </a:r>
            <a:r>
              <a:rPr lang="en-US" sz="1200" i="1" kern="1200" dirty="0" smtClean="0">
                <a:solidFill>
                  <a:schemeClr val="tx1"/>
                </a:solidFill>
                <a:effectLst/>
                <a:latin typeface="+mn-lt"/>
                <a:ea typeface="+mn-ea"/>
                <a:cs typeface="+mn-cs"/>
              </a:rPr>
              <a:t>resource aggregation</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composition</a:t>
            </a:r>
            <a:r>
              <a:rPr lang="en-US" sz="1200" kern="1200" dirty="0" smtClean="0">
                <a:solidFill>
                  <a:schemeClr val="tx1"/>
                </a:solidFill>
                <a:effectLst/>
                <a:latin typeface="+mn-lt"/>
                <a:ea typeface="+mn-ea"/>
                <a:cs typeface="+mn-cs"/>
              </a:rPr>
              <a:t> patterns.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one hand, in the case of the </a:t>
            </a:r>
            <a:r>
              <a:rPr lang="en-US" sz="1200" b="1" kern="1200" dirty="0" smtClean="0">
                <a:solidFill>
                  <a:schemeClr val="tx1"/>
                </a:solidFill>
                <a:effectLst/>
                <a:latin typeface="+mn-lt"/>
                <a:ea typeface="+mn-ea"/>
                <a:cs typeface="+mn-cs"/>
              </a:rPr>
              <a:t>resource aggregation pattern</a:t>
            </a:r>
            <a:r>
              <a:rPr lang="en-US" sz="1200" kern="1200" dirty="0" smtClean="0">
                <a:solidFill>
                  <a:schemeClr val="tx1"/>
                </a:solidFill>
                <a:effectLst/>
                <a:latin typeface="+mn-lt"/>
                <a:ea typeface="+mn-ea"/>
                <a:cs typeface="+mn-cs"/>
              </a:rPr>
              <a:t>, the contents also include full or partial definitions of other individuals identified with their own URLs, which may save some round trips to the application.</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other hand, in the case of the </a:t>
            </a:r>
            <a:r>
              <a:rPr lang="en-US" sz="1200" b="1" kern="1200" dirty="0" smtClean="0">
                <a:solidFill>
                  <a:schemeClr val="tx1"/>
                </a:solidFill>
                <a:effectLst/>
                <a:latin typeface="+mn-lt"/>
                <a:ea typeface="+mn-ea"/>
                <a:cs typeface="+mn-cs"/>
              </a:rPr>
              <a:t>resource composition pattern</a:t>
            </a:r>
            <a:r>
              <a:rPr lang="en-US"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contents also include the full definition of the composite resources that are part of the main resource, where each of them is identified with a hash URL relative to the main URL.</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8</a:t>
            </a:fld>
            <a:endParaRPr lang="en-GB"/>
          </a:p>
        </p:txBody>
      </p:sp>
    </p:spTree>
    <p:extLst>
      <p:ext uri="{BB962C8B-B14F-4D97-AF65-F5344CB8AC3E}">
        <p14:creationId xmlns:p14="http://schemas.microsoft.com/office/powerpoint/2010/main" val="1792506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In the same line, other important factor is the </a:t>
            </a:r>
            <a:r>
              <a:rPr lang="en-US" sz="1200" b="1" kern="1200" dirty="0" smtClean="0">
                <a:solidFill>
                  <a:schemeClr val="tx1"/>
                </a:solidFill>
                <a:effectLst/>
                <a:latin typeface="+mn-lt"/>
                <a:ea typeface="+mn-ea"/>
                <a:cs typeface="+mn-cs"/>
              </a:rPr>
              <a:t>provision strategy</a:t>
            </a:r>
            <a:r>
              <a:rPr lang="en-US" sz="1200" kern="1200" dirty="0" smtClean="0">
                <a:solidFill>
                  <a:schemeClr val="tx1"/>
                </a:solidFill>
                <a:effectLst/>
                <a:latin typeface="+mn-lt"/>
                <a:ea typeface="+mn-ea"/>
                <a:cs typeface="+mn-cs"/>
              </a:rPr>
              <a:t> used by the data source to deliver its data.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Thus, the data source may expose only raw data, that is, only explicit triples. In this situation, if any reasoning about the triples is required during the validation process the requestor will be forced to do it by using the vocabularies used by the data source.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contrary, the data source may also expose materialized data, serving partially-materialized definitions or fully-materialized definitions.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former case, client-side reasoning might be required if the needs of the requestor go beyond the intended usage of the data source provider (the data source only materializes that implicit data that is relevant for their own purposes).</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latter case, no client-side reasoning is required as all the implicit data is included in the contents delivered.</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9</a:t>
            </a:fld>
            <a:endParaRPr lang="en-GB"/>
          </a:p>
        </p:txBody>
      </p:sp>
    </p:spTree>
    <p:extLst>
      <p:ext uri="{BB962C8B-B14F-4D97-AF65-F5344CB8AC3E}">
        <p14:creationId xmlns:p14="http://schemas.microsoft.com/office/powerpoint/2010/main" val="22997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It is necessary to know the </a:t>
            </a:r>
            <a:r>
              <a:rPr lang="en-US" sz="1200" b="1" kern="1200" dirty="0" smtClean="0">
                <a:solidFill>
                  <a:schemeClr val="tx1"/>
                </a:solidFill>
                <a:effectLst/>
                <a:latin typeface="+mn-lt"/>
                <a:ea typeface="+mn-ea"/>
                <a:cs typeface="+mn-cs"/>
              </a:rPr>
              <a:t>granularity</a:t>
            </a:r>
            <a:r>
              <a:rPr lang="en-US" sz="1200" kern="1200" dirty="0" smtClean="0">
                <a:solidFill>
                  <a:schemeClr val="tx1"/>
                </a:solidFill>
                <a:effectLst/>
                <a:latin typeface="+mn-lt"/>
                <a:ea typeface="+mn-ea"/>
                <a:cs typeface="+mn-cs"/>
              </a:rPr>
              <a:t> provided by the implemented policies: do these policies provide </a:t>
            </a:r>
            <a:r>
              <a:rPr lang="en-US" sz="1200" i="1" kern="1200" dirty="0" smtClean="0">
                <a:solidFill>
                  <a:schemeClr val="tx1"/>
                </a:solidFill>
                <a:effectLst/>
                <a:latin typeface="+mn-lt"/>
                <a:ea typeface="+mn-ea"/>
                <a:cs typeface="+mn-cs"/>
              </a:rPr>
              <a:t>coarse-grained access</a:t>
            </a:r>
            <a:r>
              <a:rPr lang="en-US" sz="1200" kern="1200" dirty="0" smtClean="0">
                <a:solidFill>
                  <a:schemeClr val="tx1"/>
                </a:solidFill>
                <a:effectLst/>
                <a:latin typeface="+mn-lt"/>
                <a:ea typeface="+mn-ea"/>
                <a:cs typeface="+mn-cs"/>
              </a:rPr>
              <a:t> to the contents (retrieve all or nothing) or do they provide a </a:t>
            </a:r>
            <a:r>
              <a:rPr lang="en-US" sz="1200" i="1" kern="1200" dirty="0" smtClean="0">
                <a:solidFill>
                  <a:schemeClr val="tx1"/>
                </a:solidFill>
                <a:effectLst/>
                <a:latin typeface="+mn-lt"/>
                <a:ea typeface="+mn-ea"/>
                <a:cs typeface="+mn-cs"/>
              </a:rPr>
              <a:t>fine-grained access</a:t>
            </a:r>
            <a:r>
              <a:rPr lang="en-US" sz="1200" kern="1200" dirty="0" smtClean="0">
                <a:solidFill>
                  <a:schemeClr val="tx1"/>
                </a:solidFill>
                <a:effectLst/>
                <a:latin typeface="+mn-lt"/>
                <a:ea typeface="+mn-ea"/>
                <a:cs typeface="+mn-cs"/>
              </a:rPr>
              <a:t> to the contents (allow retrieving part of the contents depending on the identity of the user).</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10</a:t>
            </a:fld>
            <a:endParaRPr lang="en-GB"/>
          </a:p>
        </p:txBody>
      </p:sp>
    </p:spTree>
    <p:extLst>
      <p:ext uri="{BB962C8B-B14F-4D97-AF65-F5344CB8AC3E}">
        <p14:creationId xmlns:p14="http://schemas.microsoft.com/office/powerpoint/2010/main" val="3680340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It is necessary to have an understanding how resource state is managed by the data source. Thus, the data source may have a </a:t>
            </a:r>
            <a:r>
              <a:rPr lang="en-US" sz="1200" b="1" kern="1200" dirty="0" smtClean="0">
                <a:solidFill>
                  <a:schemeClr val="tx1"/>
                </a:solidFill>
                <a:effectLst/>
                <a:latin typeface="+mn-lt"/>
                <a:ea typeface="+mn-ea"/>
                <a:cs typeface="+mn-cs"/>
              </a:rPr>
              <a:t>unique state</a:t>
            </a:r>
            <a:r>
              <a:rPr lang="en-US" sz="1200" kern="1200" dirty="0" smtClean="0">
                <a:solidFill>
                  <a:schemeClr val="tx1"/>
                </a:solidFill>
                <a:effectLst/>
                <a:latin typeface="+mn-lt"/>
                <a:ea typeface="+mn-ea"/>
                <a:cs typeface="+mn-cs"/>
              </a:rPr>
              <a:t> for the published resource or </a:t>
            </a:r>
            <a:r>
              <a:rPr lang="en-US" sz="1200" b="1" kern="1200" dirty="0" smtClean="0">
                <a:solidFill>
                  <a:schemeClr val="tx1"/>
                </a:solidFill>
                <a:effectLst/>
                <a:latin typeface="+mn-lt"/>
                <a:ea typeface="+mn-ea"/>
                <a:cs typeface="+mn-cs"/>
              </a:rPr>
              <a:t>differentiated states</a:t>
            </a:r>
            <a:r>
              <a:rPr lang="en-US" sz="1200" kern="1200" dirty="0" smtClean="0">
                <a:solidFill>
                  <a:schemeClr val="tx1"/>
                </a:solidFill>
                <a:effectLst/>
                <a:latin typeface="+mn-lt"/>
                <a:ea typeface="+mn-ea"/>
                <a:cs typeface="+mn-cs"/>
              </a:rPr>
              <a:t> for the published resource depending on the context. For instance, a single URL can be used for retrieving the organizational information of the currently logged user, so depending on the user the results retrieved from the same URL will be different.</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11</a:t>
            </a:fld>
            <a:endParaRPr lang="en-GB"/>
          </a:p>
        </p:txBody>
      </p:sp>
    </p:spTree>
    <p:extLst>
      <p:ext uri="{BB962C8B-B14F-4D97-AF65-F5344CB8AC3E}">
        <p14:creationId xmlns:p14="http://schemas.microsoft.com/office/powerpoint/2010/main" val="1650084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procedure factor is related to the number of data sources involved, as it is not the same implementing a validation procedure for a single data source than for multiple and possibly heterogeneous data sources.</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12</a:t>
            </a:fld>
            <a:endParaRPr lang="en-GB"/>
          </a:p>
        </p:txBody>
      </p:sp>
    </p:spTree>
    <p:extLst>
      <p:ext uri="{BB962C8B-B14F-4D97-AF65-F5344CB8AC3E}">
        <p14:creationId xmlns:p14="http://schemas.microsoft.com/office/powerpoint/2010/main" val="4247452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As for the reasoning required when implementing the validation procedure, it is necessary to determine the completeness of the data that is to be validated. Thus, in the case of dealing with complete information, it will be possible to use closed world reasoning or local-closed world reasoning for validating the data. On the contrary, when the information to validate might be incomplete, open world reasoning at most will be possible for the validation process.</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13</a:t>
            </a:fld>
            <a:endParaRPr lang="en-GB"/>
          </a:p>
        </p:txBody>
      </p:sp>
    </p:spTree>
    <p:extLst>
      <p:ext uri="{BB962C8B-B14F-4D97-AF65-F5344CB8AC3E}">
        <p14:creationId xmlns:p14="http://schemas.microsoft.com/office/powerpoint/2010/main" val="2819299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Another factor is that of the scope. Thus, we can validate a resource in the small: the validation is limited to the contents retrieved when dereferencing a resource together with locally available data. On the contrary, we can validate in the large, requiring the </a:t>
            </a:r>
            <a:r>
              <a:rPr lang="en-US" sz="1200" kern="1200" dirty="0" err="1" smtClean="0">
                <a:solidFill>
                  <a:schemeClr val="tx1"/>
                </a:solidFill>
                <a:effectLst/>
                <a:latin typeface="+mn-lt"/>
                <a:ea typeface="+mn-ea"/>
                <a:cs typeface="+mn-cs"/>
              </a:rPr>
              <a:t>dereferenciation</a:t>
            </a:r>
            <a:r>
              <a:rPr lang="en-US" sz="1200" kern="1200" dirty="0" smtClean="0">
                <a:solidFill>
                  <a:schemeClr val="tx1"/>
                </a:solidFill>
                <a:effectLst/>
                <a:latin typeface="+mn-lt"/>
                <a:ea typeface="+mn-ea"/>
                <a:cs typeface="+mn-cs"/>
              </a:rPr>
              <a:t> of other linked data sources. For instance, in our proof-of-concept we had to validate if a particular user was a valid assignee of a bug for a given product version. In this case we had to retrieve the version associated to the bug, then the product associated to that version, then the product role and working group associated to the product, and check that the referred role, product, user, and working group match.</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14</a:t>
            </a:fld>
            <a:endParaRPr lang="en-GB"/>
          </a:p>
        </p:txBody>
      </p:sp>
    </p:spTree>
    <p:extLst>
      <p:ext uri="{BB962C8B-B14F-4D97-AF65-F5344CB8AC3E}">
        <p14:creationId xmlns:p14="http://schemas.microsoft.com/office/powerpoint/2010/main" val="2275558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Tightly coupled to the dynamics of the data sources are the temporal aspects of the validation procedure. </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one hand we have to determine the </a:t>
            </a:r>
            <a:r>
              <a:rPr lang="en-US" sz="1200" b="1" kern="1200" dirty="0" smtClean="0">
                <a:solidFill>
                  <a:schemeClr val="tx1"/>
                </a:solidFill>
                <a:effectLst/>
                <a:latin typeface="+mn-lt"/>
                <a:ea typeface="+mn-ea"/>
                <a:cs typeface="+mn-cs"/>
              </a:rPr>
              <a:t>estimated</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duration</a:t>
            </a:r>
            <a:r>
              <a:rPr lang="en-US" sz="1200" kern="1200" dirty="0" smtClean="0">
                <a:solidFill>
                  <a:schemeClr val="tx1"/>
                </a:solidFill>
                <a:effectLst/>
                <a:latin typeface="+mn-lt"/>
                <a:ea typeface="+mn-ea"/>
                <a:cs typeface="+mn-cs"/>
              </a:rPr>
              <a:t> of the validation procedure. We can have a short-lived validation process, a simple enough one to be carried out in a short period of time, or a long-lived one, a validation process which requires complex and/or lengthy operation which span a wide period of time.</a:t>
            </a:r>
            <a:endParaRPr lang="es-E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the other hand, it is also necessary to identify the </a:t>
            </a:r>
            <a:r>
              <a:rPr lang="en-US" sz="1200" b="1" kern="1200" dirty="0" smtClean="0">
                <a:solidFill>
                  <a:schemeClr val="tx1"/>
                </a:solidFill>
                <a:effectLst/>
                <a:latin typeface="+mn-lt"/>
                <a:ea typeface="+mn-ea"/>
                <a:cs typeface="+mn-cs"/>
              </a:rPr>
              <a:t>immediateness</a:t>
            </a:r>
            <a:r>
              <a:rPr lang="en-US" sz="1200" kern="1200" dirty="0" smtClean="0">
                <a:solidFill>
                  <a:schemeClr val="tx1"/>
                </a:solidFill>
                <a:effectLst/>
                <a:latin typeface="+mn-lt"/>
                <a:ea typeface="+mn-ea"/>
                <a:cs typeface="+mn-cs"/>
              </a:rPr>
              <a:t> with which the validation process will be carried out, since it can be carried out </a:t>
            </a:r>
            <a:r>
              <a:rPr lang="en-US" sz="1200" i="1" kern="1200" dirty="0" smtClean="0">
                <a:solidFill>
                  <a:schemeClr val="tx1"/>
                </a:solidFill>
                <a:effectLst/>
                <a:latin typeface="+mn-lt"/>
                <a:ea typeface="+mn-ea"/>
                <a:cs typeface="+mn-cs"/>
              </a:rPr>
              <a:t>on-the-fly</a:t>
            </a:r>
            <a:r>
              <a:rPr lang="en-US" sz="1200" kern="1200" dirty="0" smtClean="0">
                <a:solidFill>
                  <a:schemeClr val="tx1"/>
                </a:solidFill>
                <a:effectLst/>
                <a:latin typeface="+mn-lt"/>
                <a:ea typeface="+mn-ea"/>
                <a:cs typeface="+mn-cs"/>
              </a:rPr>
              <a:t> (or up-front), that is, the validation happens as soon as the data is available (i.e., while a user is inputting data), or it can be </a:t>
            </a:r>
            <a:r>
              <a:rPr lang="en-US" sz="1200" i="1" kern="1200" dirty="0" smtClean="0">
                <a:solidFill>
                  <a:schemeClr val="tx1"/>
                </a:solidFill>
                <a:effectLst/>
                <a:latin typeface="+mn-lt"/>
                <a:ea typeface="+mn-ea"/>
                <a:cs typeface="+mn-cs"/>
              </a:rPr>
              <a:t>deferred</a:t>
            </a:r>
            <a:r>
              <a:rPr lang="en-US" sz="1200" kern="1200" dirty="0" smtClean="0">
                <a:solidFill>
                  <a:schemeClr val="tx1"/>
                </a:solidFill>
                <a:effectLst/>
                <a:latin typeface="+mn-lt"/>
                <a:ea typeface="+mn-ea"/>
                <a:cs typeface="+mn-cs"/>
              </a:rPr>
              <a:t> and carried out </a:t>
            </a:r>
            <a:r>
              <a:rPr lang="en-US" sz="1200" i="1" kern="1200" dirty="0" smtClean="0">
                <a:solidFill>
                  <a:schemeClr val="tx1"/>
                </a:solidFill>
                <a:effectLst/>
                <a:latin typeface="+mn-lt"/>
                <a:ea typeface="+mn-ea"/>
                <a:cs typeface="+mn-cs"/>
              </a:rPr>
              <a:t>just-in-time</a:t>
            </a:r>
            <a:r>
              <a:rPr lang="en-US" sz="1200" kern="1200" dirty="0" smtClean="0">
                <a:solidFill>
                  <a:schemeClr val="tx1"/>
                </a:solidFill>
                <a:effectLst/>
                <a:latin typeface="+mn-lt"/>
                <a:ea typeface="+mn-ea"/>
                <a:cs typeface="+mn-cs"/>
              </a:rPr>
              <a:t> when the data is to be consumed (i.e., batch and/or asynchronous operations).</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15</a:t>
            </a:fld>
            <a:endParaRPr lang="en-GB"/>
          </a:p>
        </p:txBody>
      </p:sp>
    </p:spTree>
    <p:extLst>
      <p:ext uri="{BB962C8B-B14F-4D97-AF65-F5344CB8AC3E}">
        <p14:creationId xmlns:p14="http://schemas.microsoft.com/office/powerpoint/2010/main" val="3136975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has a strong LDP bias.</a:t>
            </a:r>
          </a:p>
          <a:p>
            <a:r>
              <a:rPr lang="en-US" sz="1200" kern="1200" dirty="0" smtClean="0">
                <a:solidFill>
                  <a:schemeClr val="tx1"/>
                </a:solidFill>
                <a:effectLst/>
                <a:latin typeface="+mn-lt"/>
                <a:ea typeface="+mn-ea"/>
                <a:cs typeface="+mn-cs"/>
              </a:rPr>
              <a:t>Write operations may pose additional requirements that are not present on read operations. An LDAA may impose additional restrictions on the data: apart from being syntactically and logically valid, there might be business-related restrictions that the data has to satisfy, for instance, </a:t>
            </a:r>
            <a:endParaRPr lang="es-E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Data provenance data</a:t>
            </a:r>
            <a:r>
              <a:rPr lang="en-US" sz="1200" kern="1200" dirty="0" smtClean="0">
                <a:solidFill>
                  <a:schemeClr val="tx1"/>
                </a:solidFill>
                <a:effectLst/>
                <a:latin typeface="+mn-lt"/>
                <a:ea typeface="+mn-ea"/>
                <a:cs typeface="+mn-cs"/>
              </a:rPr>
              <a:t> (i.e., when creating a bug in a bug tracker, the assignee must be users of the bug-tracker)</a:t>
            </a:r>
            <a:endParaRPr lang="es-E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Application managed</a:t>
            </a:r>
            <a:r>
              <a:rPr lang="en-US" sz="1200" kern="1200" dirty="0" smtClean="0">
                <a:solidFill>
                  <a:schemeClr val="tx1"/>
                </a:solidFill>
                <a:effectLst/>
                <a:latin typeface="+mn-lt"/>
                <a:ea typeface="+mn-ea"/>
                <a:cs typeface="+mn-cs"/>
              </a:rPr>
              <a:t> vs. </a:t>
            </a:r>
            <a:r>
              <a:rPr lang="en-US" sz="1200" b="1" kern="1200" dirty="0" smtClean="0">
                <a:solidFill>
                  <a:schemeClr val="tx1"/>
                </a:solidFill>
                <a:effectLst/>
                <a:latin typeface="+mn-lt"/>
                <a:ea typeface="+mn-ea"/>
                <a:cs typeface="+mn-cs"/>
              </a:rPr>
              <a:t>user provided properties</a:t>
            </a:r>
            <a:r>
              <a:rPr lang="en-US" sz="1200" kern="1200" dirty="0" smtClean="0">
                <a:solidFill>
                  <a:schemeClr val="tx1"/>
                </a:solidFill>
                <a:effectLst/>
                <a:latin typeface="+mn-lt"/>
                <a:ea typeface="+mn-ea"/>
                <a:cs typeface="+mn-cs"/>
              </a:rPr>
              <a:t>: the LDAA may have certain parts of the model under its control, and disallow the modification of those tidbits (i.e., the </a:t>
            </a:r>
            <a:r>
              <a:rPr lang="en-US" sz="1200" kern="1200" dirty="0" err="1" smtClean="0">
                <a:solidFill>
                  <a:schemeClr val="tx1"/>
                </a:solidFill>
                <a:effectLst/>
                <a:latin typeface="+mn-lt"/>
                <a:ea typeface="+mn-ea"/>
                <a:cs typeface="+mn-cs"/>
              </a:rPr>
              <a:t>oslc_cm:status</a:t>
            </a:r>
            <a:r>
              <a:rPr lang="en-US" sz="1200" kern="1200" dirty="0" smtClean="0">
                <a:solidFill>
                  <a:schemeClr val="tx1"/>
                </a:solidFill>
                <a:effectLst/>
                <a:latin typeface="+mn-lt"/>
                <a:ea typeface="+mn-ea"/>
                <a:cs typeface="+mn-cs"/>
              </a:rPr>
              <a:t> property cannot be modified by the user, but the </a:t>
            </a:r>
            <a:r>
              <a:rPr lang="en-US" sz="1200" kern="1200" dirty="0" err="1" smtClean="0">
                <a:solidFill>
                  <a:schemeClr val="tx1"/>
                </a:solidFill>
                <a:effectLst/>
                <a:latin typeface="+mn-lt"/>
                <a:ea typeface="+mn-ea"/>
                <a:cs typeface="+mn-cs"/>
              </a:rPr>
              <a:t>dcterms:description</a:t>
            </a:r>
            <a:r>
              <a:rPr lang="en-US" sz="1200" kern="1200" dirty="0" smtClean="0">
                <a:solidFill>
                  <a:schemeClr val="tx1"/>
                </a:solidFill>
                <a:effectLst/>
                <a:latin typeface="+mn-lt"/>
                <a:ea typeface="+mn-ea"/>
                <a:cs typeface="+mn-cs"/>
              </a:rPr>
              <a:t> can).</a:t>
            </a:r>
            <a:endParaRPr lang="es-E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Write once + read many</a:t>
            </a:r>
            <a:r>
              <a:rPr lang="en-US" sz="1200" kern="1200" dirty="0" smtClean="0">
                <a:solidFill>
                  <a:schemeClr val="tx1"/>
                </a:solidFill>
                <a:effectLst/>
                <a:latin typeface="+mn-lt"/>
                <a:ea typeface="+mn-ea"/>
                <a:cs typeface="+mn-cs"/>
              </a:rPr>
              <a:t> vs. </a:t>
            </a:r>
            <a:r>
              <a:rPr lang="en-US" sz="1200" b="1" kern="1200" dirty="0" err="1" smtClean="0">
                <a:solidFill>
                  <a:schemeClr val="tx1"/>
                </a:solidFill>
                <a:effectLst/>
                <a:latin typeface="+mn-lt"/>
                <a:ea typeface="+mn-ea"/>
                <a:cs typeface="+mn-cs"/>
              </a:rPr>
              <a:t>read+write</a:t>
            </a:r>
            <a:r>
              <a:rPr lang="en-US" sz="1200" b="1" kern="1200" dirty="0" smtClean="0">
                <a:solidFill>
                  <a:schemeClr val="tx1"/>
                </a:solidFill>
                <a:effectLst/>
                <a:latin typeface="+mn-lt"/>
                <a:ea typeface="+mn-ea"/>
                <a:cs typeface="+mn-cs"/>
              </a:rPr>
              <a:t> properties</a:t>
            </a:r>
            <a:r>
              <a:rPr lang="en-US" sz="1200" kern="1200" dirty="0" smtClean="0">
                <a:solidFill>
                  <a:schemeClr val="tx1"/>
                </a:solidFill>
                <a:effectLst/>
                <a:latin typeface="+mn-lt"/>
                <a:ea typeface="+mn-ea"/>
                <a:cs typeface="+mn-cs"/>
              </a:rPr>
              <a:t> (i.e., the </a:t>
            </a:r>
            <a:r>
              <a:rPr lang="en-US" sz="1200" kern="1200" dirty="0" err="1" smtClean="0">
                <a:solidFill>
                  <a:schemeClr val="tx1"/>
                </a:solidFill>
                <a:effectLst/>
                <a:latin typeface="+mn-lt"/>
                <a:ea typeface="+mn-ea"/>
                <a:cs typeface="+mn-cs"/>
              </a:rPr>
              <a:t>ai:relatedIncident</a:t>
            </a:r>
            <a:r>
              <a:rPr lang="en-US" sz="1200" kern="1200" dirty="0" smtClean="0">
                <a:solidFill>
                  <a:schemeClr val="tx1"/>
                </a:solidFill>
                <a:effectLst/>
                <a:latin typeface="+mn-lt"/>
                <a:ea typeface="+mn-ea"/>
                <a:cs typeface="+mn-cs"/>
              </a:rPr>
              <a:t> property can only be written once, whereas the </a:t>
            </a:r>
            <a:r>
              <a:rPr lang="en-US" sz="1200" kern="1200" dirty="0" err="1" smtClean="0">
                <a:solidFill>
                  <a:schemeClr val="tx1"/>
                </a:solidFill>
                <a:effectLst/>
                <a:latin typeface="+mn-lt"/>
                <a:ea typeface="+mn-ea"/>
                <a:cs typeface="+mn-cs"/>
              </a:rPr>
              <a:t>dcterms:title</a:t>
            </a:r>
            <a:r>
              <a:rPr lang="en-US" sz="1200" kern="1200" dirty="0" smtClean="0">
                <a:solidFill>
                  <a:schemeClr val="tx1"/>
                </a:solidFill>
                <a:effectLst/>
                <a:latin typeface="+mn-lt"/>
                <a:ea typeface="+mn-ea"/>
                <a:cs typeface="+mn-cs"/>
              </a:rPr>
              <a:t> can be updated as much as needed).</a:t>
            </a:r>
            <a:endParaRPr lang="es-ES" sz="1200" kern="1200" dirty="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16</a:t>
            </a:fld>
            <a:endParaRPr lang="en-GB"/>
          </a:p>
        </p:txBody>
      </p:sp>
    </p:spTree>
    <p:extLst>
      <p:ext uri="{BB962C8B-B14F-4D97-AF65-F5344CB8AC3E}">
        <p14:creationId xmlns:p14="http://schemas.microsoft.com/office/powerpoint/2010/main" val="776368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RDF validation in a Linked Data scenario has other concerns </a:t>
            </a:r>
            <a:r>
              <a:rPr lang="en-US" sz="1200" b="1" kern="1200" dirty="0" smtClean="0">
                <a:solidFill>
                  <a:schemeClr val="tx1"/>
                </a:solidFill>
                <a:effectLst/>
                <a:latin typeface="+mn-lt"/>
                <a:ea typeface="+mn-ea"/>
                <a:cs typeface="+mn-cs"/>
              </a:rPr>
              <a:t>beyond</a:t>
            </a:r>
            <a:r>
              <a:rPr lang="en-US" sz="1200" kern="1200" dirty="0" smtClean="0">
                <a:solidFill>
                  <a:schemeClr val="tx1"/>
                </a:solidFill>
                <a:effectLst/>
                <a:latin typeface="+mn-lt"/>
                <a:ea typeface="+mn-ea"/>
                <a:cs typeface="+mn-cs"/>
              </a:rPr>
              <a:t> traditional </a:t>
            </a:r>
            <a:r>
              <a:rPr lang="en-US" sz="1200" i="1" kern="1200" dirty="0" smtClean="0">
                <a:solidFill>
                  <a:schemeClr val="tx1"/>
                </a:solidFill>
                <a:effectLst/>
                <a:latin typeface="+mn-lt"/>
                <a:ea typeface="+mn-ea"/>
                <a:cs typeface="+mn-cs"/>
              </a:rPr>
              <a:t>structural</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data range </a:t>
            </a:r>
            <a:r>
              <a:rPr lang="en-US" sz="1200" kern="1200" dirty="0" smtClean="0">
                <a:solidFill>
                  <a:schemeClr val="tx1"/>
                </a:solidFill>
                <a:effectLst/>
                <a:latin typeface="+mn-lt"/>
                <a:ea typeface="+mn-ea"/>
                <a:cs typeface="+mn-cs"/>
              </a:rPr>
              <a:t>validation issues. Thus, it is necessary to customize the procedures for validating Linked Data to accommodate the particularities of the scenario in terms of the </a:t>
            </a:r>
            <a:r>
              <a:rPr lang="en-US" sz="1200" b="1" kern="1200" dirty="0" smtClean="0">
                <a:solidFill>
                  <a:schemeClr val="tx1"/>
                </a:solidFill>
                <a:effectLst/>
                <a:latin typeface="+mn-lt"/>
                <a:ea typeface="+mn-ea"/>
                <a:cs typeface="+mn-cs"/>
              </a:rPr>
              <a:t>data sources</a:t>
            </a:r>
            <a:r>
              <a:rPr lang="en-US" sz="1200" kern="1200" dirty="0" smtClean="0">
                <a:solidFill>
                  <a:schemeClr val="tx1"/>
                </a:solidFill>
                <a:effectLst/>
                <a:latin typeface="+mn-lt"/>
                <a:ea typeface="+mn-ea"/>
                <a:cs typeface="+mn-cs"/>
              </a:rPr>
              <a:t> that will be consumed, the processes that will be carried out, and the context in which they will happen.</a:t>
            </a:r>
            <a:endParaRPr lang="es-ES" sz="1200" kern="1200" dirty="0" smtClean="0">
              <a:solidFill>
                <a:schemeClr val="tx1"/>
              </a:solidFill>
              <a:effectLst/>
              <a:latin typeface="+mn-lt"/>
              <a:ea typeface="+mn-ea"/>
              <a:cs typeface="+mn-cs"/>
            </a:endParaRPr>
          </a:p>
        </p:txBody>
      </p:sp>
      <p:sp>
        <p:nvSpPr>
          <p:cNvPr id="4" name="3 Marcador de número de diapositiva"/>
          <p:cNvSpPr>
            <a:spLocks noGrp="1"/>
          </p:cNvSpPr>
          <p:nvPr>
            <p:ph type="sldNum" sz="quarter" idx="10"/>
          </p:nvPr>
        </p:nvSpPr>
        <p:spPr/>
        <p:txBody>
          <a:bodyPr/>
          <a:lstStyle/>
          <a:p>
            <a:fld id="{9EDE98B6-4DA1-8B46-BC20-4F71F17F4DEE}" type="slidenum">
              <a:rPr lang="en-GB" smtClean="0"/>
              <a:pPr/>
              <a:t>17</a:t>
            </a:fld>
            <a:endParaRPr lang="en-GB"/>
          </a:p>
        </p:txBody>
      </p:sp>
    </p:spTree>
    <p:extLst>
      <p:ext uri="{BB962C8B-B14F-4D97-AF65-F5344CB8AC3E}">
        <p14:creationId xmlns:p14="http://schemas.microsoft.com/office/powerpoint/2010/main" val="19893945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287940"/>
            <a:ext cx="7848600" cy="1195178"/>
          </a:xfrm>
        </p:spPr>
        <p:txBody>
          <a:bodyPr anchor="ctr">
            <a:noAutofit/>
          </a:bodyPr>
          <a:lstStyle>
            <a:lvl1pPr marL="0" marR="0" indent="0" algn="ctr" defTabSz="914400" rtl="0" eaLnBrk="1" fontAlgn="auto" latinLnBrk="0" hangingPunct="1">
              <a:lnSpc>
                <a:spcPct val="100000"/>
              </a:lnSpc>
              <a:spcBef>
                <a:spcPct val="0"/>
              </a:spcBef>
              <a:spcAft>
                <a:spcPts val="0"/>
              </a:spcAft>
              <a:buClrTx/>
              <a:buSzTx/>
              <a:buFontTx/>
              <a:buNone/>
              <a:tabLst/>
              <a:defRPr sz="4000" b="1" cap="all" baseline="0"/>
            </a:lvl1pPr>
          </a:lstStyle>
          <a:p>
            <a:r>
              <a:rPr lang="en-GB" noProof="0" smtClean="0"/>
              <a:t>Clic para editar título</a:t>
            </a:r>
            <a:endParaRPr lang="en-GB" noProof="0"/>
          </a:p>
        </p:txBody>
      </p:sp>
      <p:sp>
        <p:nvSpPr>
          <p:cNvPr id="3" name="Subtitle 2"/>
          <p:cNvSpPr>
            <a:spLocks noGrp="1"/>
          </p:cNvSpPr>
          <p:nvPr>
            <p:ph type="subTitle" idx="1"/>
          </p:nvPr>
        </p:nvSpPr>
        <p:spPr>
          <a:xfrm>
            <a:off x="2633248" y="4709620"/>
            <a:ext cx="5901152" cy="885837"/>
          </a:xfrm>
        </p:spPr>
        <p:txBody>
          <a:bodyPr/>
          <a:lstStyle>
            <a:lvl1pPr marL="0" indent="0" algn="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smtClean="0"/>
              <a:t>Haga clic para modificar el estilo de subtítulo del patrón</a:t>
            </a:r>
            <a:endParaRPr lang="en-GB" noProof="0"/>
          </a:p>
        </p:txBody>
      </p:sp>
      <p:cxnSp>
        <p:nvCxnSpPr>
          <p:cNvPr id="8" name="Straight Connector 7"/>
          <p:cNvCxnSpPr/>
          <p:nvPr/>
        </p:nvCxnSpPr>
        <p:spPr>
          <a:xfrm>
            <a:off x="685800" y="4483117"/>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654614" y="795340"/>
            <a:ext cx="5828209" cy="2380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itle 1"/>
          <p:cNvSpPr txBox="1">
            <a:spLocks/>
          </p:cNvSpPr>
          <p:nvPr userDrawn="1"/>
        </p:nvSpPr>
        <p:spPr>
          <a:xfrm>
            <a:off x="683834" y="3913246"/>
            <a:ext cx="7848600" cy="796374"/>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b="1" kern="1200" cap="all" spc="-100" baseline="0">
                <a:solidFill>
                  <a:schemeClr val="tx2"/>
                </a:solidFill>
                <a:latin typeface="+mj-lt"/>
                <a:ea typeface="+mj-ea"/>
                <a:cs typeface="+mj-cs"/>
              </a:defRPr>
            </a:lvl1pPr>
          </a:lstStyle>
          <a:p>
            <a:endParaRPr lang="en-GB" sz="4000" b="0" i="1" noProof="0"/>
          </a:p>
        </p:txBody>
      </p:sp>
      <p:pic>
        <p:nvPicPr>
          <p:cNvPr id="4" name="Imagen 3" descr="Logo_OEG.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35562" y="5935857"/>
            <a:ext cx="813600" cy="579857"/>
          </a:xfrm>
          <a:prstGeom prst="rect">
            <a:avLst/>
          </a:prstGeom>
        </p:spPr>
      </p:pic>
      <p:pic>
        <p:nvPicPr>
          <p:cNvPr id="6" name="Imagen 5" descr="Logo_UPM_nuevo.jpg"/>
          <p:cNvPicPr>
            <a:picLocks noChangeAspect="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l="13738" r="12473"/>
          <a:stretch/>
        </p:blipFill>
        <p:spPr>
          <a:xfrm>
            <a:off x="435595" y="5051916"/>
            <a:ext cx="813535" cy="900000"/>
          </a:xfrm>
          <a:prstGeom prst="rect">
            <a:avLst/>
          </a:prstGeom>
        </p:spPr>
      </p:pic>
      <p:sp>
        <p:nvSpPr>
          <p:cNvPr id="17" name="Rectangle 6"/>
          <p:cNvSpPr/>
          <p:nvPr userDrawn="1"/>
        </p:nvSpPr>
        <p:spPr>
          <a:xfrm>
            <a:off x="0" y="0"/>
            <a:ext cx="9144000" cy="3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9" name="18 Grupo"/>
          <p:cNvGrpSpPr/>
          <p:nvPr userDrawn="1"/>
        </p:nvGrpSpPr>
        <p:grpSpPr>
          <a:xfrm>
            <a:off x="14400" y="18000"/>
            <a:ext cx="885600" cy="360000"/>
            <a:chOff x="14400" y="4780"/>
            <a:chExt cx="885600" cy="360000"/>
          </a:xfrm>
        </p:grpSpPr>
        <p:sp>
          <p:nvSpPr>
            <p:cNvPr id="20" name="19 Rectángulo"/>
            <p:cNvSpPr/>
            <p:nvPr userDrawn="1"/>
          </p:nvSpPr>
          <p:spPr>
            <a:xfrm>
              <a:off x="14400" y="4780"/>
              <a:ext cx="885600"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noProof="0"/>
            </a:p>
          </p:txBody>
        </p:sp>
        <p:pic>
          <p:nvPicPr>
            <p:cNvPr id="21" name="Picture 2" descr="E:\mesteban\Trabajo\Proyectos\ALM iStack\svn\Documentos\Logos\Logo-COM.png"/>
            <p:cNvPicPr>
              <a:picLocks noChangeAspect="1" noChangeArrowheads="1"/>
            </p:cNvPicPr>
            <p:nvPr userDrawn="1"/>
          </p:nvPicPr>
          <p:blipFill rotWithShape="1">
            <a:blip r:embed="rId5" cstate="email">
              <a:extLst>
                <a:ext uri="{28A0092B-C50C-407E-A947-70E740481C1C}">
                  <a14:useLocalDpi xmlns:a14="http://schemas.microsoft.com/office/drawing/2010/main" val="0"/>
                </a:ext>
              </a:extLst>
            </a:blip>
            <a:srcRect l="6669" t="8363" r="10407" b="5190"/>
            <a:stretch/>
          </p:blipFill>
          <p:spPr bwMode="auto">
            <a:xfrm>
              <a:off x="559352" y="22780"/>
              <a:ext cx="310796" cy="324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21 CuadroTexto"/>
            <p:cNvSpPr txBox="1"/>
            <p:nvPr userDrawn="1"/>
          </p:nvSpPr>
          <p:spPr>
            <a:xfrm>
              <a:off x="53929" y="46281"/>
              <a:ext cx="500137" cy="276999"/>
            </a:xfrm>
            <a:prstGeom prst="rect">
              <a:avLst/>
            </a:prstGeom>
            <a:noFill/>
          </p:spPr>
          <p:txBody>
            <a:bodyPr wrap="none" lIns="0" tIns="0" rIns="0" bIns="0" rtlCol="0">
              <a:spAutoFit/>
            </a:bodyPr>
            <a:lstStyle/>
            <a:p>
              <a:pPr algn="l"/>
              <a:r>
                <a:rPr lang="en-GB" sz="600" b="1" noProof="0" smtClean="0">
                  <a:solidFill>
                    <a:srgbClr val="C00000"/>
                  </a:solidFill>
                  <a:latin typeface="Verdana" pitchFamily="34" charset="0"/>
                  <a:ea typeface="Verdana" pitchFamily="34" charset="0"/>
                  <a:cs typeface="Verdana" pitchFamily="34" charset="0"/>
                </a:rPr>
                <a:t>C</a:t>
              </a:r>
              <a:r>
                <a:rPr lang="en-GB" sz="600" b="1" noProof="0" smtClean="0">
                  <a:solidFill>
                    <a:srgbClr val="0065B0"/>
                  </a:solidFill>
                  <a:latin typeface="Verdana" pitchFamily="34" charset="0"/>
                  <a:ea typeface="Verdana" pitchFamily="34" charset="0"/>
                  <a:cs typeface="Verdana" pitchFamily="34" charset="0"/>
                </a:rPr>
                <a:t>enter for</a:t>
              </a:r>
              <a:r>
                <a:rPr lang="en-GB" sz="600" b="1" noProof="0" smtClean="0">
                  <a:latin typeface="Verdana" pitchFamily="34" charset="0"/>
                  <a:ea typeface="Verdana" pitchFamily="34" charset="0"/>
                  <a:cs typeface="Verdana" pitchFamily="34" charset="0"/>
                </a:rPr>
                <a:t> </a:t>
              </a:r>
            </a:p>
            <a:p>
              <a:pPr algn="l"/>
              <a:r>
                <a:rPr lang="en-GB" sz="600" b="1" noProof="0" smtClean="0">
                  <a:solidFill>
                    <a:srgbClr val="C00000"/>
                  </a:solidFill>
                  <a:latin typeface="Verdana" pitchFamily="34" charset="0"/>
                  <a:ea typeface="Verdana" pitchFamily="34" charset="0"/>
                  <a:cs typeface="Verdana" pitchFamily="34" charset="0"/>
                </a:rPr>
                <a:t>O</a:t>
              </a:r>
              <a:r>
                <a:rPr lang="en-GB" sz="600" b="1" noProof="0" smtClean="0">
                  <a:solidFill>
                    <a:srgbClr val="0065B0"/>
                  </a:solidFill>
                  <a:latin typeface="Verdana" pitchFamily="34" charset="0"/>
                  <a:ea typeface="Verdana" pitchFamily="34" charset="0"/>
                  <a:cs typeface="Verdana" pitchFamily="34" charset="0"/>
                </a:rPr>
                <a:t>pen</a:t>
              </a:r>
              <a:r>
                <a:rPr lang="en-GB" sz="600" b="1" noProof="0" smtClean="0">
                  <a:latin typeface="Verdana" pitchFamily="34" charset="0"/>
                  <a:ea typeface="Verdana" pitchFamily="34" charset="0"/>
                  <a:cs typeface="Verdana" pitchFamily="34" charset="0"/>
                </a:rPr>
                <a:t> </a:t>
              </a:r>
            </a:p>
            <a:p>
              <a:pPr algn="l"/>
              <a:r>
                <a:rPr lang="en-GB" sz="600" b="1" noProof="0" smtClean="0">
                  <a:solidFill>
                    <a:srgbClr val="C00000"/>
                  </a:solidFill>
                  <a:latin typeface="Verdana" pitchFamily="34" charset="0"/>
                  <a:ea typeface="Verdana" pitchFamily="34" charset="0"/>
                  <a:cs typeface="Verdana" pitchFamily="34" charset="0"/>
                </a:rPr>
                <a:t>M</a:t>
              </a:r>
              <a:r>
                <a:rPr lang="en-GB" sz="600" b="1" noProof="0" smtClean="0">
                  <a:solidFill>
                    <a:srgbClr val="0065B0"/>
                  </a:solidFill>
                  <a:latin typeface="Verdana" pitchFamily="34" charset="0"/>
                  <a:ea typeface="Verdana" pitchFamily="34" charset="0"/>
                  <a:cs typeface="Verdana" pitchFamily="34" charset="0"/>
                </a:rPr>
                <a:t>iddleware</a:t>
              </a:r>
              <a:endParaRPr lang="en-GB" sz="600" b="1" noProof="0">
                <a:solidFill>
                  <a:srgbClr val="0065B0"/>
                </a:solidFill>
                <a:latin typeface="Verdana" pitchFamily="34" charset="0"/>
                <a:ea typeface="Verdana" pitchFamily="34" charset="0"/>
                <a:cs typeface="Verdana" pitchFamily="34" charset="0"/>
              </a:endParaRP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o">
    <p:spTree>
      <p:nvGrpSpPr>
        <p:cNvPr id="1" name=""/>
        <p:cNvGrpSpPr/>
        <p:nvPr/>
      </p:nvGrpSpPr>
      <p:grpSpPr>
        <a:xfrm>
          <a:off x="0" y="0"/>
          <a:ext cx="0" cy="0"/>
          <a:chOff x="0" y="0"/>
          <a:chExt cx="0" cy="0"/>
        </a:xfrm>
      </p:grpSpPr>
      <p:sp>
        <p:nvSpPr>
          <p:cNvPr id="2" name="1 Título"/>
          <p:cNvSpPr>
            <a:spLocks noGrp="1"/>
          </p:cNvSpPr>
          <p:nvPr>
            <p:ph type="title" hasCustomPrompt="1"/>
          </p:nvPr>
        </p:nvSpPr>
        <p:spPr/>
        <p:txBody>
          <a:bodyPr/>
          <a:lstStyle>
            <a:lvl1pPr>
              <a:defRPr b="1" baseline="0"/>
            </a:lvl1pPr>
          </a:lstStyle>
          <a:p>
            <a:r>
              <a:rPr lang="es-ES" dirty="0" smtClean="0"/>
              <a:t>Clic para editar título</a:t>
            </a:r>
            <a:endParaRPr lang="es-ES" dirty="0"/>
          </a:p>
        </p:txBody>
      </p:sp>
      <p:sp>
        <p:nvSpPr>
          <p:cNvPr id="3" name="2 Marcador de fecha"/>
          <p:cNvSpPr>
            <a:spLocks noGrp="1"/>
          </p:cNvSpPr>
          <p:nvPr>
            <p:ph type="dt" sz="half" idx="10"/>
          </p:nvPr>
        </p:nvSpPr>
        <p:spPr/>
        <p:txBody>
          <a:bodyPr/>
          <a:lstStyle/>
          <a:p>
            <a:fld id="{21895D11-047D-0D46-A656-F2555C5FD6BD}" type="datetime2">
              <a:rPr lang="es-ES" smtClean="0"/>
              <a:pPr/>
              <a:t>martes, 10 de septiembre de 2013</a:t>
            </a:fld>
            <a:endParaRPr lang="en-US" dirty="0"/>
          </a:p>
        </p:txBody>
      </p:sp>
      <p:sp>
        <p:nvSpPr>
          <p:cNvPr id="4" name="3 Marcador de pie de página"/>
          <p:cNvSpPr>
            <a:spLocks noGrp="1"/>
          </p:cNvSpPr>
          <p:nvPr>
            <p:ph type="ftr" sz="quarter" idx="11"/>
          </p:nvPr>
        </p:nvSpPr>
        <p:spPr/>
        <p:txBody>
          <a:bodyPr/>
          <a:lstStyle/>
          <a:p>
            <a:pPr algn="r"/>
            <a:endParaRPr lang="en-US" dirty="0"/>
          </a:p>
        </p:txBody>
      </p:sp>
      <p:sp>
        <p:nvSpPr>
          <p:cNvPr id="5" name="4 Marcador de número de diapositiva"/>
          <p:cNvSpPr>
            <a:spLocks noGrp="1"/>
          </p:cNvSpPr>
          <p:nvPr>
            <p:ph type="sldNum" sz="quarter" idx="12"/>
          </p:nvPr>
        </p:nvSpPr>
        <p:spPr/>
        <p:txBody>
          <a:bodyPr/>
          <a:lstStyle/>
          <a:p>
            <a:fld id="{0CFEC368-1D7A-4F81-ABF6-AE0E36BAF64C}" type="slidenum">
              <a:rPr lang="en-US" smtClean="0"/>
              <a:pPr/>
              <a:t>‹Nº›</a:t>
            </a:fld>
            <a:endParaRPr lang="en-US" dirty="0"/>
          </a:p>
        </p:txBody>
      </p:sp>
      <p:sp>
        <p:nvSpPr>
          <p:cNvPr id="9" name="8 Marcador de texto"/>
          <p:cNvSpPr>
            <a:spLocks noGrp="1"/>
          </p:cNvSpPr>
          <p:nvPr>
            <p:ph type="body" sz="quarter" idx="13"/>
          </p:nvPr>
        </p:nvSpPr>
        <p:spPr>
          <a:xfrm>
            <a:off x="457200" y="1528763"/>
            <a:ext cx="8229600" cy="501335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Tree>
    <p:extLst>
      <p:ext uri="{BB962C8B-B14F-4D97-AF65-F5344CB8AC3E}">
        <p14:creationId xmlns:p14="http://schemas.microsoft.com/office/powerpoint/2010/main" val="25762875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s-ES_tradnl" smtClean="0"/>
              <a:t>Clic para editar título</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11" name="Date Placeholder 3"/>
          <p:cNvSpPr>
            <a:spLocks noGrp="1"/>
          </p:cNvSpPr>
          <p:nvPr>
            <p:ph type="dt" sz="half" idx="10"/>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12"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3"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s-ES_tradnl" smtClean="0"/>
              <a:t>Clic para editar título</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Date Placeholder 3"/>
          <p:cNvSpPr>
            <a:spLocks noGrp="1"/>
          </p:cNvSpPr>
          <p:nvPr>
            <p:ph type="dt" sz="half" idx="10"/>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16" name="Footer Placeholder 4"/>
          <p:cNvSpPr>
            <a:spLocks noGrp="1"/>
          </p:cNvSpPr>
          <p:nvPr>
            <p:ph type="ftr" sz="quarter" idx="11"/>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7" name="Slide Number Placeholder 5"/>
          <p:cNvSpPr>
            <a:spLocks noGrp="1"/>
          </p:cNvSpPr>
          <p:nvPr>
            <p:ph type="sldNum" sz="quarter" idx="12"/>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s-ES_tradnl" smtClean="0"/>
              <a:t>Clic para editar título</a:t>
            </a:r>
            <a:endParaRPr lang="en-US"/>
          </a:p>
        </p:txBody>
      </p:sp>
      <p:sp>
        <p:nvSpPr>
          <p:cNvPr id="9" name="Date Placeholder 3"/>
          <p:cNvSpPr>
            <a:spLocks noGrp="1"/>
          </p:cNvSpPr>
          <p:nvPr>
            <p:ph type="dt" sz="half" idx="2"/>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10"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1"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9"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0"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1"/>
            </a:lvl1pPr>
          </a:lstStyle>
          <a:p>
            <a:r>
              <a:rPr lang="es-ES_tradnl" smtClean="0"/>
              <a:t>Clic para editar título</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Date Placeholder 3"/>
          <p:cNvSpPr>
            <a:spLocks noGrp="1"/>
          </p:cNvSpPr>
          <p:nvPr>
            <p:ph type="dt" sz="half" idx="10"/>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14"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5"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792480"/>
            <a:ext cx="2142680" cy="1264920"/>
          </a:xfrm>
        </p:spPr>
        <p:txBody>
          <a:bodyPr anchor="b">
            <a:normAutofit/>
          </a:bodyPr>
          <a:lstStyle>
            <a:lvl1pPr algn="l">
              <a:defRPr sz="2400" b="1"/>
            </a:lvl1pPr>
          </a:lstStyle>
          <a:p>
            <a:r>
              <a:rPr lang="es-ES_tradnl" dirty="0" smtClean="0"/>
              <a:t>Clic para editar título</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11" name="Date Placeholder 3"/>
          <p:cNvSpPr>
            <a:spLocks noGrp="1"/>
          </p:cNvSpPr>
          <p:nvPr>
            <p:ph type="dt" sz="half" idx="10"/>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s-ES" smtClean="0"/>
              <a:pPr/>
              <a:t>martes, 10 de septiembre de 2013</a:t>
            </a:fld>
            <a:endParaRPr lang="en-US" dirty="0"/>
          </a:p>
        </p:txBody>
      </p:sp>
      <p:sp>
        <p:nvSpPr>
          <p:cNvPr id="12"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US" dirty="0"/>
          </a:p>
        </p:txBody>
      </p:sp>
      <p:sp>
        <p:nvSpPr>
          <p:cNvPr id="13"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US" smtClean="0"/>
              <a:pPr/>
              <a:t>‹Nº›</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Placeholder 1"/>
          <p:cNvSpPr>
            <a:spLocks noGrp="1"/>
          </p:cNvSpPr>
          <p:nvPr>
            <p:ph type="title"/>
          </p:nvPr>
        </p:nvSpPr>
        <p:spPr>
          <a:xfrm>
            <a:off x="457200" y="402654"/>
            <a:ext cx="8229600" cy="990600"/>
          </a:xfrm>
          <a:prstGeom prst="rect">
            <a:avLst/>
          </a:prstGeom>
        </p:spPr>
        <p:txBody>
          <a:bodyPr vert="horz" lIns="91440" tIns="45720" rIns="91440" bIns="45720" rtlCol="0" anchor="ctr">
            <a:normAutofit/>
          </a:bodyPr>
          <a:lstStyle/>
          <a:p>
            <a:r>
              <a:rPr lang="en-GB" noProof="0" smtClean="0"/>
              <a:t>Clic para editar título</a:t>
            </a:r>
            <a:endParaRPr lang="en-GB" noProof="0"/>
          </a:p>
        </p:txBody>
      </p:sp>
      <p:sp>
        <p:nvSpPr>
          <p:cNvPr id="3" name="Text Placeholder 2"/>
          <p:cNvSpPr>
            <a:spLocks noGrp="1"/>
          </p:cNvSpPr>
          <p:nvPr>
            <p:ph type="body" idx="1"/>
          </p:nvPr>
        </p:nvSpPr>
        <p:spPr>
          <a:xfrm>
            <a:off x="457200" y="1475491"/>
            <a:ext cx="8229600" cy="5098850"/>
          </a:xfrm>
          <a:prstGeom prst="rect">
            <a:avLst/>
          </a:prstGeom>
        </p:spPr>
        <p:txBody>
          <a:bodyPr vert="horz" lIns="91440" tIns="45720" rIns="91440" bIns="45720" rtlCol="0">
            <a:normAutofit/>
          </a:bodyPr>
          <a:lstStyle/>
          <a:p>
            <a:pPr lvl="0"/>
            <a:r>
              <a:rPr lang="en-GB" noProof="0" smtClean="0"/>
              <a:t>Haga clic para modificar el estilo de texto del patrón</a:t>
            </a:r>
          </a:p>
          <a:p>
            <a:pPr lvl="1"/>
            <a:r>
              <a:rPr lang="en-GB" noProof="0" smtClean="0"/>
              <a:t>Segundo nivel</a:t>
            </a:r>
          </a:p>
          <a:p>
            <a:pPr lvl="2"/>
            <a:r>
              <a:rPr lang="en-GB" noProof="0" smtClean="0"/>
              <a:t>Tercer nivel</a:t>
            </a:r>
          </a:p>
          <a:p>
            <a:pPr lvl="3"/>
            <a:r>
              <a:rPr lang="en-GB" noProof="0" smtClean="0"/>
              <a:t>Cuarto nivel</a:t>
            </a:r>
          </a:p>
          <a:p>
            <a:pPr lvl="4"/>
            <a:r>
              <a:rPr lang="en-GB" noProof="0" smtClean="0"/>
              <a:t>Quinto nivel</a:t>
            </a:r>
            <a:endParaRPr lang="en-GB" noProof="0"/>
          </a:p>
        </p:txBody>
      </p:sp>
      <p:sp>
        <p:nvSpPr>
          <p:cNvPr id="7" name="Rectangle 6"/>
          <p:cNvSpPr/>
          <p:nvPr/>
        </p:nvSpPr>
        <p:spPr>
          <a:xfrm>
            <a:off x="0" y="0"/>
            <a:ext cx="9144000" cy="3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Date Placeholder 3"/>
          <p:cNvSpPr>
            <a:spLocks noGrp="1"/>
          </p:cNvSpPr>
          <p:nvPr>
            <p:ph type="dt" sz="half" idx="2"/>
          </p:nvPr>
        </p:nvSpPr>
        <p:spPr>
          <a:xfrm>
            <a:off x="994723" y="18288"/>
            <a:ext cx="1617785" cy="329184"/>
          </a:xfrm>
          <a:prstGeom prst="rect">
            <a:avLst/>
          </a:prstGeom>
        </p:spPr>
        <p:txBody>
          <a:bodyPr lIns="36000" tIns="36000" rIns="36000" bIns="36000" anchor="ctr" anchorCtr="0"/>
          <a:lstStyle>
            <a:lvl1pPr algn="l">
              <a:defRPr sz="1000" b="1">
                <a:solidFill>
                  <a:schemeClr val="bg1"/>
                </a:solidFill>
              </a:defRPr>
            </a:lvl1pPr>
          </a:lstStyle>
          <a:p>
            <a:fld id="{21895D11-047D-0D46-A656-F2555C5FD6BD}" type="datetime2">
              <a:rPr lang="en-GB" noProof="0" smtClean="0"/>
              <a:pPr/>
              <a:t>Tuesday, 10 September 2013</a:t>
            </a:fld>
            <a:endParaRPr lang="en-GB" noProof="0"/>
          </a:p>
        </p:txBody>
      </p:sp>
      <p:sp>
        <p:nvSpPr>
          <p:cNvPr id="11" name="Footer Placeholder 4"/>
          <p:cNvSpPr>
            <a:spLocks noGrp="1"/>
          </p:cNvSpPr>
          <p:nvPr>
            <p:ph type="ftr" sz="quarter" idx="3"/>
          </p:nvPr>
        </p:nvSpPr>
        <p:spPr>
          <a:xfrm>
            <a:off x="2707231" y="18288"/>
            <a:ext cx="4800600" cy="329184"/>
          </a:xfrm>
          <a:prstGeom prst="rect">
            <a:avLst/>
          </a:prstGeom>
        </p:spPr>
        <p:txBody>
          <a:bodyPr lIns="36000" tIns="36000" rIns="36000" bIns="36000" anchor="ctr" anchorCtr="0"/>
          <a:lstStyle>
            <a:lvl1pPr>
              <a:defRPr sz="1000" b="1">
                <a:solidFill>
                  <a:schemeClr val="bg1"/>
                </a:solidFill>
              </a:defRPr>
            </a:lvl1pPr>
          </a:lstStyle>
          <a:p>
            <a:pPr algn="r"/>
            <a:endParaRPr lang="en-GB" noProof="0"/>
          </a:p>
        </p:txBody>
      </p:sp>
      <p:sp>
        <p:nvSpPr>
          <p:cNvPr id="12" name="Slide Number Placeholder 5"/>
          <p:cNvSpPr>
            <a:spLocks noGrp="1"/>
          </p:cNvSpPr>
          <p:nvPr>
            <p:ph type="sldNum" sz="quarter" idx="4"/>
          </p:nvPr>
        </p:nvSpPr>
        <p:spPr>
          <a:xfrm>
            <a:off x="7602554" y="18288"/>
            <a:ext cx="553923" cy="329184"/>
          </a:xfrm>
          <a:prstGeom prst="rect">
            <a:avLst/>
          </a:prstGeom>
        </p:spPr>
        <p:txBody>
          <a:bodyPr lIns="36000" tIns="36000" rIns="36000" bIns="36000" anchor="ctr" anchorCtr="0"/>
          <a:lstStyle>
            <a:lvl1pPr algn="r">
              <a:defRPr sz="1100" b="1">
                <a:solidFill>
                  <a:schemeClr val="bg1"/>
                </a:solidFill>
              </a:defRPr>
            </a:lvl1pPr>
          </a:lstStyle>
          <a:p>
            <a:fld id="{0CFEC368-1D7A-4F81-ABF6-AE0E36BAF64C}" type="slidenum">
              <a:rPr lang="en-GB" noProof="0" smtClean="0"/>
              <a:pPr/>
              <a:t>‹Nº›</a:t>
            </a:fld>
            <a:endParaRPr lang="en-GB" noProof="0"/>
          </a:p>
        </p:txBody>
      </p:sp>
      <p:grpSp>
        <p:nvGrpSpPr>
          <p:cNvPr id="19" name="18 Grupo"/>
          <p:cNvGrpSpPr/>
          <p:nvPr userDrawn="1"/>
        </p:nvGrpSpPr>
        <p:grpSpPr>
          <a:xfrm>
            <a:off x="8251200" y="18000"/>
            <a:ext cx="885600" cy="360000"/>
            <a:chOff x="8251200" y="9144"/>
            <a:chExt cx="885600" cy="360000"/>
          </a:xfrm>
        </p:grpSpPr>
        <p:sp>
          <p:nvSpPr>
            <p:cNvPr id="5" name="4 Rectángulo"/>
            <p:cNvSpPr/>
            <p:nvPr userDrawn="1"/>
          </p:nvSpPr>
          <p:spPr>
            <a:xfrm>
              <a:off x="8251200" y="9144"/>
              <a:ext cx="885600" cy="360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noProof="0"/>
            </a:p>
          </p:txBody>
        </p:sp>
        <p:pic>
          <p:nvPicPr>
            <p:cNvPr id="17" name="Picture 2"/>
            <p:cNvPicPr>
              <a:picLocks noChangeAspect="1" noChangeArrowheads="1"/>
            </p:cNvPicPr>
            <p:nvPr userDrawn="1"/>
          </p:nvPicPr>
          <p:blipFill>
            <a:blip r:embed="rId10" cstate="email">
              <a:extLst>
                <a:ext uri="{28A0092B-C50C-407E-A947-70E740481C1C}">
                  <a14:useLocalDpi xmlns:a14="http://schemas.microsoft.com/office/drawing/2010/main" val="0"/>
                </a:ext>
              </a:extLst>
            </a:blip>
            <a:srcRect/>
            <a:stretch>
              <a:fillRect/>
            </a:stretch>
          </p:blipFill>
          <p:spPr bwMode="auto">
            <a:xfrm>
              <a:off x="8296247" y="27144"/>
              <a:ext cx="795506" cy="32400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7 Grupo"/>
          <p:cNvGrpSpPr/>
          <p:nvPr userDrawn="1"/>
        </p:nvGrpSpPr>
        <p:grpSpPr>
          <a:xfrm>
            <a:off x="14400" y="18000"/>
            <a:ext cx="885600" cy="360000"/>
            <a:chOff x="14400" y="4780"/>
            <a:chExt cx="885600" cy="360000"/>
          </a:xfrm>
        </p:grpSpPr>
        <p:sp>
          <p:nvSpPr>
            <p:cNvPr id="18" name="17 Rectángulo"/>
            <p:cNvSpPr/>
            <p:nvPr userDrawn="1"/>
          </p:nvSpPr>
          <p:spPr>
            <a:xfrm>
              <a:off x="14400" y="4780"/>
              <a:ext cx="885600" cy="3600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noProof="0"/>
            </a:p>
          </p:txBody>
        </p:sp>
        <p:pic>
          <p:nvPicPr>
            <p:cNvPr id="1026" name="Picture 2" descr="E:\mesteban\Trabajo\Proyectos\ALM iStack\svn\Documentos\Logos\Logo-COM.png"/>
            <p:cNvPicPr>
              <a:picLocks noChangeAspect="1" noChangeArrowheads="1"/>
            </p:cNvPicPr>
            <p:nvPr userDrawn="1"/>
          </p:nvPicPr>
          <p:blipFill rotWithShape="1">
            <a:blip r:embed="rId11" cstate="email">
              <a:extLst>
                <a:ext uri="{28A0092B-C50C-407E-A947-70E740481C1C}">
                  <a14:useLocalDpi xmlns:a14="http://schemas.microsoft.com/office/drawing/2010/main" val="0"/>
                </a:ext>
              </a:extLst>
            </a:blip>
            <a:srcRect l="6669" t="8363" r="10407" b="5190"/>
            <a:stretch/>
          </p:blipFill>
          <p:spPr bwMode="auto">
            <a:xfrm>
              <a:off x="559352" y="22780"/>
              <a:ext cx="310796" cy="324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5 CuadroTexto"/>
            <p:cNvSpPr txBox="1"/>
            <p:nvPr userDrawn="1"/>
          </p:nvSpPr>
          <p:spPr>
            <a:xfrm>
              <a:off x="53929" y="46281"/>
              <a:ext cx="500137" cy="276999"/>
            </a:xfrm>
            <a:prstGeom prst="rect">
              <a:avLst/>
            </a:prstGeom>
            <a:noFill/>
          </p:spPr>
          <p:txBody>
            <a:bodyPr wrap="none" lIns="0" tIns="0" rIns="0" bIns="0" rtlCol="0">
              <a:spAutoFit/>
            </a:bodyPr>
            <a:lstStyle/>
            <a:p>
              <a:pPr algn="l"/>
              <a:r>
                <a:rPr lang="en-GB" sz="600" b="1" noProof="0" smtClean="0">
                  <a:solidFill>
                    <a:srgbClr val="C00000"/>
                  </a:solidFill>
                  <a:latin typeface="Verdana" pitchFamily="34" charset="0"/>
                  <a:ea typeface="Verdana" pitchFamily="34" charset="0"/>
                  <a:cs typeface="Verdana" pitchFamily="34" charset="0"/>
                </a:rPr>
                <a:t>C</a:t>
              </a:r>
              <a:r>
                <a:rPr lang="en-GB" sz="600" b="1" noProof="0" smtClean="0">
                  <a:solidFill>
                    <a:srgbClr val="0065B0"/>
                  </a:solidFill>
                  <a:latin typeface="Verdana" pitchFamily="34" charset="0"/>
                  <a:ea typeface="Verdana" pitchFamily="34" charset="0"/>
                  <a:cs typeface="Verdana" pitchFamily="34" charset="0"/>
                </a:rPr>
                <a:t>enter for</a:t>
              </a:r>
              <a:r>
                <a:rPr lang="en-GB" sz="600" b="1" noProof="0" smtClean="0">
                  <a:latin typeface="Verdana" pitchFamily="34" charset="0"/>
                  <a:ea typeface="Verdana" pitchFamily="34" charset="0"/>
                  <a:cs typeface="Verdana" pitchFamily="34" charset="0"/>
                </a:rPr>
                <a:t> </a:t>
              </a:r>
            </a:p>
            <a:p>
              <a:pPr algn="l"/>
              <a:r>
                <a:rPr lang="en-GB" sz="600" b="1" noProof="0" smtClean="0">
                  <a:solidFill>
                    <a:srgbClr val="C00000"/>
                  </a:solidFill>
                  <a:latin typeface="Verdana" pitchFamily="34" charset="0"/>
                  <a:ea typeface="Verdana" pitchFamily="34" charset="0"/>
                  <a:cs typeface="Verdana" pitchFamily="34" charset="0"/>
                </a:rPr>
                <a:t>O</a:t>
              </a:r>
              <a:r>
                <a:rPr lang="en-GB" sz="600" b="1" noProof="0" smtClean="0">
                  <a:solidFill>
                    <a:srgbClr val="0065B0"/>
                  </a:solidFill>
                  <a:latin typeface="Verdana" pitchFamily="34" charset="0"/>
                  <a:ea typeface="Verdana" pitchFamily="34" charset="0"/>
                  <a:cs typeface="Verdana" pitchFamily="34" charset="0"/>
                </a:rPr>
                <a:t>pen</a:t>
              </a:r>
              <a:r>
                <a:rPr lang="en-GB" sz="600" b="1" noProof="0" smtClean="0">
                  <a:latin typeface="Verdana" pitchFamily="34" charset="0"/>
                  <a:ea typeface="Verdana" pitchFamily="34" charset="0"/>
                  <a:cs typeface="Verdana" pitchFamily="34" charset="0"/>
                </a:rPr>
                <a:t> </a:t>
              </a:r>
            </a:p>
            <a:p>
              <a:pPr algn="l"/>
              <a:r>
                <a:rPr lang="en-GB" sz="600" b="1" noProof="0" smtClean="0">
                  <a:solidFill>
                    <a:srgbClr val="C00000"/>
                  </a:solidFill>
                  <a:latin typeface="Verdana" pitchFamily="34" charset="0"/>
                  <a:ea typeface="Verdana" pitchFamily="34" charset="0"/>
                  <a:cs typeface="Verdana" pitchFamily="34" charset="0"/>
                </a:rPr>
                <a:t>M</a:t>
              </a:r>
              <a:r>
                <a:rPr lang="en-GB" sz="600" b="1" noProof="0" smtClean="0">
                  <a:solidFill>
                    <a:srgbClr val="0065B0"/>
                  </a:solidFill>
                  <a:latin typeface="Verdana" pitchFamily="34" charset="0"/>
                  <a:ea typeface="Verdana" pitchFamily="34" charset="0"/>
                  <a:cs typeface="Verdana" pitchFamily="34" charset="0"/>
                </a:rPr>
                <a:t>iddleware</a:t>
              </a:r>
              <a:endParaRPr lang="en-GB" sz="600" b="1" noProof="0">
                <a:solidFill>
                  <a:srgbClr val="0065B0"/>
                </a:solidFill>
                <a:latin typeface="Verdana" pitchFamily="34" charset="0"/>
                <a:ea typeface="Verdana" pitchFamily="34" charset="0"/>
                <a:cs typeface="Verdana" pitchFamily="34" charset="0"/>
              </a:endParaRPr>
            </a:p>
          </p:txBody>
        </p:sp>
      </p:grpSp>
    </p:spTree>
  </p:cSld>
  <p:clrMap bg1="lt1" tx1="dk1" bg2="lt2" tx2="dk2" accent1="accent1" accent2="accent2" accent3="accent3" accent4="accent4" accent5="accent5" accent6="accent6" hlink="hlink" folHlink="folHlink"/>
  <p:sldLayoutIdLst>
    <p:sldLayoutId id="2147483961" r:id="rId1"/>
    <p:sldLayoutId id="2147483970" r:id="rId2"/>
    <p:sldLayoutId id="2147483964" r:id="rId3"/>
    <p:sldLayoutId id="2147483965" r:id="rId4"/>
    <p:sldLayoutId id="2147483966" r:id="rId5"/>
    <p:sldLayoutId id="2147483967" r:id="rId6"/>
    <p:sldLayoutId id="2147483968" r:id="rId7"/>
    <p:sldLayoutId id="2147483969" r:id="rId8"/>
  </p:sldLayoutIdLst>
  <p:timing>
    <p:tnLst>
      <p:par>
        <p:cTn id="1" dur="indefinite" restart="never" nodeType="tmRoot"/>
      </p:par>
    </p:tnLst>
  </p:timing>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6.png"/><Relationship Id="rId17" Type="http://schemas.openxmlformats.org/officeDocument/2006/relationships/image" Target="../media/image20.emf"/><Relationship Id="rId2" Type="http://schemas.openxmlformats.org/officeDocument/2006/relationships/notesSlide" Target="../notesSlides/notesSlide4.xml"/><Relationship Id="rId16"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12.png"/><Relationship Id="rId11" Type="http://schemas.microsoft.com/office/2007/relationships/hdphoto" Target="../media/hdphoto3.wdp"/><Relationship Id="rId5" Type="http://schemas.openxmlformats.org/officeDocument/2006/relationships/image" Target="../media/image11.png"/><Relationship Id="rId15" Type="http://schemas.microsoft.com/office/2007/relationships/hdphoto" Target="../media/hdphoto4.wdp"/><Relationship Id="rId10" Type="http://schemas.openxmlformats.org/officeDocument/2006/relationships/image" Target="../media/image15.png"/><Relationship Id="rId4" Type="http://schemas.microsoft.com/office/2007/relationships/hdphoto" Target="../media/hdphoto1.wdp"/><Relationship Id="rId9" Type="http://schemas.microsoft.com/office/2007/relationships/hdphoto" Target="../media/hdphoto2.wdp"/><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3287939"/>
            <a:ext cx="9144000" cy="1336311"/>
          </a:xfrm>
        </p:spPr>
        <p:txBody>
          <a:bodyPr/>
          <a:lstStyle/>
          <a:p>
            <a:r>
              <a:rPr lang="en-US" sz="3200" cap="none" dirty="0"/>
              <a:t>RDF Validation in a Linked Data world</a:t>
            </a:r>
            <a:r>
              <a:rPr lang="en-GB" sz="3200" cap="none" noProof="0" dirty="0" smtClean="0"/>
              <a:t/>
            </a:r>
            <a:br>
              <a:rPr lang="en-GB" sz="3200" cap="none" noProof="0" dirty="0" smtClean="0"/>
            </a:br>
            <a:r>
              <a:rPr lang="en-US" sz="2800" b="0" cap="none" dirty="0" smtClean="0"/>
              <a:t> </a:t>
            </a:r>
            <a:r>
              <a:rPr lang="en-US" sz="2800" b="0" cap="none" dirty="0"/>
              <a:t>A vision beyond structural and value range validation </a:t>
            </a:r>
            <a:endParaRPr lang="en-GB" sz="2800" b="0" cap="none" noProof="0" dirty="0"/>
          </a:p>
        </p:txBody>
      </p:sp>
      <p:sp>
        <p:nvSpPr>
          <p:cNvPr id="3" name="Subtítulo 2"/>
          <p:cNvSpPr>
            <a:spLocks noGrp="1"/>
          </p:cNvSpPr>
          <p:nvPr>
            <p:ph type="subTitle" idx="1"/>
          </p:nvPr>
        </p:nvSpPr>
        <p:spPr/>
        <p:txBody>
          <a:bodyPr>
            <a:normAutofit fontScale="85000" lnSpcReduction="20000"/>
          </a:bodyPr>
          <a:lstStyle/>
          <a:p>
            <a:r>
              <a:rPr lang="en-GB" sz="2000" b="1" dirty="0"/>
              <a:t>Miguel Esteban Gutiérrez, </a:t>
            </a:r>
          </a:p>
          <a:p>
            <a:r>
              <a:rPr lang="en-GB" sz="2000" b="1" dirty="0" err="1"/>
              <a:t>Raúl</a:t>
            </a:r>
            <a:r>
              <a:rPr lang="en-GB" sz="2000" b="1" dirty="0"/>
              <a:t> García </a:t>
            </a:r>
            <a:r>
              <a:rPr lang="en-GB" sz="2000" b="1" dirty="0" smtClean="0"/>
              <a:t>Castro, </a:t>
            </a:r>
            <a:endParaRPr lang="en-GB" sz="2000" b="1" dirty="0"/>
          </a:p>
          <a:p>
            <a:r>
              <a:rPr lang="en-GB" sz="2000" b="1" dirty="0" smtClean="0"/>
              <a:t>Nandana Mihindukulasooriya</a:t>
            </a:r>
            <a:endParaRPr lang="en-GB" sz="2000" b="1" dirty="0"/>
          </a:p>
        </p:txBody>
      </p:sp>
      <p:sp>
        <p:nvSpPr>
          <p:cNvPr id="4" name="Subtitle 2"/>
          <p:cNvSpPr txBox="1">
            <a:spLocks/>
          </p:cNvSpPr>
          <p:nvPr/>
        </p:nvSpPr>
        <p:spPr>
          <a:xfrm>
            <a:off x="2633248" y="5632250"/>
            <a:ext cx="5901152" cy="885837"/>
          </a:xfrm>
          <a:prstGeom prst="rect">
            <a:avLst/>
          </a:prstGeom>
        </p:spPr>
        <p:txBody>
          <a:bodyPr vert="horz" lIns="91440" tIns="45720" rIns="91440" bIns="45720" rtlCol="0">
            <a:normAutofit/>
          </a:bodyPr>
          <a:lstStyle>
            <a:lvl1pPr marL="0" indent="0" algn="r"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r>
              <a:rPr lang="en-GB" b="1" i="1" dirty="0" smtClean="0"/>
              <a:t>RDF Validation Workshop</a:t>
            </a:r>
          </a:p>
          <a:p>
            <a:r>
              <a:rPr lang="en-GB" sz="2000" dirty="0" smtClean="0"/>
              <a:t>September 10</a:t>
            </a:r>
            <a:r>
              <a:rPr lang="en-GB" sz="2000" baseline="30000" dirty="0" smtClean="0"/>
              <a:t>th</a:t>
            </a:r>
            <a:r>
              <a:rPr lang="en-GB" sz="2000" dirty="0" smtClean="0"/>
              <a:t>-11</a:t>
            </a:r>
            <a:r>
              <a:rPr lang="en-GB" sz="2000" baseline="30000" dirty="0" smtClean="0"/>
              <a:t>th</a:t>
            </a:r>
            <a:r>
              <a:rPr lang="en-GB" sz="2000" dirty="0" smtClean="0"/>
              <a:t>, 2013</a:t>
            </a:r>
            <a:endParaRPr lang="en-GB" sz="2000" dirty="0"/>
          </a:p>
        </p:txBody>
      </p:sp>
    </p:spTree>
    <p:extLst>
      <p:ext uri="{BB962C8B-B14F-4D97-AF65-F5344CB8AC3E}">
        <p14:creationId xmlns:p14="http://schemas.microsoft.com/office/powerpoint/2010/main" val="6890609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dirty="0" err="1" smtClean="0"/>
              <a:t>Linked</a:t>
            </a:r>
            <a:r>
              <a:rPr lang="es-ES_tradnl" dirty="0" smtClean="0"/>
              <a:t> Data &amp; </a:t>
            </a:r>
            <a:r>
              <a:rPr lang="es-ES_tradnl" dirty="0" err="1" smtClean="0"/>
              <a:t>the</a:t>
            </a:r>
            <a:r>
              <a:rPr lang="es-ES_tradnl" dirty="0" smtClean="0"/>
              <a:t> ALM iStack Project</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2</a:t>
            </a:fld>
            <a:endParaRPr lang="en-US" dirty="0"/>
          </a:p>
        </p:txBody>
      </p:sp>
      <p:sp>
        <p:nvSpPr>
          <p:cNvPr id="4" name="3 Marcador de texto"/>
          <p:cNvSpPr>
            <a:spLocks noGrp="1"/>
          </p:cNvSpPr>
          <p:nvPr>
            <p:ph type="body" sz="quarter" idx="13"/>
          </p:nvPr>
        </p:nvSpPr>
        <p:spPr/>
        <p:txBody>
          <a:bodyPr anchor="ctr">
            <a:normAutofit/>
          </a:bodyPr>
          <a:lstStyle/>
          <a:p>
            <a:r>
              <a:rPr lang="en-US" b="1" dirty="0" smtClean="0"/>
              <a:t>Objective:</a:t>
            </a:r>
            <a:r>
              <a:rPr lang="en-US" dirty="0" smtClean="0"/>
              <a:t> </a:t>
            </a:r>
          </a:p>
          <a:p>
            <a:pPr marL="357188" indent="0" algn="just">
              <a:buNone/>
            </a:pPr>
            <a:r>
              <a:rPr lang="en-US" dirty="0" smtClean="0"/>
              <a:t>To </a:t>
            </a:r>
            <a:r>
              <a:rPr lang="en-US" dirty="0"/>
              <a:t>foster the adoption of Linked Data technologies as the means </a:t>
            </a:r>
            <a:r>
              <a:rPr lang="en-US" dirty="0" smtClean="0"/>
              <a:t>for </a:t>
            </a:r>
            <a:r>
              <a:rPr lang="en-US" dirty="0"/>
              <a:t>facilitating application integration in enterprise-grade </a:t>
            </a:r>
            <a:r>
              <a:rPr lang="en-US" dirty="0" smtClean="0"/>
              <a:t>environments in the ALM domain</a:t>
            </a:r>
          </a:p>
          <a:p>
            <a:endParaRPr lang="en-US" b="1" dirty="0" smtClean="0"/>
          </a:p>
          <a:p>
            <a:r>
              <a:rPr lang="en-US" b="1" dirty="0" smtClean="0"/>
              <a:t>Challenge:</a:t>
            </a:r>
          </a:p>
          <a:p>
            <a:pPr marL="357188" indent="0" algn="just">
              <a:buNone/>
            </a:pPr>
            <a:r>
              <a:rPr lang="en-US" dirty="0" smtClean="0"/>
              <a:t>Provide </a:t>
            </a:r>
            <a:r>
              <a:rPr lang="en-US" dirty="0"/>
              <a:t>the means for ensuring that the data </a:t>
            </a:r>
            <a:r>
              <a:rPr lang="en-US" dirty="0" smtClean="0"/>
              <a:t>exchanged </a:t>
            </a:r>
            <a:r>
              <a:rPr lang="en-US" dirty="0"/>
              <a:t>between the applications </a:t>
            </a:r>
            <a:r>
              <a:rPr lang="en-US" dirty="0" smtClean="0"/>
              <a:t>of </a:t>
            </a:r>
            <a:r>
              <a:rPr lang="en-US" dirty="0"/>
              <a:t>the enterprise portfolio is </a:t>
            </a:r>
            <a:r>
              <a:rPr lang="en-US" b="1" dirty="0"/>
              <a:t>consistent</a:t>
            </a:r>
            <a:r>
              <a:rPr lang="en-US" dirty="0"/>
              <a:t> and </a:t>
            </a:r>
            <a:r>
              <a:rPr lang="en-US" b="1" dirty="0"/>
              <a:t>valid</a:t>
            </a:r>
            <a:r>
              <a:rPr lang="en-US" dirty="0"/>
              <a:t> whilst keeping the </a:t>
            </a:r>
            <a:r>
              <a:rPr lang="en-US" b="1" dirty="0"/>
              <a:t>integrity</a:t>
            </a:r>
            <a:r>
              <a:rPr lang="en-US" dirty="0"/>
              <a:t> of the data in each of these </a:t>
            </a:r>
            <a:r>
              <a:rPr lang="en-US" dirty="0" smtClean="0"/>
              <a:t>applications</a:t>
            </a:r>
            <a:endParaRPr lang="es-ES" dirty="0"/>
          </a:p>
        </p:txBody>
      </p:sp>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1363" y="1426962"/>
            <a:ext cx="1847850" cy="504825"/>
          </a:xfrm>
          <a:prstGeom prst="rect">
            <a:avLst/>
          </a:prstGeom>
        </p:spPr>
      </p:pic>
      <p:pic>
        <p:nvPicPr>
          <p:cNvPr id="6" name="Imagen 4"/>
          <p:cNvPicPr>
            <a:picLocks noChangeAspect="1"/>
          </p:cNvPicPr>
          <p:nvPr/>
        </p:nvPicPr>
        <p:blipFill>
          <a:blip r:embed="rId4" cstate="print"/>
          <a:stretch>
            <a:fillRect/>
          </a:stretch>
        </p:blipFill>
        <p:spPr>
          <a:xfrm>
            <a:off x="7238289" y="1931786"/>
            <a:ext cx="1553998" cy="504000"/>
          </a:xfrm>
          <a:prstGeom prst="rect">
            <a:avLst/>
          </a:prstGeom>
        </p:spPr>
      </p:pic>
    </p:spTree>
    <p:extLst>
      <p:ext uri="{BB962C8B-B14F-4D97-AF65-F5344CB8AC3E}">
        <p14:creationId xmlns:p14="http://schemas.microsoft.com/office/powerpoint/2010/main" val="423922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n-US" dirty="0" smtClean="0"/>
              <a:t>Use case</a:t>
            </a:r>
            <a:endParaRPr lang="es-ES" b="0" i="1" dirty="0"/>
          </a:p>
        </p:txBody>
      </p:sp>
      <p:sp>
        <p:nvSpPr>
          <p:cNvPr id="3" name="2 Marcador de número de diapositiva"/>
          <p:cNvSpPr>
            <a:spLocks noGrp="1"/>
          </p:cNvSpPr>
          <p:nvPr>
            <p:ph type="sldNum" sz="quarter" idx="4"/>
          </p:nvPr>
        </p:nvSpPr>
        <p:spPr/>
        <p:txBody>
          <a:bodyPr/>
          <a:lstStyle/>
          <a:p>
            <a:fld id="{0CFEC368-1D7A-4F81-ABF6-AE0E36BAF64C}" type="slidenum">
              <a:rPr lang="en-US" smtClean="0"/>
              <a:pPr/>
              <a:t>3</a:t>
            </a:fld>
            <a:endParaRPr lang="en-US" dirty="0"/>
          </a:p>
        </p:txBody>
      </p:sp>
      <p:graphicFrame>
        <p:nvGraphicFramePr>
          <p:cNvPr id="8" name="7 Diagrama"/>
          <p:cNvGraphicFramePr/>
          <p:nvPr>
            <p:extLst>
              <p:ext uri="{D42A27DB-BD31-4B8C-83A1-F6EECF244321}">
                <p14:modId xmlns:p14="http://schemas.microsoft.com/office/powerpoint/2010/main" val="3442790799"/>
              </p:ext>
            </p:extLst>
          </p:nvPr>
        </p:nvGraphicFramePr>
        <p:xfrm>
          <a:off x="1524000" y="2120462"/>
          <a:ext cx="6096000" cy="3340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3 Rectángulo"/>
          <p:cNvSpPr/>
          <p:nvPr/>
        </p:nvSpPr>
        <p:spPr>
          <a:xfrm>
            <a:off x="823016" y="1828074"/>
            <a:ext cx="7471917" cy="584775"/>
          </a:xfrm>
          <a:prstGeom prst="rect">
            <a:avLst/>
          </a:prstGeom>
        </p:spPr>
        <p:txBody>
          <a:bodyPr wrap="none">
            <a:spAutoFit/>
          </a:bodyPr>
          <a:lstStyle/>
          <a:p>
            <a:r>
              <a:rPr lang="en-US" sz="3200" i="1" spc="-100" dirty="0">
                <a:solidFill>
                  <a:schemeClr val="tx2"/>
                </a:solidFill>
                <a:latin typeface="+mj-lt"/>
                <a:ea typeface="+mj-ea"/>
                <a:cs typeface="+mj-cs"/>
              </a:rPr>
              <a:t>Simplified Corrective Maintenance Process</a:t>
            </a:r>
            <a:endParaRPr lang="es-ES" sz="3200" i="1" spc="-100" dirty="0">
              <a:solidFill>
                <a:schemeClr val="tx2"/>
              </a:solidFill>
              <a:latin typeface="+mj-lt"/>
              <a:ea typeface="+mj-ea"/>
              <a:cs typeface="+mj-cs"/>
            </a:endParaRPr>
          </a:p>
        </p:txBody>
      </p:sp>
      <p:sp>
        <p:nvSpPr>
          <p:cNvPr id="5" name="4 CuadroTexto"/>
          <p:cNvSpPr txBox="1"/>
          <p:nvPr/>
        </p:nvSpPr>
        <p:spPr>
          <a:xfrm>
            <a:off x="719664" y="6481096"/>
            <a:ext cx="8111266" cy="261610"/>
          </a:xfrm>
          <a:prstGeom prst="rect">
            <a:avLst/>
          </a:prstGeom>
          <a:noFill/>
        </p:spPr>
        <p:txBody>
          <a:bodyPr wrap="square" rtlCol="0">
            <a:spAutoFit/>
          </a:bodyPr>
          <a:lstStyle/>
          <a:p>
            <a:pPr algn="ctr"/>
            <a:r>
              <a:rPr lang="es-ES_tradnl" sz="1100" i="1" dirty="0"/>
              <a:t>http://</a:t>
            </a:r>
            <a:r>
              <a:rPr lang="es-ES_tradnl" sz="1100" i="1" dirty="0" err="1"/>
              <a:t>sites.google.com</a:t>
            </a:r>
            <a:r>
              <a:rPr lang="es-ES_tradnl" sz="1100" i="1" dirty="0"/>
              <a:t>/a/</a:t>
            </a:r>
            <a:r>
              <a:rPr lang="es-ES_tradnl" sz="1100" i="1" dirty="0" err="1"/>
              <a:t>centeropenmiddleware.com</a:t>
            </a:r>
            <a:r>
              <a:rPr lang="es-ES_tradnl" sz="1100" i="1" dirty="0"/>
              <a:t>/</a:t>
            </a:r>
            <a:r>
              <a:rPr lang="es-ES_tradnl" sz="1100" i="1" dirty="0" err="1"/>
              <a:t>alm-istack</a:t>
            </a:r>
            <a:r>
              <a:rPr lang="es-ES_tradnl" sz="1100" i="1" dirty="0"/>
              <a:t>/</a:t>
            </a:r>
            <a:r>
              <a:rPr lang="es-ES_tradnl" sz="1100" i="1" dirty="0" err="1"/>
              <a:t>deliverables</a:t>
            </a:r>
            <a:r>
              <a:rPr lang="es-ES_tradnl" sz="1100" i="1" dirty="0"/>
              <a:t>/R1.3_ALM_iStack_Proof-of-Concept.pdf</a:t>
            </a:r>
            <a:endParaRPr lang="es-ES" sz="1100" i="1" dirty="0"/>
          </a:p>
        </p:txBody>
      </p:sp>
      <p:pic>
        <p:nvPicPr>
          <p:cNvPr id="6" name="Imagen 5" descr="R1.3 Implementation and Design of the ALM iStack Proof-of-Concept.pdf"/>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78960" y="5576347"/>
            <a:ext cx="853286" cy="1207507"/>
          </a:xfrm>
          <a:prstGeom prst="rect">
            <a:avLst/>
          </a:prstGeom>
        </p:spPr>
      </p:pic>
    </p:spTree>
    <p:extLst>
      <p:ext uri="{BB962C8B-B14F-4D97-AF65-F5344CB8AC3E}">
        <p14:creationId xmlns:p14="http://schemas.microsoft.com/office/powerpoint/2010/main" val="2351351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4 Conector recto"/>
          <p:cNvCxnSpPr/>
          <p:nvPr/>
        </p:nvCxnSpPr>
        <p:spPr>
          <a:xfrm>
            <a:off x="2549340" y="3418121"/>
            <a:ext cx="1259411" cy="0"/>
          </a:xfrm>
          <a:prstGeom prst="line">
            <a:avLst/>
          </a:prstGeom>
          <a:noFill/>
          <a:ln>
            <a:prstDash val="sysDash"/>
          </a:ln>
        </p:spPr>
        <p:style>
          <a:lnRef idx="2">
            <a:schemeClr val="accent6"/>
          </a:lnRef>
          <a:fillRef idx="1">
            <a:schemeClr val="lt1"/>
          </a:fillRef>
          <a:effectRef idx="0">
            <a:schemeClr val="accent6"/>
          </a:effectRef>
          <a:fontRef idx="minor">
            <a:schemeClr val="dk1"/>
          </a:fontRef>
        </p:style>
      </p:cxnSp>
      <p:sp>
        <p:nvSpPr>
          <p:cNvPr id="2" name="1 Título"/>
          <p:cNvSpPr>
            <a:spLocks noGrp="1"/>
          </p:cNvSpPr>
          <p:nvPr>
            <p:ph type="title"/>
          </p:nvPr>
        </p:nvSpPr>
        <p:spPr/>
        <p:txBody>
          <a:bodyPr>
            <a:noAutofit/>
          </a:bodyPr>
          <a:lstStyle/>
          <a:p>
            <a:r>
              <a:rPr lang="es-ES" sz="3600" b="1" dirty="0" smtClean="0"/>
              <a:t>Use case </a:t>
            </a:r>
            <a:r>
              <a:rPr lang="es-ES" sz="3600" b="1" dirty="0" err="1" smtClean="0"/>
              <a:t>scenario</a:t>
            </a:r>
            <a:endParaRPr lang="es-ES" sz="3200" i="1" dirty="0"/>
          </a:p>
        </p:txBody>
      </p:sp>
      <p:sp>
        <p:nvSpPr>
          <p:cNvPr id="3" name="2 Marcador de número de diapositiva"/>
          <p:cNvSpPr>
            <a:spLocks noGrp="1"/>
          </p:cNvSpPr>
          <p:nvPr>
            <p:ph type="sldNum" sz="quarter" idx="4"/>
          </p:nvPr>
        </p:nvSpPr>
        <p:spPr/>
        <p:txBody>
          <a:bodyPr/>
          <a:lstStyle/>
          <a:p>
            <a:fld id="{0CFEC368-1D7A-4F81-ABF6-AE0E36BAF64C}" type="slidenum">
              <a:rPr lang="en-US" smtClean="0"/>
              <a:pPr/>
              <a:t>4</a:t>
            </a:fld>
            <a:endParaRPr lang="en-US"/>
          </a:p>
        </p:txBody>
      </p:sp>
      <p:sp>
        <p:nvSpPr>
          <p:cNvPr id="47" name="46 Rectángulo"/>
          <p:cNvSpPr/>
          <p:nvPr/>
        </p:nvSpPr>
        <p:spPr>
          <a:xfrm>
            <a:off x="1559069" y="3989504"/>
            <a:ext cx="1339611" cy="58347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400" dirty="0" err="1" smtClean="0"/>
              <a:t>Change</a:t>
            </a:r>
            <a:endParaRPr lang="es-ES" sz="1400" dirty="0" smtClean="0"/>
          </a:p>
          <a:p>
            <a:pPr algn="ctr"/>
            <a:r>
              <a:rPr lang="es-ES" sz="1400" dirty="0" smtClean="0"/>
              <a:t>Management</a:t>
            </a:r>
            <a:endParaRPr lang="es-ES" sz="1400" dirty="0"/>
          </a:p>
        </p:txBody>
      </p:sp>
      <p:sp>
        <p:nvSpPr>
          <p:cNvPr id="48" name="47 Rectángulo"/>
          <p:cNvSpPr/>
          <p:nvPr/>
        </p:nvSpPr>
        <p:spPr>
          <a:xfrm>
            <a:off x="1559069" y="5016478"/>
            <a:ext cx="1306285" cy="58347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400" dirty="0" err="1" smtClean="0"/>
              <a:t>Requirement</a:t>
            </a:r>
            <a:r>
              <a:rPr lang="es-ES" sz="1400" dirty="0" smtClean="0"/>
              <a:t> Management</a:t>
            </a:r>
            <a:endParaRPr lang="es-ES" sz="1400" dirty="0"/>
          </a:p>
        </p:txBody>
      </p:sp>
      <p:sp>
        <p:nvSpPr>
          <p:cNvPr id="50" name="49 Rectángulo"/>
          <p:cNvSpPr/>
          <p:nvPr/>
        </p:nvSpPr>
        <p:spPr>
          <a:xfrm>
            <a:off x="4634565" y="6043451"/>
            <a:ext cx="1306285" cy="58347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400" dirty="0" err="1" smtClean="0"/>
              <a:t>Configuration</a:t>
            </a:r>
            <a:r>
              <a:rPr lang="es-ES" sz="1400" dirty="0" smtClean="0"/>
              <a:t> Management</a:t>
            </a:r>
            <a:endParaRPr lang="es-ES" sz="1400" dirty="0"/>
          </a:p>
        </p:txBody>
      </p:sp>
      <p:sp>
        <p:nvSpPr>
          <p:cNvPr id="51" name="50 Rectángulo"/>
          <p:cNvSpPr/>
          <p:nvPr/>
        </p:nvSpPr>
        <p:spPr>
          <a:xfrm>
            <a:off x="3096817" y="6043451"/>
            <a:ext cx="1306285" cy="58347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400" dirty="0" err="1" smtClean="0"/>
              <a:t>Quality</a:t>
            </a:r>
            <a:r>
              <a:rPr lang="es-ES" sz="1400" dirty="0" smtClean="0"/>
              <a:t> Management</a:t>
            </a:r>
            <a:endParaRPr lang="es-ES" sz="1400" dirty="0"/>
          </a:p>
        </p:txBody>
      </p:sp>
      <p:sp>
        <p:nvSpPr>
          <p:cNvPr id="52" name="51 Rectángulo"/>
          <p:cNvSpPr/>
          <p:nvPr/>
        </p:nvSpPr>
        <p:spPr>
          <a:xfrm>
            <a:off x="6172313" y="5016478"/>
            <a:ext cx="1306285" cy="58347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 sz="1400" dirty="0" err="1" smtClean="0"/>
              <a:t>Asset</a:t>
            </a:r>
            <a:r>
              <a:rPr lang="es-ES" sz="1400" dirty="0" smtClean="0"/>
              <a:t> Management</a:t>
            </a:r>
            <a:endParaRPr lang="es-ES" sz="1400" dirty="0"/>
          </a:p>
        </p:txBody>
      </p:sp>
      <p:cxnSp>
        <p:nvCxnSpPr>
          <p:cNvPr id="22" name="21 Conector recto de flecha"/>
          <p:cNvCxnSpPr>
            <a:stCxn id="1029" idx="1"/>
            <a:endCxn id="47" idx="3"/>
          </p:cNvCxnSpPr>
          <p:nvPr/>
        </p:nvCxnSpPr>
        <p:spPr>
          <a:xfrm flipH="1" flipV="1">
            <a:off x="2898680" y="4281241"/>
            <a:ext cx="527265" cy="461023"/>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cxnSp>
        <p:nvCxnSpPr>
          <p:cNvPr id="55" name="54 Conector recto de flecha"/>
          <p:cNvCxnSpPr>
            <a:stCxn id="1029" idx="1"/>
            <a:endCxn id="48" idx="3"/>
          </p:cNvCxnSpPr>
          <p:nvPr/>
        </p:nvCxnSpPr>
        <p:spPr>
          <a:xfrm flipH="1">
            <a:off x="2865354" y="4742264"/>
            <a:ext cx="560591" cy="565951"/>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cxnSp>
        <p:nvCxnSpPr>
          <p:cNvPr id="58" name="57 Conector recto de flecha"/>
          <p:cNvCxnSpPr>
            <a:stCxn id="1029" idx="2"/>
            <a:endCxn id="51" idx="0"/>
          </p:cNvCxnSpPr>
          <p:nvPr/>
        </p:nvCxnSpPr>
        <p:spPr>
          <a:xfrm flipH="1">
            <a:off x="3749960" y="5239151"/>
            <a:ext cx="812862" cy="804300"/>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cxnSp>
        <p:nvCxnSpPr>
          <p:cNvPr id="61" name="60 Conector recto de flecha"/>
          <p:cNvCxnSpPr>
            <a:stCxn id="1029" idx="3"/>
            <a:endCxn id="52" idx="1"/>
          </p:cNvCxnSpPr>
          <p:nvPr/>
        </p:nvCxnSpPr>
        <p:spPr>
          <a:xfrm>
            <a:off x="5699699" y="4742264"/>
            <a:ext cx="472614" cy="565951"/>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cxnSp>
        <p:nvCxnSpPr>
          <p:cNvPr id="64" name="63 Conector recto de flecha"/>
          <p:cNvCxnSpPr>
            <a:stCxn id="1029" idx="2"/>
            <a:endCxn id="50" idx="0"/>
          </p:cNvCxnSpPr>
          <p:nvPr/>
        </p:nvCxnSpPr>
        <p:spPr>
          <a:xfrm>
            <a:off x="4562822" y="5239151"/>
            <a:ext cx="724886" cy="804300"/>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pic>
        <p:nvPicPr>
          <p:cNvPr id="78" name="Picture 2"/>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889" b="98667" l="9778" r="89778">
                        <a14:foregroundMark x1="37333" y1="48889" x2="34222" y2="61778"/>
                        <a14:foregroundMark x1="41333" y1="54667" x2="47556" y2="65333"/>
                      </a14:backgroundRemoval>
                    </a14:imgEffect>
                  </a14:imgLayer>
                </a14:imgProps>
              </a:ext>
              <a:ext uri="{28A0092B-C50C-407E-A947-70E740481C1C}">
                <a14:useLocalDpi xmlns:a14="http://schemas.microsoft.com/office/drawing/2010/main" val="0"/>
              </a:ext>
            </a:extLst>
          </a:blip>
          <a:srcRect/>
          <a:stretch>
            <a:fillRect/>
          </a:stretch>
        </p:blipFill>
        <p:spPr bwMode="auto">
          <a:xfrm>
            <a:off x="5103252" y="2339387"/>
            <a:ext cx="670560" cy="6705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53 Rectángulo"/>
          <p:cNvSpPr/>
          <p:nvPr/>
        </p:nvSpPr>
        <p:spPr>
          <a:xfrm>
            <a:off x="6172313" y="3989504"/>
            <a:ext cx="1306285" cy="583474"/>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s-ES" sz="1400" dirty="0" err="1" smtClean="0"/>
              <a:t>OrganizationManagement</a:t>
            </a:r>
            <a:endParaRPr lang="es-ES" sz="1400" dirty="0"/>
          </a:p>
        </p:txBody>
      </p:sp>
      <p:cxnSp>
        <p:nvCxnSpPr>
          <p:cNvPr id="57" name="56 Conector recto de flecha"/>
          <p:cNvCxnSpPr>
            <a:stCxn id="1029" idx="3"/>
            <a:endCxn id="54" idx="1"/>
          </p:cNvCxnSpPr>
          <p:nvPr/>
        </p:nvCxnSpPr>
        <p:spPr>
          <a:xfrm flipV="1">
            <a:off x="5699699" y="4281241"/>
            <a:ext cx="472614" cy="461023"/>
          </a:xfrm>
          <a:prstGeom prst="straightConnector1">
            <a:avLst/>
          </a:prstGeom>
          <a:ln w="19050">
            <a:prstDash val="dash"/>
            <a:tailEnd type="diamond"/>
          </a:ln>
        </p:spPr>
        <p:style>
          <a:lnRef idx="2">
            <a:schemeClr val="accent1"/>
          </a:lnRef>
          <a:fillRef idx="0">
            <a:schemeClr val="accent1"/>
          </a:fillRef>
          <a:effectRef idx="1">
            <a:schemeClr val="accent1"/>
          </a:effectRef>
          <a:fontRef idx="minor">
            <a:schemeClr val="tx1"/>
          </a:fontRef>
        </p:style>
      </p:cxnSp>
      <p:grpSp>
        <p:nvGrpSpPr>
          <p:cNvPr id="75" name="74 Grupo"/>
          <p:cNvGrpSpPr/>
          <p:nvPr/>
        </p:nvGrpSpPr>
        <p:grpSpPr>
          <a:xfrm>
            <a:off x="3422769" y="3786476"/>
            <a:ext cx="2280238" cy="1459025"/>
            <a:chOff x="3511549" y="3378088"/>
            <a:chExt cx="2280238" cy="1459025"/>
          </a:xfrm>
        </p:grpSpPr>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725" y="3836988"/>
              <a:ext cx="2273754"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Freeform 6"/>
            <p:cNvSpPr>
              <a:spLocks noEditPoints="1"/>
            </p:cNvSpPr>
            <p:nvPr/>
          </p:nvSpPr>
          <p:spPr bwMode="auto">
            <a:xfrm>
              <a:off x="3511549" y="3833813"/>
              <a:ext cx="2276929" cy="1003300"/>
            </a:xfrm>
            <a:custGeom>
              <a:avLst/>
              <a:gdLst>
                <a:gd name="T0" fmla="*/ 0 w 17440"/>
                <a:gd name="T1" fmla="*/ 48 h 10096"/>
                <a:gd name="T2" fmla="*/ 48 w 17440"/>
                <a:gd name="T3" fmla="*/ 0 h 10096"/>
                <a:gd name="T4" fmla="*/ 17392 w 17440"/>
                <a:gd name="T5" fmla="*/ 0 h 10096"/>
                <a:gd name="T6" fmla="*/ 17440 w 17440"/>
                <a:gd name="T7" fmla="*/ 48 h 10096"/>
                <a:gd name="T8" fmla="*/ 17440 w 17440"/>
                <a:gd name="T9" fmla="*/ 10048 h 10096"/>
                <a:gd name="T10" fmla="*/ 17392 w 17440"/>
                <a:gd name="T11" fmla="*/ 10096 h 10096"/>
                <a:gd name="T12" fmla="*/ 48 w 17440"/>
                <a:gd name="T13" fmla="*/ 10096 h 10096"/>
                <a:gd name="T14" fmla="*/ 0 w 17440"/>
                <a:gd name="T15" fmla="*/ 10048 h 10096"/>
                <a:gd name="T16" fmla="*/ 0 w 17440"/>
                <a:gd name="T17" fmla="*/ 48 h 10096"/>
                <a:gd name="T18" fmla="*/ 96 w 17440"/>
                <a:gd name="T19" fmla="*/ 10048 h 10096"/>
                <a:gd name="T20" fmla="*/ 48 w 17440"/>
                <a:gd name="T21" fmla="*/ 10000 h 10096"/>
                <a:gd name="T22" fmla="*/ 17392 w 17440"/>
                <a:gd name="T23" fmla="*/ 10000 h 10096"/>
                <a:gd name="T24" fmla="*/ 17344 w 17440"/>
                <a:gd name="T25" fmla="*/ 10048 h 10096"/>
                <a:gd name="T26" fmla="*/ 17344 w 17440"/>
                <a:gd name="T27" fmla="*/ 48 h 10096"/>
                <a:gd name="T28" fmla="*/ 17392 w 17440"/>
                <a:gd name="T29" fmla="*/ 96 h 10096"/>
                <a:gd name="T30" fmla="*/ 48 w 17440"/>
                <a:gd name="T31" fmla="*/ 96 h 10096"/>
                <a:gd name="T32" fmla="*/ 96 w 17440"/>
                <a:gd name="T33" fmla="*/ 48 h 10096"/>
                <a:gd name="T34" fmla="*/ 96 w 17440"/>
                <a:gd name="T35" fmla="*/ 10048 h 10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440" h="10096">
                  <a:moveTo>
                    <a:pt x="0" y="48"/>
                  </a:moveTo>
                  <a:cubicBezTo>
                    <a:pt x="0" y="22"/>
                    <a:pt x="22" y="0"/>
                    <a:pt x="48" y="0"/>
                  </a:cubicBezTo>
                  <a:lnTo>
                    <a:pt x="17392" y="0"/>
                  </a:lnTo>
                  <a:cubicBezTo>
                    <a:pt x="17419" y="0"/>
                    <a:pt x="17440" y="22"/>
                    <a:pt x="17440" y="48"/>
                  </a:cubicBezTo>
                  <a:lnTo>
                    <a:pt x="17440" y="10048"/>
                  </a:lnTo>
                  <a:cubicBezTo>
                    <a:pt x="17440" y="10075"/>
                    <a:pt x="17419" y="10096"/>
                    <a:pt x="17392" y="10096"/>
                  </a:cubicBezTo>
                  <a:lnTo>
                    <a:pt x="48" y="10096"/>
                  </a:lnTo>
                  <a:cubicBezTo>
                    <a:pt x="22" y="10096"/>
                    <a:pt x="0" y="10075"/>
                    <a:pt x="0" y="10048"/>
                  </a:cubicBezTo>
                  <a:lnTo>
                    <a:pt x="0" y="48"/>
                  </a:lnTo>
                  <a:close/>
                  <a:moveTo>
                    <a:pt x="96" y="10048"/>
                  </a:moveTo>
                  <a:lnTo>
                    <a:pt x="48" y="10000"/>
                  </a:lnTo>
                  <a:lnTo>
                    <a:pt x="17392" y="10000"/>
                  </a:lnTo>
                  <a:lnTo>
                    <a:pt x="17344" y="10048"/>
                  </a:lnTo>
                  <a:lnTo>
                    <a:pt x="17344" y="48"/>
                  </a:lnTo>
                  <a:lnTo>
                    <a:pt x="17392" y="96"/>
                  </a:lnTo>
                  <a:lnTo>
                    <a:pt x="48" y="96"/>
                  </a:lnTo>
                  <a:lnTo>
                    <a:pt x="96" y="48"/>
                  </a:lnTo>
                  <a:lnTo>
                    <a:pt x="96" y="10048"/>
                  </a:lnTo>
                  <a:close/>
                </a:path>
              </a:pathLst>
            </a:custGeom>
            <a:solidFill>
              <a:srgbClr val="93A299"/>
            </a:solidFill>
            <a:ln w="0" cap="flat">
              <a:solidFill>
                <a:srgbClr val="93A299"/>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28" name="Rectangle 7"/>
            <p:cNvSpPr>
              <a:spLocks noChangeArrowheads="1"/>
            </p:cNvSpPr>
            <p:nvPr/>
          </p:nvSpPr>
          <p:spPr bwMode="auto">
            <a:xfrm>
              <a:off x="4635532" y="4107091"/>
              <a:ext cx="455613"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0" i="1" u="none" strike="noStrike" cap="none" normalizeH="0" baseline="0" dirty="0" smtClean="0">
                  <a:ln>
                    <a:noFill/>
                  </a:ln>
                  <a:solidFill>
                    <a:srgbClr val="292934"/>
                  </a:solidFill>
                  <a:effectLst/>
                  <a:latin typeface="Arial" pitchFamily="34" charset="0"/>
                  <a:cs typeface="Arial" pitchFamily="34" charset="0"/>
                </a:rPr>
                <a:t>ALM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9" name="Rectangle 8"/>
            <p:cNvSpPr>
              <a:spLocks noChangeArrowheads="1"/>
            </p:cNvSpPr>
            <p:nvPr/>
          </p:nvSpPr>
          <p:spPr bwMode="auto">
            <a:xfrm>
              <a:off x="4411695" y="4299179"/>
              <a:ext cx="881063" cy="2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0" i="1" u="none" strike="noStrike" cap="none" normalizeH="0" baseline="0" dirty="0" err="1" smtClean="0">
                  <a:ln>
                    <a:noFill/>
                  </a:ln>
                  <a:solidFill>
                    <a:srgbClr val="292934"/>
                  </a:solidFill>
                  <a:effectLst/>
                  <a:latin typeface="Arial" pitchFamily="34" charset="0"/>
                  <a:cs typeface="Arial" pitchFamily="34" charset="0"/>
                </a:rPr>
                <a:t>Application</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33"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0613" y="3970338"/>
              <a:ext cx="538163"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10"/>
            <p:cNvSpPr>
              <a:spLocks noEditPoints="1"/>
            </p:cNvSpPr>
            <p:nvPr/>
          </p:nvSpPr>
          <p:spPr bwMode="auto">
            <a:xfrm>
              <a:off x="3625850" y="3967163"/>
              <a:ext cx="544513" cy="514350"/>
            </a:xfrm>
            <a:custGeom>
              <a:avLst/>
              <a:gdLst>
                <a:gd name="T0" fmla="*/ 0 w 343"/>
                <a:gd name="T1" fmla="*/ 0 h 324"/>
                <a:gd name="T2" fmla="*/ 343 w 343"/>
                <a:gd name="T3" fmla="*/ 0 h 324"/>
                <a:gd name="T4" fmla="*/ 343 w 343"/>
                <a:gd name="T5" fmla="*/ 324 h 324"/>
                <a:gd name="T6" fmla="*/ 0 w 343"/>
                <a:gd name="T7" fmla="*/ 324 h 324"/>
                <a:gd name="T8" fmla="*/ 0 w 343"/>
                <a:gd name="T9" fmla="*/ 0 h 324"/>
                <a:gd name="T10" fmla="*/ 2 w 343"/>
                <a:gd name="T11" fmla="*/ 323 h 324"/>
                <a:gd name="T12" fmla="*/ 1 w 343"/>
                <a:gd name="T13" fmla="*/ 322 h 324"/>
                <a:gd name="T14" fmla="*/ 342 w 343"/>
                <a:gd name="T15" fmla="*/ 322 h 324"/>
                <a:gd name="T16" fmla="*/ 341 w 343"/>
                <a:gd name="T17" fmla="*/ 323 h 324"/>
                <a:gd name="T18" fmla="*/ 341 w 343"/>
                <a:gd name="T19" fmla="*/ 1 h 324"/>
                <a:gd name="T20" fmla="*/ 342 w 343"/>
                <a:gd name="T21" fmla="*/ 2 h 324"/>
                <a:gd name="T22" fmla="*/ 1 w 343"/>
                <a:gd name="T23" fmla="*/ 2 h 324"/>
                <a:gd name="T24" fmla="*/ 2 w 343"/>
                <a:gd name="T25" fmla="*/ 1 h 324"/>
                <a:gd name="T26" fmla="*/ 2 w 343"/>
                <a:gd name="T27" fmla="*/ 3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3" h="324">
                  <a:moveTo>
                    <a:pt x="0" y="0"/>
                  </a:moveTo>
                  <a:lnTo>
                    <a:pt x="343" y="0"/>
                  </a:lnTo>
                  <a:lnTo>
                    <a:pt x="343" y="324"/>
                  </a:lnTo>
                  <a:lnTo>
                    <a:pt x="0" y="324"/>
                  </a:lnTo>
                  <a:lnTo>
                    <a:pt x="0" y="0"/>
                  </a:lnTo>
                  <a:close/>
                  <a:moveTo>
                    <a:pt x="2" y="323"/>
                  </a:moveTo>
                  <a:lnTo>
                    <a:pt x="1" y="322"/>
                  </a:lnTo>
                  <a:lnTo>
                    <a:pt x="342" y="322"/>
                  </a:lnTo>
                  <a:lnTo>
                    <a:pt x="341" y="323"/>
                  </a:lnTo>
                  <a:lnTo>
                    <a:pt x="341" y="1"/>
                  </a:lnTo>
                  <a:lnTo>
                    <a:pt x="342" y="2"/>
                  </a:lnTo>
                  <a:lnTo>
                    <a:pt x="1" y="2"/>
                  </a:lnTo>
                  <a:lnTo>
                    <a:pt x="2" y="1"/>
                  </a:lnTo>
                  <a:lnTo>
                    <a:pt x="2" y="323"/>
                  </a:lnTo>
                  <a:close/>
                </a:path>
              </a:pathLst>
            </a:custGeom>
            <a:solidFill>
              <a:srgbClr val="292934"/>
            </a:solidFill>
            <a:ln w="0" cap="flat">
              <a:solidFill>
                <a:srgbClr val="292934"/>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31" name="Rectangle 11"/>
            <p:cNvSpPr>
              <a:spLocks noChangeArrowheads="1"/>
            </p:cNvSpPr>
            <p:nvPr/>
          </p:nvSpPr>
          <p:spPr bwMode="auto">
            <a:xfrm>
              <a:off x="3767138" y="4532313"/>
              <a:ext cx="331788"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800" b="1" i="0" u="none" strike="noStrike" cap="none" normalizeH="0" baseline="0" dirty="0" smtClean="0">
                  <a:ln>
                    <a:noFill/>
                  </a:ln>
                  <a:solidFill>
                    <a:srgbClr val="292934"/>
                  </a:solidFill>
                  <a:effectLst/>
                  <a:latin typeface="Arial" pitchFamily="34" charset="0"/>
                  <a:cs typeface="Arial" pitchFamily="34" charset="0"/>
                </a:rPr>
                <a:t>Data </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Rectangle 12"/>
            <p:cNvSpPr>
              <a:spLocks noChangeArrowheads="1"/>
            </p:cNvSpPr>
            <p:nvPr/>
          </p:nvSpPr>
          <p:spPr bwMode="auto">
            <a:xfrm>
              <a:off x="3741738" y="4659313"/>
              <a:ext cx="388938" cy="16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800" b="1" i="0" u="none" strike="noStrike" cap="none" normalizeH="0" baseline="0" dirty="0" err="1" smtClean="0">
                  <a:ln>
                    <a:noFill/>
                  </a:ln>
                  <a:solidFill>
                    <a:srgbClr val="292934"/>
                  </a:solidFill>
                  <a:effectLst/>
                  <a:latin typeface="Arial" pitchFamily="34" charset="0"/>
                  <a:cs typeface="Arial" pitchFamily="34" charset="0"/>
                </a:rPr>
                <a:t>model</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 name="Rectangle 13"/>
            <p:cNvSpPr>
              <a:spLocks noChangeArrowheads="1"/>
            </p:cNvSpPr>
            <p:nvPr/>
          </p:nvSpPr>
          <p:spPr bwMode="auto">
            <a:xfrm>
              <a:off x="3514724" y="3403600"/>
              <a:ext cx="2273753" cy="434975"/>
            </a:xfrm>
            <a:prstGeom prst="rect">
              <a:avLst/>
            </a:prstGeom>
            <a:solidFill>
              <a:srgbClr val="ACA7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4" name="Freeform 14"/>
            <p:cNvSpPr>
              <a:spLocks noEditPoints="1"/>
            </p:cNvSpPr>
            <p:nvPr/>
          </p:nvSpPr>
          <p:spPr bwMode="auto">
            <a:xfrm>
              <a:off x="3511549" y="3398838"/>
              <a:ext cx="2276929" cy="444500"/>
            </a:xfrm>
            <a:custGeom>
              <a:avLst/>
              <a:gdLst>
                <a:gd name="T0" fmla="*/ 0 w 17440"/>
                <a:gd name="T1" fmla="*/ 48 h 4480"/>
                <a:gd name="T2" fmla="*/ 48 w 17440"/>
                <a:gd name="T3" fmla="*/ 0 h 4480"/>
                <a:gd name="T4" fmla="*/ 17392 w 17440"/>
                <a:gd name="T5" fmla="*/ 0 h 4480"/>
                <a:gd name="T6" fmla="*/ 17440 w 17440"/>
                <a:gd name="T7" fmla="*/ 48 h 4480"/>
                <a:gd name="T8" fmla="*/ 17440 w 17440"/>
                <a:gd name="T9" fmla="*/ 4432 h 4480"/>
                <a:gd name="T10" fmla="*/ 17392 w 17440"/>
                <a:gd name="T11" fmla="*/ 4480 h 4480"/>
                <a:gd name="T12" fmla="*/ 48 w 17440"/>
                <a:gd name="T13" fmla="*/ 4480 h 4480"/>
                <a:gd name="T14" fmla="*/ 0 w 17440"/>
                <a:gd name="T15" fmla="*/ 4432 h 4480"/>
                <a:gd name="T16" fmla="*/ 0 w 17440"/>
                <a:gd name="T17" fmla="*/ 48 h 4480"/>
                <a:gd name="T18" fmla="*/ 96 w 17440"/>
                <a:gd name="T19" fmla="*/ 4432 h 4480"/>
                <a:gd name="T20" fmla="*/ 48 w 17440"/>
                <a:gd name="T21" fmla="*/ 4384 h 4480"/>
                <a:gd name="T22" fmla="*/ 17392 w 17440"/>
                <a:gd name="T23" fmla="*/ 4384 h 4480"/>
                <a:gd name="T24" fmla="*/ 17344 w 17440"/>
                <a:gd name="T25" fmla="*/ 4432 h 4480"/>
                <a:gd name="T26" fmla="*/ 17344 w 17440"/>
                <a:gd name="T27" fmla="*/ 48 h 4480"/>
                <a:gd name="T28" fmla="*/ 17392 w 17440"/>
                <a:gd name="T29" fmla="*/ 96 h 4480"/>
                <a:gd name="T30" fmla="*/ 48 w 17440"/>
                <a:gd name="T31" fmla="*/ 96 h 4480"/>
                <a:gd name="T32" fmla="*/ 96 w 17440"/>
                <a:gd name="T33" fmla="*/ 48 h 4480"/>
                <a:gd name="T34" fmla="*/ 96 w 17440"/>
                <a:gd name="T35" fmla="*/ 4432 h 4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440" h="4480">
                  <a:moveTo>
                    <a:pt x="0" y="48"/>
                  </a:moveTo>
                  <a:cubicBezTo>
                    <a:pt x="0" y="22"/>
                    <a:pt x="22" y="0"/>
                    <a:pt x="48" y="0"/>
                  </a:cubicBezTo>
                  <a:lnTo>
                    <a:pt x="17392" y="0"/>
                  </a:lnTo>
                  <a:cubicBezTo>
                    <a:pt x="17419" y="0"/>
                    <a:pt x="17440" y="22"/>
                    <a:pt x="17440" y="48"/>
                  </a:cubicBezTo>
                  <a:lnTo>
                    <a:pt x="17440" y="4432"/>
                  </a:lnTo>
                  <a:cubicBezTo>
                    <a:pt x="17440" y="4459"/>
                    <a:pt x="17419" y="4480"/>
                    <a:pt x="17392" y="4480"/>
                  </a:cubicBezTo>
                  <a:lnTo>
                    <a:pt x="48" y="4480"/>
                  </a:lnTo>
                  <a:cubicBezTo>
                    <a:pt x="22" y="4480"/>
                    <a:pt x="0" y="4459"/>
                    <a:pt x="0" y="4432"/>
                  </a:cubicBezTo>
                  <a:lnTo>
                    <a:pt x="0" y="48"/>
                  </a:lnTo>
                  <a:close/>
                  <a:moveTo>
                    <a:pt x="96" y="4432"/>
                  </a:moveTo>
                  <a:lnTo>
                    <a:pt x="48" y="4384"/>
                  </a:lnTo>
                  <a:lnTo>
                    <a:pt x="17392" y="4384"/>
                  </a:lnTo>
                  <a:lnTo>
                    <a:pt x="17344" y="4432"/>
                  </a:lnTo>
                  <a:lnTo>
                    <a:pt x="17344" y="48"/>
                  </a:lnTo>
                  <a:lnTo>
                    <a:pt x="17392" y="96"/>
                  </a:lnTo>
                  <a:lnTo>
                    <a:pt x="48" y="96"/>
                  </a:lnTo>
                  <a:lnTo>
                    <a:pt x="96" y="48"/>
                  </a:lnTo>
                  <a:lnTo>
                    <a:pt x="96" y="4432"/>
                  </a:lnTo>
                  <a:close/>
                </a:path>
              </a:pathLst>
            </a:custGeom>
            <a:solidFill>
              <a:srgbClr val="93A299"/>
            </a:solidFill>
            <a:ln w="0" cap="flat">
              <a:solidFill>
                <a:srgbClr val="93A299"/>
              </a:solidFill>
              <a:prstDash val="solid"/>
              <a:round/>
              <a:headEnd/>
              <a:tailEnd/>
            </a:ln>
          </p:spPr>
          <p:txBody>
            <a:bodyPr vert="horz" wrap="square" lIns="91440" tIns="45720" rIns="91440" bIns="45720" numCol="1" anchor="t" anchorCtr="0" compatLnSpc="1">
              <a:prstTxWarp prst="textNoShape">
                <a:avLst/>
              </a:prstTxWarp>
            </a:bodyPr>
            <a:lstStyle/>
            <a:p>
              <a:endParaRPr lang="es-ES"/>
            </a:p>
          </p:txBody>
        </p:sp>
        <p:sp>
          <p:nvSpPr>
            <p:cNvPr id="60" name="Rectangle 16"/>
            <p:cNvSpPr>
              <a:spLocks noChangeArrowheads="1"/>
            </p:cNvSpPr>
            <p:nvPr/>
          </p:nvSpPr>
          <p:spPr bwMode="auto">
            <a:xfrm>
              <a:off x="3992346" y="3532188"/>
              <a:ext cx="9299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300" b="1" i="0" u="none" strike="noStrike" cap="none" normalizeH="0" baseline="0" dirty="0" err="1" smtClean="0">
                  <a:ln>
                    <a:noFill/>
                  </a:ln>
                  <a:solidFill>
                    <a:srgbClr val="FFFFFF"/>
                  </a:solidFill>
                  <a:effectLst/>
                  <a:latin typeface="Arial" pitchFamily="34" charset="0"/>
                  <a:cs typeface="Arial" pitchFamily="34" charset="0"/>
                </a:rPr>
                <a:t>Remote</a:t>
              </a:r>
              <a:r>
                <a:rPr kumimoji="0" lang="es-ES" sz="1300" b="1" i="0" u="none" strike="noStrike" cap="none" normalizeH="0" baseline="0" dirty="0" smtClean="0">
                  <a:ln>
                    <a:noFill/>
                  </a:ln>
                  <a:solidFill>
                    <a:srgbClr val="FFFFFF"/>
                  </a:solidFill>
                  <a:effectLst/>
                  <a:latin typeface="Arial" pitchFamily="34" charset="0"/>
                  <a:cs typeface="Arial" pitchFamily="34" charset="0"/>
                </a:rPr>
                <a:t> API</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9" name="Picture 3"/>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262838" y="3378088"/>
              <a:ext cx="528949" cy="4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Rectangle 12"/>
            <p:cNvSpPr>
              <a:spLocks noChangeArrowheads="1"/>
            </p:cNvSpPr>
            <p:nvPr/>
          </p:nvSpPr>
          <p:spPr bwMode="auto">
            <a:xfrm>
              <a:off x="5320300" y="3871987"/>
              <a:ext cx="42960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800" b="1" i="0" u="none" strike="noStrike" cap="none" normalizeH="0" baseline="0" dirty="0" err="1" smtClean="0">
                  <a:ln>
                    <a:noFill/>
                  </a:ln>
                  <a:solidFill>
                    <a:srgbClr val="292934"/>
                  </a:solidFill>
                  <a:effectLst/>
                  <a:latin typeface="Arial" pitchFamily="34" charset="0"/>
                  <a:cs typeface="Arial" pitchFamily="34" charset="0"/>
                </a:rPr>
                <a:t>User</a:t>
              </a:r>
              <a:r>
                <a:rPr kumimoji="0" lang="es-ES" sz="800" b="1" i="0" u="none" strike="noStrike" cap="none" normalizeH="0" dirty="0" smtClean="0">
                  <a:ln>
                    <a:noFill/>
                  </a:ln>
                  <a:solidFill>
                    <a:srgbClr val="292934"/>
                  </a:solidFill>
                  <a:effectLst/>
                  <a:latin typeface="Arial" pitchFamily="34" charset="0"/>
                  <a:cs typeface="Arial" pitchFamily="34" charset="0"/>
                </a:rPr>
                <a:t> </a:t>
              </a:r>
              <a:br>
                <a:rPr kumimoji="0" lang="es-ES" sz="800" b="1" i="0" u="none" strike="noStrike" cap="none" normalizeH="0" dirty="0" smtClean="0">
                  <a:ln>
                    <a:noFill/>
                  </a:ln>
                  <a:solidFill>
                    <a:srgbClr val="292934"/>
                  </a:solidFill>
                  <a:effectLst/>
                  <a:latin typeface="Arial" pitchFamily="34" charset="0"/>
                  <a:cs typeface="Arial" pitchFamily="34" charset="0"/>
                </a:rPr>
              </a:br>
              <a:r>
                <a:rPr kumimoji="0" lang="es-ES" sz="800" b="1" i="0" u="none" strike="noStrike" cap="none" normalizeH="0" dirty="0" smtClean="0">
                  <a:ln>
                    <a:noFill/>
                  </a:ln>
                  <a:solidFill>
                    <a:srgbClr val="292934"/>
                  </a:solidFill>
                  <a:effectLst/>
                  <a:latin typeface="Arial" pitchFamily="34" charset="0"/>
                  <a:cs typeface="Arial" pitchFamily="34" charset="0"/>
                </a:rPr>
                <a:t>Interface</a:t>
              </a:r>
              <a:endParaRPr kumimoji="0" lang="es-ES" sz="1800" b="0" i="0" u="none" strike="noStrike" cap="none" normalizeH="0" baseline="0" dirty="0" smtClean="0">
                <a:ln>
                  <a:noFill/>
                </a:ln>
                <a:solidFill>
                  <a:schemeClr val="tx1"/>
                </a:solidFill>
                <a:effectLst/>
                <a:latin typeface="Arial" pitchFamily="34" charset="0"/>
                <a:cs typeface="Arial" pitchFamily="34" charset="0"/>
              </a:endParaRPr>
            </a:p>
          </p:txBody>
        </p:sp>
      </p:grpSp>
      <p:cxnSp>
        <p:nvCxnSpPr>
          <p:cNvPr id="77" name="76 Conector angular"/>
          <p:cNvCxnSpPr>
            <a:stCxn id="78" idx="2"/>
            <a:endCxn id="59" idx="0"/>
          </p:cNvCxnSpPr>
          <p:nvPr/>
        </p:nvCxnSpPr>
        <p:spPr>
          <a:xfrm rot="16200000" flipH="1">
            <a:off x="5050268" y="3398210"/>
            <a:ext cx="776529" cy="1"/>
          </a:xfrm>
          <a:prstGeom prst="bentConnector3">
            <a:avLst>
              <a:gd name="adj1" fmla="val 50000"/>
            </a:avLst>
          </a:prstGeom>
          <a:ln w="28575">
            <a:solidFill>
              <a:schemeClr val="tx1"/>
            </a:solidFill>
            <a:prstDash val="solid"/>
            <a:tailEnd type="arrow"/>
          </a:ln>
        </p:spPr>
        <p:style>
          <a:lnRef idx="2">
            <a:schemeClr val="accent1"/>
          </a:lnRef>
          <a:fillRef idx="0">
            <a:schemeClr val="accent1"/>
          </a:fillRef>
          <a:effectRef idx="1">
            <a:schemeClr val="accent1"/>
          </a:effectRef>
          <a:fontRef idx="minor">
            <a:schemeClr val="tx1"/>
          </a:fontRef>
        </p:style>
      </p:cxnSp>
      <p:pic>
        <p:nvPicPr>
          <p:cNvPr id="81" name="Picture 3"/>
          <p:cNvPicPr>
            <a:picLocks noChangeAspect="1" noChangeArrowheads="1"/>
          </p:cNvPicPr>
          <p:nvPr/>
        </p:nvPicPr>
        <p:blipFill>
          <a:blip r:embed="rId8" cstate="email">
            <a:extLst>
              <a:ext uri="{BEBA8EAE-BF5A-486C-A8C5-ECC9F3942E4B}">
                <a14:imgProps xmlns:a14="http://schemas.microsoft.com/office/drawing/2010/main">
                  <a14:imgLayer r:embed="rId9">
                    <a14:imgEffect>
                      <a14:backgroundRemoval t="0" b="98039" l="0" r="95098">
                        <a14:foregroundMark x1="22549" y1="9804" x2="22549" y2="9804"/>
                        <a14:foregroundMark x1="36275" y1="7843" x2="36275" y2="7843"/>
                        <a14:foregroundMark x1="50000" y1="9804" x2="50000" y2="9804"/>
                        <a14:foregroundMark x1="33333" y1="7843" x2="33333" y2="7843"/>
                        <a14:foregroundMark x1="25490" y1="10784" x2="25490" y2="10784"/>
                        <a14:foregroundMark x1="20588" y1="7843" x2="20588" y2="7843"/>
                        <a14:foregroundMark x1="17647" y1="7843" x2="17647" y2="7843"/>
                        <a14:foregroundMark x1="66667" y1="52941" x2="66667" y2="52941"/>
                        <a14:foregroundMark x1="72549" y1="51961" x2="72549" y2="51961"/>
                        <a14:foregroundMark x1="81373" y1="53922" x2="81373" y2="53922"/>
                        <a14:foregroundMark x1="83333" y1="53922" x2="83333" y2="53922"/>
                        <a14:foregroundMark x1="73529" y1="50980" x2="73529" y2="50980"/>
                        <a14:foregroundMark x1="35294" y1="4902" x2="35294" y2="4902"/>
                        <a14:foregroundMark x1="33333" y1="3922" x2="33333" y2="3922"/>
                        <a14:backgroundMark x1="24510" y1="3922" x2="24510" y2="3922"/>
                        <a14:backgroundMark x1="44118" y1="2941" x2="44118" y2="2941"/>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471787" y="2367082"/>
            <a:ext cx="669600" cy="669600"/>
          </a:xfrm>
          <a:prstGeom prst="rect">
            <a:avLst/>
          </a:prstGeom>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cxnSp>
        <p:nvCxnSpPr>
          <p:cNvPr id="82" name="81 Conector angular"/>
          <p:cNvCxnSpPr>
            <a:stCxn id="81" idx="2"/>
          </p:cNvCxnSpPr>
          <p:nvPr/>
        </p:nvCxnSpPr>
        <p:spPr>
          <a:xfrm rot="16200000" flipH="1">
            <a:off x="3409191" y="3434077"/>
            <a:ext cx="799119" cy="4327"/>
          </a:xfrm>
          <a:prstGeom prst="bentConnector3">
            <a:avLst>
              <a:gd name="adj1" fmla="val 50000"/>
            </a:avLst>
          </a:prstGeom>
          <a:ln w="28575">
            <a:solidFill>
              <a:schemeClr val="tx1"/>
            </a:solidFill>
            <a:prstDash val="sysDot"/>
            <a:tailEnd type="arrow"/>
          </a:ln>
        </p:spPr>
        <p:style>
          <a:lnRef idx="2">
            <a:schemeClr val="accent1"/>
          </a:lnRef>
          <a:fillRef idx="0">
            <a:schemeClr val="accent1"/>
          </a:fillRef>
          <a:effectRef idx="1">
            <a:schemeClr val="accent1"/>
          </a:effectRef>
          <a:fontRef idx="minor">
            <a:schemeClr val="tx1"/>
          </a:fontRef>
        </p:style>
      </p:cxnSp>
      <p:grpSp>
        <p:nvGrpSpPr>
          <p:cNvPr id="84" name="83 Grupo"/>
          <p:cNvGrpSpPr/>
          <p:nvPr/>
        </p:nvGrpSpPr>
        <p:grpSpPr>
          <a:xfrm>
            <a:off x="3886884" y="3121529"/>
            <a:ext cx="550617" cy="581425"/>
            <a:chOff x="5211871" y="4207427"/>
            <a:chExt cx="550617" cy="581425"/>
          </a:xfrm>
        </p:grpSpPr>
        <p:pic>
          <p:nvPicPr>
            <p:cNvPr id="85" name="Picture 4"/>
            <p:cNvPicPr>
              <a:picLocks noChangeAspect="1" noChangeArrowheads="1"/>
            </p:cNvPicPr>
            <p:nvPr/>
          </p:nvPicPr>
          <p:blipFill rotWithShape="1">
            <a:blip r:embed="rId10" cstate="email">
              <a:extLst>
                <a:ext uri="{BEBA8EAE-BF5A-486C-A8C5-ECC9F3942E4B}">
                  <a14:imgProps xmlns:a14="http://schemas.microsoft.com/office/drawing/2010/main">
                    <a14:imgLayer r:embed="rId11">
                      <a14:imgEffect>
                        <a14:backgroundRemoval t="18000" b="82600" l="0" r="100000"/>
                      </a14:imgEffect>
                    </a14:imgLayer>
                  </a14:imgProps>
                </a:ext>
                <a:ext uri="{28A0092B-C50C-407E-A947-70E740481C1C}">
                  <a14:useLocalDpi xmlns:a14="http://schemas.microsoft.com/office/drawing/2010/main" val="0"/>
                </a:ext>
              </a:extLst>
            </a:blip>
            <a:srcRect t="16803" b="17816"/>
            <a:stretch/>
          </p:blipFill>
          <p:spPr bwMode="auto">
            <a:xfrm>
              <a:off x="5211871" y="4207427"/>
              <a:ext cx="550617" cy="3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6" name="85 CuadroTexto"/>
            <p:cNvSpPr txBox="1"/>
            <p:nvPr/>
          </p:nvSpPr>
          <p:spPr>
            <a:xfrm>
              <a:off x="5259040" y="4481075"/>
              <a:ext cx="425116" cy="307777"/>
            </a:xfrm>
            <a:prstGeom prst="rect">
              <a:avLst/>
            </a:prstGeom>
            <a:noFill/>
          </p:spPr>
          <p:txBody>
            <a:bodyPr wrap="none" rtlCol="0">
              <a:spAutoFit/>
            </a:bodyPr>
            <a:lstStyle/>
            <a:p>
              <a:r>
                <a:rPr lang="es-ES_tradnl" sz="1400" b="1" dirty="0" smtClean="0">
                  <a:latin typeface="Gabriola" panose="04040605051002020D02" pitchFamily="82" charset="0"/>
                  <a:cs typeface="Times New Roman" pitchFamily="18" charset="0"/>
                </a:rPr>
                <a:t>LDP</a:t>
              </a:r>
              <a:endParaRPr lang="es-ES" sz="1400" i="1" dirty="0">
                <a:latin typeface="Gabriola" pitchFamily="82" charset="0"/>
              </a:endParaRPr>
            </a:p>
          </p:txBody>
        </p:sp>
      </p:grpSp>
      <p:pic>
        <p:nvPicPr>
          <p:cNvPr id="105" name="Picture 8"/>
          <p:cNvPicPr>
            <a:picLocks noChangeAspect="1" noChangeArrowheads="1"/>
          </p:cNvPicPr>
          <p:nvPr/>
        </p:nvPicPr>
        <p:blipFill rotWithShape="1">
          <a:blip r:embed="rId12" cstate="email">
            <a:extLst>
              <a:ext uri="{28A0092B-C50C-407E-A947-70E740481C1C}">
                <a14:useLocalDpi xmlns:a14="http://schemas.microsoft.com/office/drawing/2010/main" val="0"/>
              </a:ext>
            </a:extLst>
          </a:blip>
          <a:srcRect r="75391"/>
          <a:stretch/>
        </p:blipFill>
        <p:spPr bwMode="auto">
          <a:xfrm>
            <a:off x="1067213" y="3922255"/>
            <a:ext cx="491856" cy="72000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6" name="Picture 22" descr="http://www.sumedhas.net/images/mgmt-img.png"/>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7513774" y="3952417"/>
            <a:ext cx="692245" cy="720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https://encrypted-tbn2.gstatic.com/images?q=tbn:ANd9GcTiyUszzoTjgCLhlZNO7tFtI13OrXpJ_lADA-IZmN3YQcgQWxnG9w"/>
          <p:cNvPicPr>
            <a:picLocks noChangeAspect="1" noChangeArrowheads="1"/>
          </p:cNvPicPr>
          <p:nvPr/>
        </p:nvPicPr>
        <p:blipFill rotWithShape="1">
          <a:blip r:embed="rId14" cstate="email">
            <a:grayscl/>
            <a:extLst>
              <a:ext uri="{BEBA8EAE-BF5A-486C-A8C5-ECC9F3942E4B}">
                <a14:imgProps xmlns:a14="http://schemas.microsoft.com/office/drawing/2010/main">
                  <a14:imgLayer r:embed="rId15">
                    <a14:imgEffect>
                      <a14:backgroundRemoval t="5155" b="94330" l="9653" r="89575">
                        <a14:foregroundMark x1="24710" y1="7216" x2="24710" y2="91753"/>
                      </a14:backgroundRemoval>
                    </a14:imgEffect>
                    <a14:imgEffect>
                      <a14:brightnessContrast contrast="-40000"/>
                    </a14:imgEffect>
                  </a14:imgLayer>
                </a14:imgProps>
              </a:ext>
              <a:ext uri="{28A0092B-C50C-407E-A947-70E740481C1C}">
                <a14:useLocalDpi xmlns:a14="http://schemas.microsoft.com/office/drawing/2010/main" val="0"/>
              </a:ext>
            </a:extLst>
          </a:blip>
          <a:srcRect l="22457" t="4289" r="22631" b="6364"/>
          <a:stretch/>
        </p:blipFill>
        <p:spPr bwMode="auto">
          <a:xfrm>
            <a:off x="2961233" y="3124500"/>
            <a:ext cx="443077" cy="5400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457880" y="1536677"/>
            <a:ext cx="2015945" cy="2045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42 Rectángulo"/>
          <p:cNvSpPr/>
          <p:nvPr/>
        </p:nvSpPr>
        <p:spPr>
          <a:xfrm>
            <a:off x="387888" y="1460106"/>
            <a:ext cx="2161452" cy="2181812"/>
          </a:xfrm>
          <a:prstGeom prst="rect">
            <a:avLst/>
          </a:prstGeom>
          <a:noFill/>
          <a:ln>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solidFill>
                <a:schemeClr val="dk1"/>
              </a:solidFill>
            </a:endParaRPr>
          </a:p>
        </p:txBody>
      </p:sp>
      <p:pic>
        <p:nvPicPr>
          <p:cNvPr id="44" name="43 Imagen"/>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3058453" y="3301529"/>
            <a:ext cx="259213" cy="280675"/>
          </a:xfrm>
          <a:prstGeom prst="rect">
            <a:avLst/>
          </a:prstGeom>
        </p:spPr>
      </p:pic>
    </p:spTree>
    <p:extLst>
      <p:ext uri="{BB962C8B-B14F-4D97-AF65-F5344CB8AC3E}">
        <p14:creationId xmlns:p14="http://schemas.microsoft.com/office/powerpoint/2010/main" val="3952700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402654"/>
            <a:ext cx="9143999" cy="990600"/>
          </a:xfrm>
        </p:spPr>
        <p:txBody>
          <a:bodyPr>
            <a:normAutofit fontScale="90000"/>
          </a:bodyPr>
          <a:lstStyle/>
          <a:p>
            <a:pPr algn="ctr"/>
            <a:r>
              <a:rPr lang="es-ES_tradnl" dirty="0" err="1" smtClean="0"/>
              <a:t>Linked</a:t>
            </a:r>
            <a:r>
              <a:rPr lang="es-ES_tradnl" dirty="0" smtClean="0"/>
              <a:t> Data </a:t>
            </a:r>
            <a:r>
              <a:rPr lang="es-ES_tradnl" dirty="0" err="1" smtClean="0"/>
              <a:t>Application</a:t>
            </a:r>
            <a:r>
              <a:rPr lang="es-ES_tradnl" dirty="0" smtClean="0"/>
              <a:t> </a:t>
            </a:r>
            <a:r>
              <a:rPr lang="es-ES_tradnl" i="1" dirty="0" smtClean="0"/>
              <a:t>“</a:t>
            </a:r>
            <a:r>
              <a:rPr lang="es-ES_tradnl" i="1" dirty="0" err="1" smtClean="0"/>
              <a:t>Maturity</a:t>
            </a:r>
            <a:r>
              <a:rPr lang="es-ES_tradnl" i="1" dirty="0" smtClean="0"/>
              <a:t> </a:t>
            </a:r>
            <a:r>
              <a:rPr lang="es-ES_tradnl" i="1" dirty="0" err="1" smtClean="0"/>
              <a:t>Model</a:t>
            </a:r>
            <a:r>
              <a:rPr lang="es-ES_tradnl" i="1" dirty="0" smtClean="0"/>
              <a:t>”</a:t>
            </a:r>
            <a:endParaRPr lang="es-ES" i="1"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5</a:t>
            </a:fld>
            <a:endParaRPr lang="en-US" dirty="0"/>
          </a:p>
        </p:txBody>
      </p:sp>
      <p:sp>
        <p:nvSpPr>
          <p:cNvPr id="4" name="3 Marcador de texto"/>
          <p:cNvSpPr>
            <a:spLocks noGrp="1"/>
          </p:cNvSpPr>
          <p:nvPr>
            <p:ph type="body" sz="quarter" idx="13"/>
          </p:nvPr>
        </p:nvSpPr>
        <p:spPr/>
        <p:txBody>
          <a:bodyPr anchor="ctr">
            <a:normAutofit/>
          </a:bodyPr>
          <a:lstStyle/>
          <a:p>
            <a:r>
              <a:rPr lang="en-US" b="1" dirty="0" smtClean="0"/>
              <a:t>Linked Data Enabled Application</a:t>
            </a:r>
          </a:p>
          <a:p>
            <a:pPr lvl="1"/>
            <a:r>
              <a:rPr lang="en-US" dirty="0" smtClean="0"/>
              <a:t>Expose all or part of its data </a:t>
            </a:r>
            <a:r>
              <a:rPr lang="en-US" dirty="0"/>
              <a:t>following the Linked Data </a:t>
            </a:r>
            <a:r>
              <a:rPr lang="en-US" dirty="0" smtClean="0"/>
              <a:t>principles </a:t>
            </a:r>
          </a:p>
          <a:p>
            <a:pPr lvl="1"/>
            <a:r>
              <a:rPr lang="en-US" dirty="0" smtClean="0"/>
              <a:t>The </a:t>
            </a:r>
            <a:r>
              <a:rPr lang="en-US" dirty="0"/>
              <a:t>data </a:t>
            </a:r>
            <a:r>
              <a:rPr lang="en-US" dirty="0" smtClean="0"/>
              <a:t>exposed </a:t>
            </a:r>
            <a:r>
              <a:rPr lang="en-US" dirty="0"/>
              <a:t>is </a:t>
            </a:r>
            <a:r>
              <a:rPr lang="en-US" dirty="0" smtClean="0"/>
              <a:t>“sound </a:t>
            </a:r>
            <a:r>
              <a:rPr lang="en-US" dirty="0"/>
              <a:t>and </a:t>
            </a:r>
            <a:r>
              <a:rPr lang="en-US" dirty="0" smtClean="0"/>
              <a:t>complete” </a:t>
            </a:r>
            <a:r>
              <a:rPr lang="en-US" dirty="0"/>
              <a:t>from the application perspective</a:t>
            </a:r>
            <a:endParaRPr lang="en-US" dirty="0" smtClean="0"/>
          </a:p>
          <a:p>
            <a:pPr lvl="1"/>
            <a:endParaRPr lang="en-US" dirty="0" smtClean="0"/>
          </a:p>
          <a:p>
            <a:r>
              <a:rPr lang="en-US" b="1" dirty="0" smtClean="0"/>
              <a:t>Linked Data Capable Application</a:t>
            </a:r>
          </a:p>
          <a:p>
            <a:pPr lvl="1"/>
            <a:r>
              <a:rPr lang="en-US" dirty="0" smtClean="0"/>
              <a:t>Consumes data published following the Linked Data principles</a:t>
            </a:r>
          </a:p>
          <a:p>
            <a:pPr lvl="1"/>
            <a:endParaRPr lang="en-US" dirty="0" smtClean="0"/>
          </a:p>
          <a:p>
            <a:r>
              <a:rPr lang="en-US" b="1" dirty="0" smtClean="0"/>
              <a:t>Linked Data Aware Application</a:t>
            </a:r>
          </a:p>
          <a:p>
            <a:pPr lvl="1"/>
            <a:r>
              <a:rPr lang="en-US" i="1" dirty="0" smtClean="0"/>
              <a:t>Linked Data Enabled </a:t>
            </a:r>
            <a:r>
              <a:rPr lang="en-US" dirty="0" smtClean="0"/>
              <a:t>and </a:t>
            </a:r>
            <a:r>
              <a:rPr lang="en-US" i="1" dirty="0" smtClean="0"/>
              <a:t>Linked Data Capable</a:t>
            </a:r>
            <a:r>
              <a:rPr lang="en-US" dirty="0" smtClean="0"/>
              <a:t> application</a:t>
            </a:r>
          </a:p>
          <a:p>
            <a:pPr lvl="1"/>
            <a:r>
              <a:rPr lang="en-US" dirty="0" smtClean="0"/>
              <a:t>Capable of integrating its own data with other Linked Data</a:t>
            </a:r>
          </a:p>
        </p:txBody>
      </p:sp>
      <p:grpSp>
        <p:nvGrpSpPr>
          <p:cNvPr id="7" name="6 Grupo"/>
          <p:cNvGrpSpPr/>
          <p:nvPr/>
        </p:nvGrpSpPr>
        <p:grpSpPr>
          <a:xfrm>
            <a:off x="714372" y="3813864"/>
            <a:ext cx="8286748" cy="1577136"/>
            <a:chOff x="714372" y="3813864"/>
            <a:chExt cx="8286748" cy="1577136"/>
          </a:xfrm>
        </p:grpSpPr>
        <p:sp>
          <p:nvSpPr>
            <p:cNvPr id="5" name="4 Rectángulo"/>
            <p:cNvSpPr/>
            <p:nvPr/>
          </p:nvSpPr>
          <p:spPr>
            <a:xfrm>
              <a:off x="714372" y="3813864"/>
              <a:ext cx="4772028" cy="396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6" name="5 Rectángulo"/>
            <p:cNvSpPr/>
            <p:nvPr/>
          </p:nvSpPr>
          <p:spPr>
            <a:xfrm>
              <a:off x="6481120" y="4667572"/>
              <a:ext cx="2520000" cy="68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err="1" smtClean="0">
                  <a:solidFill>
                    <a:schemeClr val="accent6"/>
                  </a:solidFill>
                </a:rPr>
                <a:t>Require</a:t>
              </a:r>
              <a:r>
                <a:rPr lang="es-ES_tradnl" b="1" i="1" dirty="0" smtClean="0">
                  <a:solidFill>
                    <a:schemeClr val="accent6"/>
                  </a:solidFill>
                </a:rPr>
                <a:t> RDF </a:t>
              </a:r>
              <a:r>
                <a:rPr lang="es-ES_tradnl" b="1" i="1" dirty="0" err="1" smtClean="0">
                  <a:solidFill>
                    <a:schemeClr val="accent6"/>
                  </a:solidFill>
                </a:rPr>
                <a:t>validation</a:t>
              </a:r>
              <a:r>
                <a:rPr lang="es-ES_tradnl" b="1" i="1" dirty="0" smtClean="0">
                  <a:solidFill>
                    <a:schemeClr val="accent6"/>
                  </a:solidFill>
                </a:rPr>
                <a:t> </a:t>
              </a:r>
              <a:r>
                <a:rPr lang="es-ES_tradnl" b="1" i="1" dirty="0" err="1" smtClean="0">
                  <a:solidFill>
                    <a:schemeClr val="accent6"/>
                  </a:solidFill>
                </a:rPr>
                <a:t>process</a:t>
              </a:r>
              <a:endParaRPr lang="es-ES" b="1" i="1" dirty="0">
                <a:solidFill>
                  <a:schemeClr val="accent6"/>
                </a:solidFill>
              </a:endParaRPr>
            </a:p>
          </p:txBody>
        </p:sp>
        <p:cxnSp>
          <p:nvCxnSpPr>
            <p:cNvPr id="9" name="8 Conector recto de flecha"/>
            <p:cNvCxnSpPr>
              <a:stCxn id="6" idx="1"/>
              <a:endCxn id="5" idx="3"/>
            </p:cNvCxnSpPr>
            <p:nvPr/>
          </p:nvCxnSpPr>
          <p:spPr>
            <a:xfrm flipH="1" flipV="1">
              <a:off x="5486400" y="4011864"/>
              <a:ext cx="994720" cy="997708"/>
            </a:xfrm>
            <a:prstGeom prst="straightConnector1">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cxnSp>
        <p:sp>
          <p:nvSpPr>
            <p:cNvPr id="10" name="9 Rectángulo"/>
            <p:cNvSpPr/>
            <p:nvPr/>
          </p:nvSpPr>
          <p:spPr>
            <a:xfrm>
              <a:off x="714372" y="4995000"/>
              <a:ext cx="4772028" cy="396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cxnSp>
          <p:nvCxnSpPr>
            <p:cNvPr id="11" name="10 Conector recto de flecha"/>
            <p:cNvCxnSpPr>
              <a:stCxn id="6" idx="1"/>
              <a:endCxn id="10" idx="3"/>
            </p:cNvCxnSpPr>
            <p:nvPr/>
          </p:nvCxnSpPr>
          <p:spPr>
            <a:xfrm flipH="1">
              <a:off x="5486400" y="5009572"/>
              <a:ext cx="994720" cy="183428"/>
            </a:xfrm>
            <a:prstGeom prst="straightConnector1">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cxnSp>
      </p:grpSp>
    </p:spTree>
    <p:extLst>
      <p:ext uri="{BB962C8B-B14F-4D97-AF65-F5344CB8AC3E}">
        <p14:creationId xmlns:p14="http://schemas.microsoft.com/office/powerpoint/2010/main" val="13336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dirty="0" err="1" smtClean="0"/>
              <a:t>Designing</a:t>
            </a:r>
            <a:r>
              <a:rPr lang="es-ES_tradnl" dirty="0" smtClean="0"/>
              <a:t> </a:t>
            </a:r>
            <a:r>
              <a:rPr lang="es-ES_tradnl" dirty="0" err="1" smtClean="0"/>
              <a:t>the</a:t>
            </a:r>
            <a:r>
              <a:rPr lang="es-ES_tradnl" dirty="0" smtClean="0"/>
              <a:t> RDF </a:t>
            </a:r>
            <a:r>
              <a:rPr lang="es-ES_tradnl" dirty="0" err="1" smtClean="0"/>
              <a:t>validation</a:t>
            </a:r>
            <a:r>
              <a:rPr lang="es-ES_tradnl" dirty="0" smtClean="0"/>
              <a:t> </a:t>
            </a:r>
            <a:r>
              <a:rPr lang="es-ES_tradnl" dirty="0" err="1" smtClean="0"/>
              <a:t>process</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6</a:t>
            </a:fld>
            <a:endParaRPr lang="en-US" dirty="0"/>
          </a:p>
        </p:txBody>
      </p:sp>
      <p:sp>
        <p:nvSpPr>
          <p:cNvPr id="4" name="3 Marcador de texto"/>
          <p:cNvSpPr>
            <a:spLocks noGrp="1"/>
          </p:cNvSpPr>
          <p:nvPr>
            <p:ph type="body" sz="quarter" idx="13"/>
          </p:nvPr>
        </p:nvSpPr>
        <p:spPr/>
        <p:txBody>
          <a:bodyPr anchor="ctr"/>
          <a:lstStyle/>
          <a:p>
            <a:r>
              <a:rPr lang="es-ES_tradnl" b="1" dirty="0" smtClean="0"/>
              <a:t>Data </a:t>
            </a:r>
            <a:r>
              <a:rPr lang="es-ES_tradnl" b="1" dirty="0" err="1" smtClean="0"/>
              <a:t>source</a:t>
            </a:r>
            <a:r>
              <a:rPr lang="es-ES_tradnl" b="1" dirty="0" smtClean="0"/>
              <a:t> </a:t>
            </a:r>
            <a:r>
              <a:rPr lang="es-ES_tradnl" b="1" dirty="0" err="1" smtClean="0"/>
              <a:t>factors</a:t>
            </a:r>
            <a:endParaRPr lang="es-ES_tradnl" b="1" dirty="0" smtClean="0"/>
          </a:p>
          <a:p>
            <a:pPr lvl="1"/>
            <a:r>
              <a:rPr lang="es-ES_tradnl" dirty="0" err="1" smtClean="0"/>
              <a:t>Behavioral</a:t>
            </a:r>
            <a:r>
              <a:rPr lang="es-ES_tradnl" dirty="0" smtClean="0"/>
              <a:t> </a:t>
            </a:r>
            <a:r>
              <a:rPr lang="es-ES_tradnl" dirty="0" err="1" smtClean="0"/>
              <a:t>aspects</a:t>
            </a:r>
            <a:endParaRPr lang="es-ES_tradnl" dirty="0" smtClean="0"/>
          </a:p>
          <a:p>
            <a:pPr lvl="1"/>
            <a:r>
              <a:rPr lang="es-ES_tradnl" dirty="0" err="1" smtClean="0"/>
              <a:t>Structural</a:t>
            </a:r>
            <a:r>
              <a:rPr lang="es-ES_tradnl" dirty="0" smtClean="0"/>
              <a:t> </a:t>
            </a:r>
            <a:r>
              <a:rPr lang="es-ES_tradnl" dirty="0" err="1" smtClean="0"/>
              <a:t>aspects</a:t>
            </a:r>
            <a:endParaRPr lang="es-ES_tradnl" dirty="0" smtClean="0"/>
          </a:p>
          <a:p>
            <a:pPr lvl="1"/>
            <a:endParaRPr lang="es-ES_tradnl" dirty="0"/>
          </a:p>
          <a:p>
            <a:r>
              <a:rPr lang="es-ES_tradnl" b="1" dirty="0" err="1" smtClean="0"/>
              <a:t>Procedure</a:t>
            </a:r>
            <a:r>
              <a:rPr lang="es-ES_tradnl" b="1" dirty="0" smtClean="0"/>
              <a:t> </a:t>
            </a:r>
            <a:r>
              <a:rPr lang="es-ES_tradnl" b="1" dirty="0" err="1" smtClean="0"/>
              <a:t>factors</a:t>
            </a:r>
            <a:endParaRPr lang="es-ES_tradnl" b="1" dirty="0" smtClean="0"/>
          </a:p>
          <a:p>
            <a:pPr lvl="1"/>
            <a:r>
              <a:rPr lang="es-ES_tradnl" dirty="0" smtClean="0"/>
              <a:t>Data </a:t>
            </a:r>
            <a:r>
              <a:rPr lang="es-ES_tradnl" dirty="0" err="1" smtClean="0"/>
              <a:t>aspects</a:t>
            </a:r>
            <a:endParaRPr lang="es-ES_tradnl" dirty="0" smtClean="0"/>
          </a:p>
          <a:p>
            <a:pPr lvl="1"/>
            <a:r>
              <a:rPr lang="es-ES_tradnl" dirty="0" smtClean="0"/>
              <a:t>Temporal </a:t>
            </a:r>
            <a:r>
              <a:rPr lang="es-ES_tradnl" dirty="0" err="1" smtClean="0"/>
              <a:t>aspects</a:t>
            </a:r>
            <a:endParaRPr lang="es-ES_tradnl" dirty="0" smtClean="0"/>
          </a:p>
          <a:p>
            <a:pPr lvl="1"/>
            <a:endParaRPr lang="es-ES_tradnl" dirty="0" smtClean="0"/>
          </a:p>
          <a:p>
            <a:r>
              <a:rPr lang="es-ES_tradnl" b="1" dirty="0" err="1" smtClean="0"/>
              <a:t>Context</a:t>
            </a:r>
            <a:r>
              <a:rPr lang="es-ES_tradnl" b="1" dirty="0" smtClean="0"/>
              <a:t> </a:t>
            </a:r>
            <a:r>
              <a:rPr lang="es-ES_tradnl" b="1" dirty="0" err="1" smtClean="0"/>
              <a:t>factors</a:t>
            </a:r>
            <a:endParaRPr lang="es-ES_tradnl" b="1" dirty="0" smtClean="0"/>
          </a:p>
          <a:p>
            <a:pPr lvl="1"/>
            <a:r>
              <a:rPr lang="es-ES_tradnl" dirty="0" err="1" smtClean="0"/>
              <a:t>Operational</a:t>
            </a:r>
            <a:r>
              <a:rPr lang="es-ES_tradnl" dirty="0" smtClean="0"/>
              <a:t> </a:t>
            </a:r>
            <a:r>
              <a:rPr lang="es-ES_tradnl" dirty="0" err="1" smtClean="0"/>
              <a:t>aspects</a:t>
            </a:r>
            <a:endParaRPr lang="es-ES" dirty="0"/>
          </a:p>
        </p:txBody>
      </p:sp>
    </p:spTree>
    <p:extLst>
      <p:ext uri="{BB962C8B-B14F-4D97-AF65-F5344CB8AC3E}">
        <p14:creationId xmlns:p14="http://schemas.microsoft.com/office/powerpoint/2010/main" val="41145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Data </a:t>
            </a:r>
            <a:r>
              <a:rPr lang="es-ES_tradnl" dirty="0" err="1" smtClean="0"/>
              <a:t>source</a:t>
            </a:r>
            <a:r>
              <a:rPr lang="es-ES_tradnl" dirty="0" smtClean="0"/>
              <a:t> </a:t>
            </a:r>
            <a:r>
              <a:rPr lang="es-ES_tradnl" dirty="0" err="1" smtClean="0"/>
              <a:t>factors</a:t>
            </a:r>
            <a:r>
              <a:rPr lang="es-ES_tradnl" dirty="0" smtClean="0"/>
              <a:t> (I)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7</a:t>
            </a:fld>
            <a:endParaRPr lang="en-US" dirty="0"/>
          </a:p>
        </p:txBody>
      </p:sp>
      <p:sp>
        <p:nvSpPr>
          <p:cNvPr id="4" name="3 Marcador de texto"/>
          <p:cNvSpPr>
            <a:spLocks noGrp="1"/>
          </p:cNvSpPr>
          <p:nvPr>
            <p:ph type="body" sz="quarter" idx="13"/>
          </p:nvPr>
        </p:nvSpPr>
        <p:spPr/>
        <p:txBody>
          <a:bodyPr anchor="ctr">
            <a:normAutofit/>
          </a:bodyPr>
          <a:lstStyle/>
          <a:p>
            <a:r>
              <a:rPr lang="es-ES_tradnl" b="1" dirty="0" smtClean="0"/>
              <a:t>Dynamics</a:t>
            </a:r>
          </a:p>
          <a:p>
            <a:pPr lvl="1"/>
            <a:endParaRPr lang="es-ES_tradnl" i="1" dirty="0" smtClean="0"/>
          </a:p>
          <a:p>
            <a:pPr lvl="1"/>
            <a:r>
              <a:rPr lang="es-ES_tradnl" i="1" dirty="0" err="1" smtClean="0"/>
              <a:t>Static</a:t>
            </a:r>
            <a:r>
              <a:rPr lang="es-ES_tradnl" i="1" dirty="0" smtClean="0"/>
              <a:t> data (i.e., </a:t>
            </a:r>
            <a:r>
              <a:rPr lang="es-ES_tradnl" i="1" dirty="0" err="1" smtClean="0"/>
              <a:t>periodic</a:t>
            </a:r>
            <a:r>
              <a:rPr lang="es-ES_tradnl" i="1" dirty="0" smtClean="0"/>
              <a:t> bug </a:t>
            </a:r>
            <a:r>
              <a:rPr lang="es-ES_tradnl" i="1" dirty="0" err="1" smtClean="0"/>
              <a:t>reports</a:t>
            </a:r>
            <a:r>
              <a:rPr lang="es-ES_tradnl" i="1" dirty="0" smtClean="0"/>
              <a:t>)</a:t>
            </a:r>
          </a:p>
          <a:p>
            <a:pPr lvl="2">
              <a:buFont typeface="Symbol" panose="05050102010706020507" pitchFamily="18" charset="2"/>
              <a:buChar char=""/>
            </a:pPr>
            <a:r>
              <a:rPr lang="es-ES_tradnl" i="1" dirty="0" err="1" smtClean="0"/>
              <a:t>One</a:t>
            </a:r>
            <a:r>
              <a:rPr lang="es-ES_tradnl" i="1" dirty="0" smtClean="0"/>
              <a:t>-time </a:t>
            </a:r>
            <a:r>
              <a:rPr lang="es-ES_tradnl" i="1" dirty="0" err="1" smtClean="0"/>
              <a:t>validation</a:t>
            </a:r>
            <a:r>
              <a:rPr lang="es-ES_tradnl" i="1" dirty="0" smtClean="0"/>
              <a:t> (i.e., </a:t>
            </a:r>
            <a:r>
              <a:rPr lang="es-ES_tradnl" i="1" dirty="0" err="1" smtClean="0"/>
              <a:t>validation</a:t>
            </a:r>
            <a:r>
              <a:rPr lang="es-ES_tradnl" i="1" dirty="0" smtClean="0"/>
              <a:t> </a:t>
            </a:r>
            <a:r>
              <a:rPr lang="es-ES_tradnl" i="1" dirty="0" err="1" smtClean="0"/>
              <a:t>caching</a:t>
            </a:r>
            <a:r>
              <a:rPr lang="es-ES_tradnl" i="1" dirty="0" smtClean="0"/>
              <a:t>)</a:t>
            </a:r>
          </a:p>
          <a:p>
            <a:pPr lvl="1"/>
            <a:endParaRPr lang="es-ES_tradnl" i="1" dirty="0" smtClean="0"/>
          </a:p>
          <a:p>
            <a:pPr lvl="1"/>
            <a:r>
              <a:rPr lang="es-ES_tradnl" i="1" dirty="0" smtClean="0"/>
              <a:t>Variable data (i.e., </a:t>
            </a:r>
            <a:r>
              <a:rPr lang="es-ES_tradnl" i="1" dirty="0" err="1" smtClean="0"/>
              <a:t>live</a:t>
            </a:r>
            <a:r>
              <a:rPr lang="es-ES_tradnl" i="1" dirty="0" smtClean="0"/>
              <a:t> data)</a:t>
            </a:r>
          </a:p>
          <a:p>
            <a:pPr lvl="2"/>
            <a:r>
              <a:rPr lang="es-ES_tradnl" b="1" dirty="0" err="1" smtClean="0"/>
              <a:t>Timely</a:t>
            </a:r>
            <a:r>
              <a:rPr lang="es-ES_tradnl" b="1" dirty="0" smtClean="0"/>
              <a:t> </a:t>
            </a:r>
            <a:r>
              <a:rPr lang="es-ES_tradnl" b="1" dirty="0" err="1" smtClean="0"/>
              <a:t>updated</a:t>
            </a:r>
            <a:r>
              <a:rPr lang="es-ES_tradnl" dirty="0" smtClean="0"/>
              <a:t> data (i.e., </a:t>
            </a:r>
            <a:r>
              <a:rPr lang="es-ES_tradnl" dirty="0" err="1" smtClean="0"/>
              <a:t>statistical</a:t>
            </a:r>
            <a:r>
              <a:rPr lang="es-ES_tradnl" dirty="0" smtClean="0"/>
              <a:t> bug </a:t>
            </a:r>
            <a:r>
              <a:rPr lang="es-ES_tradnl" dirty="0" err="1" smtClean="0"/>
              <a:t>reports</a:t>
            </a:r>
            <a:r>
              <a:rPr lang="es-ES_tradnl" dirty="0" smtClean="0"/>
              <a:t>)</a:t>
            </a:r>
          </a:p>
          <a:p>
            <a:pPr lvl="3">
              <a:buFont typeface="Symbol" panose="05050102010706020507" pitchFamily="18" charset="2"/>
              <a:buChar char=""/>
            </a:pPr>
            <a:r>
              <a:rPr lang="es-ES_tradnl" i="1" dirty="0" smtClean="0"/>
              <a:t> </a:t>
            </a:r>
            <a:r>
              <a:rPr lang="es-ES_tradnl" i="1" dirty="0" err="1" smtClean="0"/>
              <a:t>Periodic</a:t>
            </a:r>
            <a:r>
              <a:rPr lang="es-ES_tradnl" i="1" dirty="0" smtClean="0"/>
              <a:t> </a:t>
            </a:r>
            <a:r>
              <a:rPr lang="es-ES_tradnl" i="1" dirty="0" err="1" smtClean="0"/>
              <a:t>validation</a:t>
            </a:r>
            <a:r>
              <a:rPr lang="es-ES_tradnl" i="1" dirty="0" smtClean="0"/>
              <a:t> </a:t>
            </a:r>
            <a:r>
              <a:rPr lang="es-ES_tradnl" i="1" dirty="0"/>
              <a:t>(i.e., </a:t>
            </a:r>
            <a:r>
              <a:rPr lang="es-ES_tradnl" i="1" dirty="0" err="1"/>
              <a:t>validation</a:t>
            </a:r>
            <a:r>
              <a:rPr lang="es-ES_tradnl" i="1" dirty="0"/>
              <a:t> </a:t>
            </a:r>
            <a:r>
              <a:rPr lang="es-ES_tradnl" i="1" dirty="0" err="1" smtClean="0"/>
              <a:t>caching</a:t>
            </a:r>
            <a:r>
              <a:rPr lang="es-ES_tradnl" i="1" dirty="0" smtClean="0"/>
              <a:t> + </a:t>
            </a:r>
            <a:r>
              <a:rPr lang="es-ES_tradnl" i="1" dirty="0" err="1" smtClean="0"/>
              <a:t>validation</a:t>
            </a:r>
            <a:r>
              <a:rPr lang="es-ES_tradnl" i="1" dirty="0" smtClean="0"/>
              <a:t> </a:t>
            </a:r>
            <a:r>
              <a:rPr lang="es-ES_tradnl" i="1" dirty="0" err="1" smtClean="0"/>
              <a:t>triggering</a:t>
            </a:r>
            <a:r>
              <a:rPr lang="es-ES_tradnl" i="1" dirty="0" smtClean="0"/>
              <a:t>)</a:t>
            </a:r>
            <a:endParaRPr lang="es-ES_tradnl" i="1" dirty="0"/>
          </a:p>
          <a:p>
            <a:pPr lvl="3"/>
            <a:endParaRPr lang="es-ES_tradnl" dirty="0" smtClean="0"/>
          </a:p>
          <a:p>
            <a:pPr lvl="2"/>
            <a:r>
              <a:rPr lang="es-ES_tradnl" b="1" dirty="0" err="1" smtClean="0"/>
              <a:t>Randomly</a:t>
            </a:r>
            <a:r>
              <a:rPr lang="es-ES_tradnl" b="1" dirty="0" smtClean="0"/>
              <a:t> </a:t>
            </a:r>
            <a:r>
              <a:rPr lang="es-ES_tradnl" b="1" dirty="0" err="1" smtClean="0"/>
              <a:t>updated</a:t>
            </a:r>
            <a:r>
              <a:rPr lang="es-ES_tradnl" dirty="0" smtClean="0"/>
              <a:t> data (i.e., a particular bug)</a:t>
            </a:r>
          </a:p>
          <a:p>
            <a:pPr lvl="3">
              <a:buFont typeface="Symbol" panose="05050102010706020507" pitchFamily="18" charset="2"/>
              <a:buChar char=""/>
            </a:pPr>
            <a:r>
              <a:rPr lang="es-ES_tradnl" i="1" dirty="0"/>
              <a:t> </a:t>
            </a:r>
            <a:r>
              <a:rPr lang="es-ES_tradnl" i="1" dirty="0" smtClean="0"/>
              <a:t>Per-</a:t>
            </a:r>
            <a:r>
              <a:rPr lang="es-ES_tradnl" i="1" dirty="0" err="1" smtClean="0"/>
              <a:t>operation</a:t>
            </a:r>
            <a:r>
              <a:rPr lang="es-ES_tradnl" i="1" dirty="0" smtClean="0"/>
              <a:t> </a:t>
            </a:r>
            <a:r>
              <a:rPr lang="es-ES_tradnl" i="1" dirty="0" err="1" smtClean="0"/>
              <a:t>validation</a:t>
            </a:r>
            <a:endParaRPr lang="es-ES_tradnl" i="1" dirty="0"/>
          </a:p>
          <a:p>
            <a:pPr lvl="2"/>
            <a:endParaRPr lang="es-ES_tradnl" dirty="0" smtClean="0"/>
          </a:p>
        </p:txBody>
      </p:sp>
    </p:spTree>
    <p:extLst>
      <p:ext uri="{BB962C8B-B14F-4D97-AF65-F5344CB8AC3E}">
        <p14:creationId xmlns:p14="http://schemas.microsoft.com/office/powerpoint/2010/main" val="339239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Data </a:t>
            </a:r>
            <a:r>
              <a:rPr lang="es-ES_tradnl" dirty="0" err="1" smtClean="0"/>
              <a:t>source</a:t>
            </a:r>
            <a:r>
              <a:rPr lang="es-ES_tradnl" dirty="0" smtClean="0"/>
              <a:t> </a:t>
            </a:r>
            <a:r>
              <a:rPr lang="es-ES_tradnl" dirty="0" err="1" smtClean="0"/>
              <a:t>factors</a:t>
            </a:r>
            <a:r>
              <a:rPr lang="es-ES_tradnl" dirty="0" smtClean="0"/>
              <a:t> (II)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8</a:t>
            </a:fld>
            <a:endParaRPr lang="en-US" dirty="0"/>
          </a:p>
        </p:txBody>
      </p:sp>
      <p:sp>
        <p:nvSpPr>
          <p:cNvPr id="4" name="3 Marcador de texto"/>
          <p:cNvSpPr>
            <a:spLocks noGrp="1"/>
          </p:cNvSpPr>
          <p:nvPr>
            <p:ph type="body" sz="quarter" idx="13"/>
          </p:nvPr>
        </p:nvSpPr>
        <p:spPr/>
        <p:txBody>
          <a:bodyPr>
            <a:normAutofit/>
          </a:bodyPr>
          <a:lstStyle/>
          <a:p>
            <a:r>
              <a:rPr lang="es-ES_tradnl" b="1" dirty="0" err="1" smtClean="0"/>
              <a:t>Publication</a:t>
            </a:r>
            <a:r>
              <a:rPr lang="es-ES_tradnl" b="1" dirty="0" smtClean="0"/>
              <a:t> </a:t>
            </a:r>
            <a:r>
              <a:rPr lang="es-ES_tradnl" b="1" dirty="0" err="1" smtClean="0"/>
              <a:t>strategy</a:t>
            </a:r>
            <a:endParaRPr lang="es-ES_tradnl" b="1" dirty="0" smtClean="0"/>
          </a:p>
          <a:p>
            <a:pPr lvl="1"/>
            <a:r>
              <a:rPr lang="es-ES_tradnl" i="1" dirty="0" err="1" smtClean="0"/>
              <a:t>Disallow</a:t>
            </a:r>
            <a:r>
              <a:rPr lang="es-ES_tradnl" i="1" dirty="0" smtClean="0"/>
              <a:t> </a:t>
            </a:r>
            <a:r>
              <a:rPr lang="es-ES_tradnl" i="1" dirty="0" err="1" smtClean="0"/>
              <a:t>inline</a:t>
            </a:r>
            <a:r>
              <a:rPr lang="es-ES_tradnl" i="1" dirty="0" smtClean="0"/>
              <a:t> </a:t>
            </a:r>
            <a:r>
              <a:rPr lang="es-ES_tradnl" i="1" dirty="0" err="1" smtClean="0"/>
              <a:t>resource</a:t>
            </a:r>
            <a:r>
              <a:rPr lang="es-ES_tradnl" i="1" dirty="0" smtClean="0"/>
              <a:t> </a:t>
            </a:r>
            <a:r>
              <a:rPr lang="es-ES_tradnl" i="1" dirty="0" err="1" smtClean="0"/>
              <a:t>definition</a:t>
            </a:r>
            <a:endParaRPr lang="es-ES_tradnl" i="1" dirty="0" smtClean="0"/>
          </a:p>
          <a:p>
            <a:pPr lvl="1"/>
            <a:r>
              <a:rPr lang="es-ES_tradnl" i="1" dirty="0" err="1" smtClean="0"/>
              <a:t>Allow</a:t>
            </a:r>
            <a:r>
              <a:rPr lang="es-ES_tradnl" i="1" dirty="0" smtClean="0"/>
              <a:t> </a:t>
            </a:r>
            <a:r>
              <a:rPr lang="es-ES_tradnl" i="1" dirty="0" err="1" smtClean="0"/>
              <a:t>inline</a:t>
            </a:r>
            <a:r>
              <a:rPr lang="es-ES_tradnl" i="1" dirty="0" smtClean="0"/>
              <a:t> </a:t>
            </a:r>
            <a:r>
              <a:rPr lang="es-ES_tradnl" i="1" dirty="0" err="1" smtClean="0"/>
              <a:t>resource</a:t>
            </a:r>
            <a:r>
              <a:rPr lang="es-ES_tradnl" i="1" dirty="0" smtClean="0"/>
              <a:t> </a:t>
            </a:r>
            <a:r>
              <a:rPr lang="es-ES_tradnl" i="1" dirty="0" err="1" smtClean="0"/>
              <a:t>definition</a:t>
            </a:r>
            <a:endParaRPr lang="es-ES_tradnl" i="1" dirty="0" smtClean="0"/>
          </a:p>
          <a:p>
            <a:pPr lvl="2"/>
            <a:r>
              <a:rPr lang="es-ES_tradnl" dirty="0" err="1" smtClean="0"/>
              <a:t>Resource</a:t>
            </a:r>
            <a:r>
              <a:rPr lang="es-ES_tradnl" dirty="0" smtClean="0"/>
              <a:t> </a:t>
            </a:r>
            <a:r>
              <a:rPr lang="es-ES_tradnl" b="1" dirty="0" err="1" smtClean="0"/>
              <a:t>aggregation</a:t>
            </a:r>
            <a:r>
              <a:rPr lang="es-ES_tradnl" dirty="0" smtClean="0"/>
              <a:t> </a:t>
            </a:r>
            <a:r>
              <a:rPr lang="es-ES_tradnl" dirty="0" err="1" smtClean="0"/>
              <a:t>pattern</a:t>
            </a:r>
            <a:endParaRPr lang="es-ES_tradnl" dirty="0" smtClean="0"/>
          </a:p>
          <a:p>
            <a:pPr lvl="2"/>
            <a:r>
              <a:rPr lang="es-ES_tradnl" dirty="0" err="1" smtClean="0"/>
              <a:t>Resource</a:t>
            </a:r>
            <a:r>
              <a:rPr lang="es-ES_tradnl" dirty="0" smtClean="0"/>
              <a:t> </a:t>
            </a:r>
            <a:r>
              <a:rPr lang="es-ES_tradnl" b="1" dirty="0" err="1" smtClean="0"/>
              <a:t>composition</a:t>
            </a:r>
            <a:r>
              <a:rPr lang="es-ES_tradnl" dirty="0" smtClean="0"/>
              <a:t> </a:t>
            </a:r>
            <a:r>
              <a:rPr lang="es-ES_tradnl" dirty="0" err="1" smtClean="0"/>
              <a:t>pattern</a:t>
            </a:r>
            <a:endParaRPr lang="es-ES_tradnl" dirty="0" smtClean="0"/>
          </a:p>
        </p:txBody>
      </p:sp>
      <p:sp>
        <p:nvSpPr>
          <p:cNvPr id="5" name="4 Rectángulo"/>
          <p:cNvSpPr/>
          <p:nvPr/>
        </p:nvSpPr>
        <p:spPr>
          <a:xfrm>
            <a:off x="1022379" y="2340764"/>
            <a:ext cx="6431063" cy="646331"/>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products:prod3231 </a:t>
            </a:r>
            <a:r>
              <a:rPr lang="es-ES" sz="900" dirty="0">
                <a:latin typeface="Courier New" panose="02070309020205020404" pitchFamily="49" charset="0"/>
                <a:cs typeface="Courier New" panose="02070309020205020404" pitchFamily="49" charset="0"/>
              </a:rPr>
              <a:t>a </a:t>
            </a:r>
            <a:r>
              <a:rPr lang="es-ES" sz="900" dirty="0" err="1">
                <a:latin typeface="Courier New" panose="02070309020205020404" pitchFamily="49" charset="0"/>
                <a:cs typeface="Courier New" panose="02070309020205020404" pitchFamily="49" charset="0"/>
              </a:rPr>
              <a:t>ai:Product</a:t>
            </a:r>
            <a:r>
              <a:rPr lang="es-ES" sz="900" dirty="0">
                <a:latin typeface="Courier New" panose="02070309020205020404" pitchFamily="49" charset="0"/>
                <a:cs typeface="Courier New" panose="02070309020205020404" pitchFamily="49" charset="0"/>
              </a:rPr>
              <a:t>;</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dc:title</a:t>
            </a:r>
            <a:r>
              <a:rPr lang="es-ES" sz="900" dirty="0" smtClean="0">
                <a:latin typeface="Courier New" panose="02070309020205020404" pitchFamily="49" charset="0"/>
                <a:cs typeface="Courier New" panose="02070309020205020404" pitchFamily="49" charset="0"/>
              </a:rPr>
              <a:t> "SEALS </a:t>
            </a:r>
            <a:r>
              <a:rPr lang="es-ES" sz="900" dirty="0" err="1" smtClean="0">
                <a:latin typeface="Courier New" panose="02070309020205020404" pitchFamily="49" charset="0"/>
                <a:cs typeface="Courier New" panose="02070309020205020404" pitchFamily="49" charset="0"/>
              </a:rPr>
              <a:t>Platform</a:t>
            </a:r>
            <a:r>
              <a:rPr lang="es-ES" sz="900" dirty="0" smtClean="0">
                <a:latin typeface="Courier New" panose="02070309020205020404" pitchFamily="49" charset="0"/>
                <a:cs typeface="Courier New" panose="02070309020205020404" pitchFamily="49" charset="0"/>
              </a:rPr>
              <a:t>"@</a:t>
            </a:r>
            <a:r>
              <a:rPr lang="es-ES" sz="900" dirty="0">
                <a:latin typeface="Courier New" panose="02070309020205020404" pitchFamily="49" charset="0"/>
                <a:cs typeface="Courier New" panose="02070309020205020404" pitchFamily="49" charset="0"/>
              </a:rPr>
              <a:t>en;</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ai:isInvolvedIn</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roles:role1002;</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ai:hasWorkingGroup</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wg:wg44.</a:t>
            </a:r>
          </a:p>
        </p:txBody>
      </p:sp>
      <p:sp>
        <p:nvSpPr>
          <p:cNvPr id="10" name="9 Rectángulo"/>
          <p:cNvSpPr/>
          <p:nvPr/>
        </p:nvSpPr>
        <p:spPr>
          <a:xfrm>
            <a:off x="1022379" y="3025846"/>
            <a:ext cx="6431063" cy="2031325"/>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products:prod3231 </a:t>
            </a:r>
            <a:r>
              <a:rPr lang="es-ES" sz="900" dirty="0">
                <a:latin typeface="Courier New" panose="02070309020205020404" pitchFamily="49" charset="0"/>
                <a:cs typeface="Courier New" panose="02070309020205020404" pitchFamily="49" charset="0"/>
              </a:rPr>
              <a:t>a </a:t>
            </a:r>
            <a:r>
              <a:rPr lang="es-ES" sz="900" dirty="0" err="1">
                <a:latin typeface="Courier New" panose="02070309020205020404" pitchFamily="49" charset="0"/>
                <a:cs typeface="Courier New" panose="02070309020205020404" pitchFamily="49" charset="0"/>
              </a:rPr>
              <a:t>ai:Product</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dc:title</a:t>
            </a:r>
            <a:r>
              <a:rPr lang="es-ES" sz="900" dirty="0">
                <a:latin typeface="Courier New" panose="02070309020205020404" pitchFamily="49" charset="0"/>
                <a:cs typeface="Courier New" panose="02070309020205020404" pitchFamily="49" charset="0"/>
              </a:rPr>
              <a:t> </a:t>
            </a:r>
            <a:r>
              <a:rPr lang="es-ES" sz="900" dirty="0" smtClean="0">
                <a:latin typeface="Courier New" panose="02070309020205020404" pitchFamily="49" charset="0"/>
                <a:cs typeface="Courier New" panose="02070309020205020404" pitchFamily="49" charset="0"/>
              </a:rPr>
              <a:t>"SEALS </a:t>
            </a:r>
            <a:r>
              <a:rPr lang="es-ES" sz="900" dirty="0" err="1" smtClean="0">
                <a:latin typeface="Courier New" panose="02070309020205020404" pitchFamily="49" charset="0"/>
                <a:cs typeface="Courier New" panose="02070309020205020404" pitchFamily="49" charset="0"/>
              </a:rPr>
              <a:t>Platform</a:t>
            </a:r>
            <a:r>
              <a:rPr lang="es-ES" sz="900" dirty="0" smtClean="0">
                <a:latin typeface="Courier New" panose="02070309020205020404" pitchFamily="49" charset="0"/>
                <a:cs typeface="Courier New" panose="02070309020205020404" pitchFamily="49" charset="0"/>
              </a:rPr>
              <a:t>"@</a:t>
            </a:r>
            <a:r>
              <a:rPr lang="es-ES" sz="900" dirty="0">
                <a:latin typeface="Courier New" panose="02070309020205020404" pitchFamily="49" charset="0"/>
                <a:cs typeface="Courier New" panose="02070309020205020404" pitchFamily="49" charset="0"/>
              </a:rPr>
              <a:t>en;</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ai:isInvolvedIn</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roles:role1002;</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ai:hasWorkingGroup</a:t>
            </a:r>
            <a:r>
              <a:rPr lang="es-ES" sz="900" dirty="0">
                <a:latin typeface="Courier New" panose="02070309020205020404" pitchFamily="49" charset="0"/>
                <a:cs typeface="Courier New" panose="02070309020205020404" pitchFamily="49" charset="0"/>
              </a:rPr>
              <a:t> wg:wg44.</a:t>
            </a:r>
          </a:p>
          <a:p>
            <a:endParaRPr lang="es-ES" sz="900" dirty="0">
              <a:latin typeface="Courier New" panose="02070309020205020404" pitchFamily="49" charset="0"/>
              <a:cs typeface="Courier New" panose="02070309020205020404" pitchFamily="49" charset="0"/>
            </a:endParaRPr>
          </a:p>
          <a:p>
            <a:r>
              <a:rPr lang="es-ES" sz="900" dirty="0">
                <a:latin typeface="Courier New" panose="02070309020205020404" pitchFamily="49" charset="0"/>
                <a:cs typeface="Courier New" panose="02070309020205020404" pitchFamily="49" charset="0"/>
              </a:rPr>
              <a:t>wg:wg44 a </a:t>
            </a:r>
            <a:r>
              <a:rPr lang="es-ES" sz="900" dirty="0" err="1">
                <a:latin typeface="Courier New" panose="02070309020205020404" pitchFamily="49" charset="0"/>
                <a:cs typeface="Courier New" panose="02070309020205020404" pitchFamily="49" charset="0"/>
              </a:rPr>
              <a:t>foaf:Group</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ai:belongsToWorkArea</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ai:workAreaDevelopment</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ai:member</a:t>
            </a:r>
            <a:r>
              <a:rPr lang="es-ES" sz="900" dirty="0">
                <a:latin typeface="Courier New" panose="02070309020205020404" pitchFamily="49" charset="0"/>
                <a:cs typeface="Courier New" panose="02070309020205020404" pitchFamily="49" charset="0"/>
              </a:rPr>
              <a:t> person:pr82;</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ai:worksInProduct</a:t>
            </a:r>
            <a:r>
              <a:rPr lang="es-ES" sz="900" dirty="0">
                <a:latin typeface="Courier New" panose="02070309020205020404" pitchFamily="49" charset="0"/>
                <a:cs typeface="Courier New" panose="02070309020205020404" pitchFamily="49" charset="0"/>
              </a:rPr>
              <a:t> products:prod3231.</a:t>
            </a:r>
          </a:p>
          <a:p>
            <a:endParaRPr lang="es-ES" sz="900" dirty="0">
              <a:latin typeface="Courier New" panose="02070309020205020404" pitchFamily="49" charset="0"/>
              <a:cs typeface="Courier New" panose="02070309020205020404" pitchFamily="49" charset="0"/>
            </a:endParaRPr>
          </a:p>
          <a:p>
            <a:r>
              <a:rPr lang="es-ES" sz="900" dirty="0">
                <a:latin typeface="Courier New" panose="02070309020205020404" pitchFamily="49" charset="0"/>
                <a:cs typeface="Courier New" panose="02070309020205020404" pitchFamily="49" charset="0"/>
              </a:rPr>
              <a:t>roles:role1002 a </a:t>
            </a:r>
            <a:r>
              <a:rPr lang="es-ES" sz="900" dirty="0" err="1">
                <a:latin typeface="Courier New" panose="02070309020205020404" pitchFamily="49" charset="0"/>
                <a:cs typeface="Courier New" panose="02070309020205020404" pitchFamily="49" charset="0"/>
              </a:rPr>
              <a:t>ai:ProductRole</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ai:roleMaintainer</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products:prod3231;</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person:pr82.	</a:t>
            </a:r>
          </a:p>
        </p:txBody>
      </p:sp>
      <p:sp>
        <p:nvSpPr>
          <p:cNvPr id="12" name="11 Rectángulo"/>
          <p:cNvSpPr/>
          <p:nvPr/>
        </p:nvSpPr>
        <p:spPr>
          <a:xfrm>
            <a:off x="1022379" y="3337596"/>
            <a:ext cx="6429600" cy="2031325"/>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products:prod3231 </a:t>
            </a:r>
            <a:r>
              <a:rPr lang="es-ES" sz="900" dirty="0">
                <a:latin typeface="Courier New" panose="02070309020205020404" pitchFamily="49" charset="0"/>
                <a:cs typeface="Courier New" panose="02070309020205020404" pitchFamily="49" charset="0"/>
              </a:rPr>
              <a:t>a </a:t>
            </a:r>
            <a:r>
              <a:rPr lang="es-ES" sz="900" dirty="0" err="1">
                <a:latin typeface="Courier New" panose="02070309020205020404" pitchFamily="49" charset="0"/>
                <a:cs typeface="Courier New" panose="02070309020205020404" pitchFamily="49" charset="0"/>
              </a:rPr>
              <a:t>ai:Product</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dc:title</a:t>
            </a:r>
            <a:r>
              <a:rPr lang="es-ES" sz="900" dirty="0">
                <a:latin typeface="Courier New" panose="02070309020205020404" pitchFamily="49" charset="0"/>
                <a:cs typeface="Courier New" panose="02070309020205020404" pitchFamily="49" charset="0"/>
              </a:rPr>
              <a:t> </a:t>
            </a:r>
            <a:r>
              <a:rPr lang="es-ES" sz="900" dirty="0" smtClean="0">
                <a:latin typeface="Courier New" panose="02070309020205020404" pitchFamily="49" charset="0"/>
                <a:cs typeface="Courier New" panose="02070309020205020404" pitchFamily="49" charset="0"/>
              </a:rPr>
              <a:t>"SEALS </a:t>
            </a:r>
            <a:r>
              <a:rPr lang="es-ES" sz="900" dirty="0" err="1" smtClean="0">
                <a:latin typeface="Courier New" panose="02070309020205020404" pitchFamily="49" charset="0"/>
                <a:cs typeface="Courier New" panose="02070309020205020404" pitchFamily="49" charset="0"/>
              </a:rPr>
              <a:t>Platform</a:t>
            </a:r>
            <a:r>
              <a:rPr lang="es-ES" sz="900" dirty="0" smtClean="0">
                <a:latin typeface="Courier New" panose="02070309020205020404" pitchFamily="49" charset="0"/>
                <a:cs typeface="Courier New" panose="02070309020205020404" pitchFamily="49" charset="0"/>
              </a:rPr>
              <a:t>"@</a:t>
            </a:r>
            <a:r>
              <a:rPr lang="es-ES" sz="900" dirty="0">
                <a:latin typeface="Courier New" panose="02070309020205020404" pitchFamily="49" charset="0"/>
                <a:cs typeface="Courier New" panose="02070309020205020404" pitchFamily="49" charset="0"/>
              </a:rPr>
              <a:t>en;</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ai:isInvolvedIn</a:t>
            </a:r>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comp:mpr</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ai:hasWorkingGroup</a:t>
            </a:r>
            <a:r>
              <a:rPr lang="es-ES" sz="900" dirty="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comp:wg</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a:p>
            <a:endParaRPr lang="es-ES" sz="900" dirty="0">
              <a:latin typeface="Courier New" panose="02070309020205020404" pitchFamily="49" charset="0"/>
              <a:cs typeface="Courier New" panose="02070309020205020404" pitchFamily="49" charset="0"/>
            </a:endParaRPr>
          </a:p>
          <a:p>
            <a:r>
              <a:rPr lang="es-ES" sz="900" dirty="0" err="1" smtClean="0">
                <a:latin typeface="Courier New" panose="02070309020205020404" pitchFamily="49" charset="0"/>
                <a:cs typeface="Courier New" panose="02070309020205020404" pitchFamily="49" charset="0"/>
              </a:rPr>
              <a:t>comp:wg</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a </a:t>
            </a:r>
            <a:r>
              <a:rPr lang="es-ES" sz="900" dirty="0" err="1">
                <a:latin typeface="Courier New" panose="02070309020205020404" pitchFamily="49" charset="0"/>
                <a:cs typeface="Courier New" panose="02070309020205020404" pitchFamily="49" charset="0"/>
              </a:rPr>
              <a:t>foaf:Group</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ai:belongsToWorkArea</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ai:workAreaDevelopment</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ai:member</a:t>
            </a:r>
            <a:r>
              <a:rPr lang="es-ES" sz="900" dirty="0">
                <a:latin typeface="Courier New" panose="02070309020205020404" pitchFamily="49" charset="0"/>
                <a:cs typeface="Courier New" panose="02070309020205020404" pitchFamily="49" charset="0"/>
              </a:rPr>
              <a:t> person:pr82;</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ai:worksInProduct</a:t>
            </a:r>
            <a:r>
              <a:rPr lang="es-ES" sz="900" dirty="0">
                <a:latin typeface="Courier New" panose="02070309020205020404" pitchFamily="49" charset="0"/>
                <a:cs typeface="Courier New" panose="02070309020205020404" pitchFamily="49" charset="0"/>
              </a:rPr>
              <a:t> products:prod3231.</a:t>
            </a:r>
          </a:p>
          <a:p>
            <a:endParaRPr lang="es-ES" sz="900" dirty="0">
              <a:latin typeface="Courier New" panose="02070309020205020404" pitchFamily="49" charset="0"/>
              <a:cs typeface="Courier New" panose="02070309020205020404" pitchFamily="49" charset="0"/>
            </a:endParaRPr>
          </a:p>
          <a:p>
            <a:r>
              <a:rPr lang="es-ES" sz="900" dirty="0" err="1" smtClean="0">
                <a:latin typeface="Courier New" panose="02070309020205020404" pitchFamily="49" charset="0"/>
                <a:cs typeface="Courier New" panose="02070309020205020404" pitchFamily="49" charset="0"/>
              </a:rPr>
              <a:t>comp:mpr</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a </a:t>
            </a:r>
            <a:r>
              <a:rPr lang="es-ES" sz="900" dirty="0" err="1">
                <a:latin typeface="Courier New" panose="02070309020205020404" pitchFamily="49" charset="0"/>
                <a:cs typeface="Courier New" panose="02070309020205020404" pitchFamily="49" charset="0"/>
              </a:rPr>
              <a:t>ai:ProductRole</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ai:roleMaintainer</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products:prod3231;</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ai:involves</a:t>
            </a:r>
            <a:r>
              <a:rPr lang="es-ES" sz="900" dirty="0">
                <a:latin typeface="Courier New" panose="02070309020205020404" pitchFamily="49" charset="0"/>
                <a:cs typeface="Courier New" panose="02070309020205020404" pitchFamily="49" charset="0"/>
              </a:rPr>
              <a:t> person:pr82.	</a:t>
            </a:r>
          </a:p>
        </p:txBody>
      </p:sp>
      <p:grpSp>
        <p:nvGrpSpPr>
          <p:cNvPr id="13" name="12 Grupo"/>
          <p:cNvGrpSpPr/>
          <p:nvPr/>
        </p:nvGrpSpPr>
        <p:grpSpPr>
          <a:xfrm>
            <a:off x="1002365" y="5489664"/>
            <a:ext cx="7202589" cy="1265689"/>
            <a:chOff x="1055585" y="2366205"/>
            <a:chExt cx="7202589" cy="1265689"/>
          </a:xfrm>
        </p:grpSpPr>
        <p:sp>
          <p:nvSpPr>
            <p:cNvPr id="14" name="13 Rectángulo"/>
            <p:cNvSpPr/>
            <p:nvPr/>
          </p:nvSpPr>
          <p:spPr>
            <a:xfrm>
              <a:off x="1069874" y="2677787"/>
              <a:ext cx="6431063" cy="954107"/>
            </a:xfrm>
            <a:prstGeom prst="rect">
              <a:avLst/>
            </a:prstGeom>
            <a:ln w="3175">
              <a:solidFill>
                <a:schemeClr val="tx1"/>
              </a:solidFill>
              <a:prstDash val="sysDash"/>
            </a:ln>
          </p:spPr>
          <p:txBody>
            <a:bodyPr wrap="square">
              <a:spAutoFit/>
            </a:bodyPr>
            <a:lstStyle/>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dc:       &lt;http://purl.org/dc/elements/1.1/&gt; .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a:latin typeface="Courier New" panose="02070309020205020404" pitchFamily="49" charset="0"/>
                  <a:cs typeface="Courier New" panose="02070309020205020404" pitchFamily="49" charset="0"/>
                </a:rPr>
                <a:t>foaf</a:t>
              </a:r>
              <a:r>
                <a:rPr lang="es-ES" sz="700" dirty="0">
                  <a:latin typeface="Courier New" panose="02070309020205020404" pitchFamily="49" charset="0"/>
                  <a:cs typeface="Courier New" panose="02070309020205020404" pitchFamily="49" charset="0"/>
                </a:rPr>
                <a:t>:     &lt;http://xmlns.com/foaf/0.1/&gt;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a:latin typeface="Courier New" panose="02070309020205020404" pitchFamily="49" charset="0"/>
                  <a:cs typeface="Courier New" panose="02070309020205020404" pitchFamily="49" charset="0"/>
                </a:rPr>
                <a:t>ai</a:t>
              </a:r>
              <a:r>
                <a:rPr lang="es-ES" sz="700" dirty="0">
                  <a:latin typeface="Courier New" panose="02070309020205020404" pitchFamily="49" charset="0"/>
                  <a:cs typeface="Courier New" panose="02070309020205020404" pitchFamily="49" charset="0"/>
                </a:rPr>
                <a:t>:       &lt;http://delicias.dia.fi.upm.es/ontologies/alm-istack#&gt;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a:latin typeface="Courier New" panose="02070309020205020404" pitchFamily="49" charset="0"/>
                  <a:cs typeface="Courier New" panose="02070309020205020404" pitchFamily="49" charset="0"/>
                </a:rPr>
                <a:t>products</a:t>
              </a:r>
              <a:r>
                <a:rPr lang="es-ES" sz="700" dirty="0">
                  <a:latin typeface="Courier New" panose="02070309020205020404" pitchFamily="49" charset="0"/>
                  <a:cs typeface="Courier New" panose="02070309020205020404" pitchFamily="49" charset="0"/>
                </a:rPr>
                <a:t>: &lt;http://aranjuez.dia.fi.upm.es/oms/ldp/resources/products/&gt;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smtClean="0">
                  <a:latin typeface="Courier New" panose="02070309020205020404" pitchFamily="49" charset="0"/>
                  <a:cs typeface="Courier New" panose="02070309020205020404" pitchFamily="49" charset="0"/>
                </a:rPr>
                <a:t>comp</a:t>
              </a:r>
              <a:r>
                <a:rPr lang="es-ES" sz="700" dirty="0" smtClean="0">
                  <a:latin typeface="Courier New" panose="02070309020205020404" pitchFamily="49" charset="0"/>
                  <a:cs typeface="Courier New" panose="02070309020205020404" pitchFamily="49" charset="0"/>
                </a:rPr>
                <a:t>:     </a:t>
              </a:r>
              <a:r>
                <a:rPr lang="es-ES" sz="700" dirty="0">
                  <a:latin typeface="Courier New" panose="02070309020205020404" pitchFamily="49" charset="0"/>
                  <a:cs typeface="Courier New" panose="02070309020205020404" pitchFamily="49" charset="0"/>
                </a:rPr>
                <a:t>&lt;http://</a:t>
              </a:r>
              <a:r>
                <a:rPr lang="es-ES" sz="700" dirty="0" smtClean="0">
                  <a:latin typeface="Courier New" panose="02070309020205020404" pitchFamily="49" charset="0"/>
                  <a:cs typeface="Courier New" panose="02070309020205020404" pitchFamily="49" charset="0"/>
                </a:rPr>
                <a:t>aranjuez.dia.fi.upm.es/oms/ldp/resources/products/prod3231#&gt; </a:t>
              </a:r>
              <a:r>
                <a:rPr lang="es-ES" sz="700" dirty="0">
                  <a:latin typeface="Courier New" panose="02070309020205020404" pitchFamily="49" charset="0"/>
                  <a:cs typeface="Courier New" panose="02070309020205020404" pitchFamily="49" charset="0"/>
                </a:rPr>
                <a:t>.</a:t>
              </a:r>
            </a:p>
            <a:p>
              <a:r>
                <a:rPr lang="es-ES" sz="700" dirty="0" smtClean="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roles:    &lt;http://aranjuez.dia.fi.upm.es/oms/ldp/resources/roles/&gt;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a:latin typeface="Courier New" panose="02070309020205020404" pitchFamily="49" charset="0"/>
                  <a:cs typeface="Courier New" panose="02070309020205020404" pitchFamily="49" charset="0"/>
                </a:rPr>
                <a:t>wg</a:t>
              </a:r>
              <a:r>
                <a:rPr lang="es-ES" sz="700" dirty="0">
                  <a:latin typeface="Courier New" panose="02070309020205020404" pitchFamily="49" charset="0"/>
                  <a:cs typeface="Courier New" panose="02070309020205020404" pitchFamily="49" charset="0"/>
                </a:rPr>
                <a:t>:       &lt;http://aranjuez.dia.fi.upm.es/oms/ldp/resources/groups/&gt; .</a:t>
              </a:r>
            </a:p>
            <a:p>
              <a:r>
                <a:rPr lang="es-ES" sz="700" dirty="0">
                  <a:latin typeface="Courier New" panose="02070309020205020404" pitchFamily="49" charset="0"/>
                  <a:cs typeface="Courier New" panose="02070309020205020404" pitchFamily="49" charset="0"/>
                </a:rPr>
                <a:t>@</a:t>
              </a:r>
              <a:r>
                <a:rPr lang="es-ES" sz="700" dirty="0" err="1">
                  <a:latin typeface="Courier New" panose="02070309020205020404" pitchFamily="49" charset="0"/>
                  <a:cs typeface="Courier New" panose="02070309020205020404" pitchFamily="49" charset="0"/>
                </a:rPr>
                <a:t>prefix</a:t>
              </a:r>
              <a:r>
                <a:rPr lang="es-ES" sz="700" dirty="0">
                  <a:latin typeface="Courier New" panose="02070309020205020404" pitchFamily="49" charset="0"/>
                  <a:cs typeface="Courier New" panose="02070309020205020404" pitchFamily="49" charset="0"/>
                </a:rPr>
                <a:t> </a:t>
              </a:r>
              <a:r>
                <a:rPr lang="es-ES" sz="700" dirty="0" err="1">
                  <a:latin typeface="Courier New" panose="02070309020205020404" pitchFamily="49" charset="0"/>
                  <a:cs typeface="Courier New" panose="02070309020205020404" pitchFamily="49" charset="0"/>
                </a:rPr>
                <a:t>persons</a:t>
              </a:r>
              <a:r>
                <a:rPr lang="es-ES" sz="700" dirty="0">
                  <a:latin typeface="Courier New" panose="02070309020205020404" pitchFamily="49" charset="0"/>
                  <a:cs typeface="Courier New" panose="02070309020205020404" pitchFamily="49" charset="0"/>
                </a:rPr>
                <a:t>:  &lt;http://aranjuez.dia.fi.upm.es/oms/ldp/resources/persons/&gt; .</a:t>
              </a:r>
            </a:p>
          </p:txBody>
        </p:sp>
        <p:sp>
          <p:nvSpPr>
            <p:cNvPr id="15" name="14 Rectángulo"/>
            <p:cNvSpPr/>
            <p:nvPr/>
          </p:nvSpPr>
          <p:spPr>
            <a:xfrm>
              <a:off x="1055585" y="2366205"/>
              <a:ext cx="7202589" cy="307777"/>
            </a:xfrm>
            <a:prstGeom prst="rect">
              <a:avLst/>
            </a:prstGeom>
          </p:spPr>
          <p:txBody>
            <a:bodyPr wrap="square">
              <a:spAutoFit/>
            </a:bodyPr>
            <a:lstStyle/>
            <a:p>
              <a:r>
                <a:rPr lang="es-ES" sz="1400" b="1" dirty="0" err="1" smtClean="0">
                  <a:latin typeface="Courier New" panose="02070309020205020404" pitchFamily="49" charset="0"/>
                  <a:cs typeface="Courier New" panose="02070309020205020404" pitchFamily="49" charset="0"/>
                </a:rPr>
                <a:t>get</a:t>
              </a:r>
              <a:r>
                <a:rPr lang="es-ES" sz="1400" b="1" dirty="0">
                  <a:latin typeface="Courier New" panose="02070309020205020404" pitchFamily="49" charset="0"/>
                  <a:cs typeface="Courier New" panose="02070309020205020404" pitchFamily="49" charset="0"/>
                </a:rPr>
                <a:t> </a:t>
              </a:r>
              <a:r>
                <a:rPr lang="es-ES" sz="1400" b="1" dirty="0" smtClean="0">
                  <a:latin typeface="Courier New" panose="02070309020205020404" pitchFamily="49" charset="0"/>
                  <a:cs typeface="Courier New" panose="02070309020205020404" pitchFamily="49" charset="0"/>
                </a:rPr>
                <a:t>http</a:t>
              </a:r>
              <a:r>
                <a:rPr lang="es-ES" sz="1400" b="1" dirty="0">
                  <a:latin typeface="Courier New" panose="02070309020205020404" pitchFamily="49" charset="0"/>
                  <a:cs typeface="Courier New" panose="02070309020205020404" pitchFamily="49" charset="0"/>
                </a:rPr>
                <a:t>://</a:t>
              </a:r>
              <a:r>
                <a:rPr lang="es-ES" sz="1400" b="1" dirty="0" smtClean="0">
                  <a:latin typeface="Courier New" panose="02070309020205020404" pitchFamily="49" charset="0"/>
                  <a:cs typeface="Courier New" panose="02070309020205020404" pitchFamily="49" charset="0"/>
                </a:rPr>
                <a:t>www.example.org/oms/ldp/products/prod3231</a:t>
              </a:r>
              <a:endParaRPr lang="es-ES" sz="1400" b="1" dirty="0"/>
            </a:p>
          </p:txBody>
        </p:sp>
      </p:grpSp>
    </p:spTree>
    <p:extLst>
      <p:ext uri="{BB962C8B-B14F-4D97-AF65-F5344CB8AC3E}">
        <p14:creationId xmlns:p14="http://schemas.microsoft.com/office/powerpoint/2010/main" val="18227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0" grpId="0" animBg="1"/>
      <p:bldP spid="10" grpId="1"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Data </a:t>
            </a:r>
            <a:r>
              <a:rPr lang="es-ES_tradnl" dirty="0" err="1" smtClean="0"/>
              <a:t>source</a:t>
            </a:r>
            <a:r>
              <a:rPr lang="es-ES_tradnl" dirty="0" smtClean="0"/>
              <a:t> </a:t>
            </a:r>
            <a:r>
              <a:rPr lang="es-ES_tradnl" dirty="0" err="1" smtClean="0"/>
              <a:t>factors</a:t>
            </a:r>
            <a:r>
              <a:rPr lang="es-ES_tradnl" dirty="0" smtClean="0"/>
              <a:t> (III)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9</a:t>
            </a:fld>
            <a:endParaRPr lang="en-US" dirty="0"/>
          </a:p>
        </p:txBody>
      </p:sp>
      <p:sp>
        <p:nvSpPr>
          <p:cNvPr id="4" name="3 Marcador de texto"/>
          <p:cNvSpPr>
            <a:spLocks noGrp="1"/>
          </p:cNvSpPr>
          <p:nvPr>
            <p:ph type="body" sz="quarter" idx="13"/>
          </p:nvPr>
        </p:nvSpPr>
        <p:spPr/>
        <p:txBody>
          <a:bodyPr>
            <a:normAutofit/>
          </a:bodyPr>
          <a:lstStyle/>
          <a:p>
            <a:r>
              <a:rPr lang="es-ES_tradnl" b="1" dirty="0" err="1" smtClean="0"/>
              <a:t>Provision</a:t>
            </a:r>
            <a:r>
              <a:rPr lang="es-ES_tradnl" b="1" dirty="0" smtClean="0"/>
              <a:t> </a:t>
            </a:r>
            <a:r>
              <a:rPr lang="es-ES_tradnl" b="1" dirty="0" err="1" smtClean="0"/>
              <a:t>strategy</a:t>
            </a:r>
            <a:endParaRPr lang="es-ES_tradnl" b="1" dirty="0" smtClean="0"/>
          </a:p>
          <a:p>
            <a:pPr lvl="1"/>
            <a:r>
              <a:rPr lang="es-ES_tradnl" i="1" dirty="0" err="1" smtClean="0"/>
              <a:t>Raw</a:t>
            </a:r>
            <a:r>
              <a:rPr lang="es-ES_tradnl" i="1" dirty="0" smtClean="0"/>
              <a:t> data</a:t>
            </a:r>
          </a:p>
          <a:p>
            <a:pPr lvl="1"/>
            <a:endParaRPr lang="es-ES_tradnl" sz="2800" i="1" dirty="0" smtClean="0"/>
          </a:p>
          <a:p>
            <a:pPr lvl="1"/>
            <a:r>
              <a:rPr lang="es-ES_tradnl" i="1" dirty="0" err="1" smtClean="0"/>
              <a:t>Materialized</a:t>
            </a:r>
            <a:r>
              <a:rPr lang="es-ES_tradnl" i="1" dirty="0" smtClean="0"/>
              <a:t> data</a:t>
            </a:r>
          </a:p>
          <a:p>
            <a:pPr lvl="2"/>
            <a:r>
              <a:rPr lang="es-ES_tradnl" b="1" dirty="0" err="1" smtClean="0"/>
              <a:t>Partial</a:t>
            </a:r>
            <a:r>
              <a:rPr lang="es-ES_tradnl" dirty="0" smtClean="0"/>
              <a:t> </a:t>
            </a:r>
            <a:r>
              <a:rPr lang="es-ES_tradnl" dirty="0" err="1" smtClean="0"/>
              <a:t>materialization</a:t>
            </a:r>
            <a:endParaRPr lang="es-ES_tradnl" dirty="0" smtClean="0"/>
          </a:p>
          <a:p>
            <a:pPr lvl="2"/>
            <a:endParaRPr lang="es-ES_tradnl" dirty="0" smtClean="0"/>
          </a:p>
          <a:p>
            <a:pPr lvl="2"/>
            <a:endParaRPr lang="es-ES_tradnl" sz="1600" dirty="0"/>
          </a:p>
          <a:p>
            <a:pPr lvl="2"/>
            <a:r>
              <a:rPr lang="es-ES_tradnl" b="1" dirty="0" smtClean="0"/>
              <a:t>Full</a:t>
            </a:r>
            <a:r>
              <a:rPr lang="es-ES_tradnl" dirty="0" smtClean="0"/>
              <a:t> </a:t>
            </a:r>
            <a:r>
              <a:rPr lang="es-ES_tradnl" dirty="0" err="1" smtClean="0"/>
              <a:t>materialization</a:t>
            </a:r>
            <a:endParaRPr lang="es-ES_tradnl" dirty="0" smtClean="0"/>
          </a:p>
        </p:txBody>
      </p:sp>
      <p:sp>
        <p:nvSpPr>
          <p:cNvPr id="6" name="5 Rectángulo"/>
          <p:cNvSpPr/>
          <p:nvPr/>
        </p:nvSpPr>
        <p:spPr>
          <a:xfrm>
            <a:off x="1022379" y="2344632"/>
            <a:ext cx="6431063" cy="507831"/>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versions:ver1244 </a:t>
            </a:r>
            <a:r>
              <a:rPr lang="es-ES" sz="900" dirty="0">
                <a:latin typeface="Courier New" panose="02070309020205020404" pitchFamily="49" charset="0"/>
                <a:cs typeface="Courier New" panose="02070309020205020404" pitchFamily="49" charset="0"/>
              </a:rPr>
              <a:t>a </a:t>
            </a:r>
            <a:r>
              <a:rPr lang="es-ES" sz="900" dirty="0" err="1" smtClean="0">
                <a:latin typeface="Courier New" panose="02070309020205020404" pitchFamily="49" charset="0"/>
                <a:cs typeface="Courier New" panose="02070309020205020404" pitchFamily="49" charset="0"/>
              </a:rPr>
              <a:t>ai:Version</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oslc_asset:version</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"1.0"^^</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ai:isVersionOf</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products:prod3231.	</a:t>
            </a:r>
          </a:p>
        </p:txBody>
      </p:sp>
      <p:sp>
        <p:nvSpPr>
          <p:cNvPr id="7" name="6 Rectángulo"/>
          <p:cNvSpPr/>
          <p:nvPr/>
        </p:nvSpPr>
        <p:spPr>
          <a:xfrm>
            <a:off x="1022379" y="3593942"/>
            <a:ext cx="6431063" cy="507831"/>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versions:ver1244 </a:t>
            </a:r>
            <a:r>
              <a:rPr lang="es-ES" sz="900" dirty="0">
                <a:latin typeface="Courier New" panose="02070309020205020404" pitchFamily="49" charset="0"/>
                <a:cs typeface="Courier New" panose="02070309020205020404" pitchFamily="49" charset="0"/>
              </a:rPr>
              <a:t>a </a:t>
            </a:r>
            <a:r>
              <a:rPr lang="es-ES" sz="900" dirty="0" err="1" smtClean="0">
                <a:latin typeface="Courier New" panose="02070309020205020404" pitchFamily="49" charset="0"/>
                <a:cs typeface="Courier New" panose="02070309020205020404" pitchFamily="49" charset="0"/>
              </a:rPr>
              <a:t>ai:Version</a:t>
            </a:r>
            <a:r>
              <a:rPr lang="es-ES" sz="900" dirty="0" smtClean="0">
                <a:latin typeface="Courier New" panose="02070309020205020404" pitchFamily="49" charset="0"/>
                <a:cs typeface="Courier New" panose="02070309020205020404" pitchFamily="49" charset="0"/>
              </a:rPr>
              <a:t>, </a:t>
            </a:r>
            <a:r>
              <a:rPr lang="es-ES" sz="900" b="1" dirty="0" err="1" smtClean="0">
                <a:solidFill>
                  <a:srgbClr val="C00000"/>
                </a:solidFill>
                <a:latin typeface="Courier New" panose="02070309020205020404" pitchFamily="49" charset="0"/>
                <a:cs typeface="Courier New" panose="02070309020205020404" pitchFamily="49" charset="0"/>
              </a:rPr>
              <a:t>oslc_asset:Asset</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oslc_asset:version</a:t>
            </a:r>
            <a:r>
              <a:rPr lang="es-ES" sz="900" dirty="0">
                <a:latin typeface="Courier New" panose="02070309020205020404" pitchFamily="49" charset="0"/>
                <a:cs typeface="Courier New" panose="02070309020205020404" pitchFamily="49" charset="0"/>
              </a:rPr>
              <a:t> "1.0"^^</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ai:isVersionOf</a:t>
            </a:r>
            <a:r>
              <a:rPr lang="es-ES" sz="900" dirty="0">
                <a:latin typeface="Courier New" panose="02070309020205020404" pitchFamily="49" charset="0"/>
                <a:cs typeface="Courier New" panose="02070309020205020404" pitchFamily="49" charset="0"/>
              </a:rPr>
              <a:t> products:prod3231.	</a:t>
            </a:r>
          </a:p>
        </p:txBody>
      </p:sp>
      <p:sp>
        <p:nvSpPr>
          <p:cNvPr id="8" name="7 Rectángulo"/>
          <p:cNvSpPr/>
          <p:nvPr/>
        </p:nvSpPr>
        <p:spPr>
          <a:xfrm>
            <a:off x="1022379" y="4525083"/>
            <a:ext cx="6431063" cy="923330"/>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versions:ver1244 </a:t>
            </a:r>
            <a:r>
              <a:rPr lang="es-ES" sz="900" dirty="0">
                <a:latin typeface="Courier New" panose="02070309020205020404" pitchFamily="49" charset="0"/>
                <a:cs typeface="Courier New" panose="02070309020205020404" pitchFamily="49" charset="0"/>
              </a:rPr>
              <a:t>a </a:t>
            </a:r>
            <a:r>
              <a:rPr lang="es-ES" sz="900" dirty="0" err="1" smtClean="0">
                <a:latin typeface="Courier New" panose="02070309020205020404" pitchFamily="49" charset="0"/>
                <a:cs typeface="Courier New" panose="02070309020205020404" pitchFamily="49" charset="0"/>
              </a:rPr>
              <a:t>ai:Version</a:t>
            </a:r>
            <a:r>
              <a:rPr lang="es-ES" sz="900" dirty="0" smtClean="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oslc_asset:Asset</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oslc_asset:version</a:t>
            </a:r>
            <a:r>
              <a:rPr lang="es-ES" sz="900" dirty="0">
                <a:latin typeface="Courier New" panose="02070309020205020404" pitchFamily="49" charset="0"/>
                <a:cs typeface="Courier New" panose="02070309020205020404" pitchFamily="49" charset="0"/>
              </a:rPr>
              <a:t> "1.0"^^</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ai:isVersionOf</a:t>
            </a:r>
            <a:r>
              <a:rPr lang="es-ES" sz="900" dirty="0">
                <a:latin typeface="Courier New" panose="02070309020205020404" pitchFamily="49" charset="0"/>
                <a:cs typeface="Courier New" panose="02070309020205020404" pitchFamily="49" charset="0"/>
              </a:rPr>
              <a:t> products:prod3231.	</a:t>
            </a:r>
            <a:endParaRPr lang="es-ES" sz="900" dirty="0" smtClean="0">
              <a:latin typeface="Courier New" panose="02070309020205020404" pitchFamily="49" charset="0"/>
              <a:cs typeface="Courier New" panose="02070309020205020404" pitchFamily="49" charset="0"/>
            </a:endParaRPr>
          </a:p>
          <a:p>
            <a:endParaRPr lang="es-ES_tradnl" sz="900" dirty="0">
              <a:latin typeface="Courier New" panose="02070309020205020404" pitchFamily="49" charset="0"/>
              <a:cs typeface="Courier New" panose="02070309020205020404" pitchFamily="49" charset="0"/>
            </a:endParaRPr>
          </a:p>
          <a:p>
            <a:r>
              <a:rPr lang="es-ES_tradnl" sz="900" dirty="0" smtClean="0">
                <a:solidFill>
                  <a:srgbClr val="C00000"/>
                </a:solidFill>
                <a:latin typeface="Courier New" panose="02070309020205020404" pitchFamily="49" charset="0"/>
                <a:cs typeface="Courier New" panose="02070309020205020404" pitchFamily="49" charset="0"/>
              </a:rPr>
              <a:t>products:prod3231 a </a:t>
            </a:r>
            <a:r>
              <a:rPr lang="es-ES_tradnl" sz="900" dirty="0" err="1" smtClean="0">
                <a:solidFill>
                  <a:srgbClr val="C00000"/>
                </a:solidFill>
                <a:latin typeface="Courier New" panose="02070309020205020404" pitchFamily="49" charset="0"/>
                <a:cs typeface="Courier New" panose="02070309020205020404" pitchFamily="49" charset="0"/>
              </a:rPr>
              <a:t>ai:Product</a:t>
            </a:r>
            <a:r>
              <a:rPr lang="es-ES_tradnl" sz="900" dirty="0" smtClean="0">
                <a:solidFill>
                  <a:srgbClr val="C00000"/>
                </a:solidFill>
                <a:latin typeface="Courier New" panose="02070309020205020404" pitchFamily="49" charset="0"/>
                <a:cs typeface="Courier New" panose="02070309020205020404" pitchFamily="49" charset="0"/>
              </a:rPr>
              <a:t>;</a:t>
            </a:r>
          </a:p>
          <a:p>
            <a:r>
              <a:rPr lang="es-ES_tradnl" sz="900" dirty="0">
                <a:solidFill>
                  <a:srgbClr val="C00000"/>
                </a:solidFill>
                <a:latin typeface="Courier New" panose="02070309020205020404" pitchFamily="49" charset="0"/>
                <a:cs typeface="Courier New" panose="02070309020205020404" pitchFamily="49" charset="0"/>
              </a:rPr>
              <a:t> </a:t>
            </a:r>
            <a:r>
              <a:rPr lang="es-ES_tradnl" sz="900" dirty="0" smtClean="0">
                <a:solidFill>
                  <a:srgbClr val="C00000"/>
                </a:solidFill>
                <a:latin typeface="Courier New" panose="02070309020205020404" pitchFamily="49" charset="0"/>
                <a:cs typeface="Courier New" panose="02070309020205020404" pitchFamily="49" charset="0"/>
              </a:rPr>
              <a:t>   </a:t>
            </a:r>
            <a:r>
              <a:rPr lang="es-ES_tradnl" sz="900" dirty="0" err="1" smtClean="0">
                <a:solidFill>
                  <a:srgbClr val="C00000"/>
                </a:solidFill>
                <a:latin typeface="Courier New" panose="02070309020205020404" pitchFamily="49" charset="0"/>
                <a:cs typeface="Courier New" panose="02070309020205020404" pitchFamily="49" charset="0"/>
              </a:rPr>
              <a:t>ai:hasVersion</a:t>
            </a:r>
            <a:r>
              <a:rPr lang="es-ES_tradnl" sz="900" dirty="0" smtClean="0">
                <a:solidFill>
                  <a:srgbClr val="C00000"/>
                </a:solidFill>
                <a:latin typeface="Courier New" panose="02070309020205020404" pitchFamily="49" charset="0"/>
                <a:cs typeface="Courier New" panose="02070309020205020404" pitchFamily="49" charset="0"/>
              </a:rPr>
              <a:t> versions:ver1244.</a:t>
            </a:r>
            <a:endParaRPr lang="es-ES" sz="900" dirty="0">
              <a:solidFill>
                <a:srgbClr val="C00000"/>
              </a:solidFill>
              <a:latin typeface="Courier New" panose="02070309020205020404" pitchFamily="49" charset="0"/>
              <a:cs typeface="Courier New" panose="02070309020205020404" pitchFamily="49" charset="0"/>
            </a:endParaRPr>
          </a:p>
        </p:txBody>
      </p:sp>
      <p:grpSp>
        <p:nvGrpSpPr>
          <p:cNvPr id="12" name="11 Grupo"/>
          <p:cNvGrpSpPr/>
          <p:nvPr/>
        </p:nvGrpSpPr>
        <p:grpSpPr>
          <a:xfrm>
            <a:off x="1002365" y="1097689"/>
            <a:ext cx="8094935" cy="5553856"/>
            <a:chOff x="1002365" y="-2715953"/>
            <a:chExt cx="8094935" cy="5553856"/>
          </a:xfrm>
        </p:grpSpPr>
        <p:pic>
          <p:nvPicPr>
            <p:cNvPr id="5"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98409" y="-2715953"/>
              <a:ext cx="4198891" cy="122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8 Grupo"/>
            <p:cNvGrpSpPr/>
            <p:nvPr/>
          </p:nvGrpSpPr>
          <p:grpSpPr>
            <a:xfrm>
              <a:off x="1002365" y="1818435"/>
              <a:ext cx="7202589" cy="1019468"/>
              <a:chOff x="1055585" y="2288148"/>
              <a:chExt cx="7202589" cy="1019468"/>
            </a:xfrm>
          </p:grpSpPr>
          <p:sp>
            <p:nvSpPr>
              <p:cNvPr id="10" name="9 Rectángulo"/>
              <p:cNvSpPr/>
              <p:nvPr/>
            </p:nvSpPr>
            <p:spPr>
              <a:xfrm>
                <a:off x="1069874" y="2599730"/>
                <a:ext cx="6431063" cy="707886"/>
              </a:xfrm>
              <a:prstGeom prst="rect">
                <a:avLst/>
              </a:prstGeom>
              <a:ln w="3175">
                <a:solidFill>
                  <a:schemeClr val="tx1"/>
                </a:solidFill>
                <a:prstDash val="sysDash"/>
              </a:ln>
            </p:spPr>
            <p:txBody>
              <a:bodyPr wrap="square">
                <a:spAutoFit/>
              </a:bodyPr>
              <a:lstStyle/>
              <a:p>
                <a:r>
                  <a:rPr lang="es-ES" sz="800" dirty="0" smtClean="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oslc_asset</a:t>
                </a:r>
                <a:r>
                  <a:rPr lang="es-ES" sz="800" dirty="0">
                    <a:latin typeface="Courier New" panose="02070309020205020404" pitchFamily="49" charset="0"/>
                    <a:cs typeface="Courier New" panose="02070309020205020404" pitchFamily="49" charset="0"/>
                  </a:rPr>
                  <a:t>: &lt;http://open-services.net/ns/asset#&gt; .</a:t>
                </a:r>
              </a:p>
              <a:p>
                <a:r>
                  <a:rPr lang="es-ES" sz="800" dirty="0" smtClean="0">
                    <a:latin typeface="Courier New" panose="02070309020205020404" pitchFamily="49" charset="0"/>
                    <a:cs typeface="Courier New" panose="02070309020205020404" pitchFamily="49" charset="0"/>
                  </a:rPr>
                  <a:t>@</a:t>
                </a:r>
                <a:r>
                  <a:rPr lang="es-ES" sz="800" dirty="0" err="1" smtClean="0">
                    <a:latin typeface="Courier New" panose="02070309020205020404" pitchFamily="49" charset="0"/>
                    <a:cs typeface="Courier New" panose="02070309020205020404" pitchFamily="49" charset="0"/>
                  </a:rPr>
                  <a:t>prefix</a:t>
                </a:r>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xsd</a:t>
                </a:r>
                <a:r>
                  <a:rPr lang="es-ES" sz="800" dirty="0" smtClean="0">
                    <a:latin typeface="Courier New" panose="02070309020205020404" pitchFamily="49" charset="0"/>
                    <a:cs typeface="Courier New" panose="02070309020205020404" pitchFamily="49" charset="0"/>
                  </a:rPr>
                  <a:t>:        &lt;http://www.w3.org/2001/XMLSchema#&gt;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ai</a:t>
                </a:r>
                <a:r>
                  <a:rPr lang="es-ES" sz="800" dirty="0">
                    <a:latin typeface="Courier New" panose="02070309020205020404" pitchFamily="49" charset="0"/>
                    <a:cs typeface="Courier New" panose="02070309020205020404" pitchFamily="49" charset="0"/>
                  </a:rPr>
                  <a:t>:         &lt;http://delicias.dia.fi.upm.es/ontologies/alm-istack#&gt; .</a:t>
                </a:r>
              </a:p>
              <a:p>
                <a:r>
                  <a:rPr lang="es-ES" sz="800" dirty="0" smtClean="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products</a:t>
                </a:r>
                <a:r>
                  <a:rPr lang="es-ES" sz="800" dirty="0">
                    <a:latin typeface="Courier New" panose="02070309020205020404" pitchFamily="49" charset="0"/>
                    <a:cs typeface="Courier New" panose="02070309020205020404" pitchFamily="49" charset="0"/>
                  </a:rPr>
                  <a:t>:   &lt;http://aranjuez.dia.fi.upm.es/oms/ldp/resources/products/&gt;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versions</a:t>
                </a:r>
                <a:r>
                  <a:rPr lang="es-ES" sz="800" dirty="0">
                    <a:latin typeface="Courier New" panose="02070309020205020404" pitchFamily="49" charset="0"/>
                    <a:cs typeface="Courier New" panose="02070309020205020404" pitchFamily="49" charset="0"/>
                  </a:rPr>
                  <a:t>:   &lt;http://aranjuez.dia.fi.upm.es/oms/ldp/resources/versions/&gt; </a:t>
                </a:r>
                <a:r>
                  <a:rPr lang="es-ES" sz="800" dirty="0" smtClean="0">
                    <a:latin typeface="Courier New" panose="02070309020205020404" pitchFamily="49" charset="0"/>
                    <a:cs typeface="Courier New" panose="02070309020205020404" pitchFamily="49" charset="0"/>
                  </a:rPr>
                  <a:t>.</a:t>
                </a:r>
                <a:endParaRPr lang="es-ES" sz="800" dirty="0">
                  <a:latin typeface="Courier New" panose="02070309020205020404" pitchFamily="49" charset="0"/>
                  <a:cs typeface="Courier New" panose="02070309020205020404" pitchFamily="49" charset="0"/>
                </a:endParaRPr>
              </a:p>
            </p:txBody>
          </p:sp>
          <p:sp>
            <p:nvSpPr>
              <p:cNvPr id="11" name="10 Rectángulo"/>
              <p:cNvSpPr/>
              <p:nvPr/>
            </p:nvSpPr>
            <p:spPr>
              <a:xfrm>
                <a:off x="1055585" y="2288148"/>
                <a:ext cx="7202589" cy="307777"/>
              </a:xfrm>
              <a:prstGeom prst="rect">
                <a:avLst/>
              </a:prstGeom>
            </p:spPr>
            <p:txBody>
              <a:bodyPr wrap="square">
                <a:spAutoFit/>
              </a:bodyPr>
              <a:lstStyle/>
              <a:p>
                <a:r>
                  <a:rPr lang="es-ES" sz="1400" b="1" dirty="0" err="1" smtClean="0">
                    <a:latin typeface="Courier New" panose="02070309020205020404" pitchFamily="49" charset="0"/>
                    <a:cs typeface="Courier New" panose="02070309020205020404" pitchFamily="49" charset="0"/>
                  </a:rPr>
                  <a:t>get</a:t>
                </a:r>
                <a:r>
                  <a:rPr lang="es-ES" sz="1400" b="1" dirty="0">
                    <a:latin typeface="Courier New" panose="02070309020205020404" pitchFamily="49" charset="0"/>
                    <a:cs typeface="Courier New" panose="02070309020205020404" pitchFamily="49" charset="0"/>
                  </a:rPr>
                  <a:t> </a:t>
                </a:r>
                <a:r>
                  <a:rPr lang="es-ES" sz="1400" b="1" dirty="0" smtClean="0">
                    <a:latin typeface="Courier New" panose="02070309020205020404" pitchFamily="49" charset="0"/>
                    <a:cs typeface="Courier New" panose="02070309020205020404" pitchFamily="49" charset="0"/>
                  </a:rPr>
                  <a:t>http</a:t>
                </a:r>
                <a:r>
                  <a:rPr lang="es-ES" sz="1400" b="1" dirty="0">
                    <a:latin typeface="Courier New" panose="02070309020205020404" pitchFamily="49" charset="0"/>
                    <a:cs typeface="Courier New" panose="02070309020205020404" pitchFamily="49" charset="0"/>
                  </a:rPr>
                  <a:t>://</a:t>
                </a:r>
                <a:r>
                  <a:rPr lang="es-ES" sz="1400" b="1" dirty="0" smtClean="0">
                    <a:latin typeface="Courier New" panose="02070309020205020404" pitchFamily="49" charset="0"/>
                    <a:cs typeface="Courier New" panose="02070309020205020404" pitchFamily="49" charset="0"/>
                  </a:rPr>
                  <a:t>www.example.org/oms/ldp/versions/ver1244</a:t>
                </a:r>
                <a:endParaRPr lang="es-ES" sz="1400" b="1" dirty="0"/>
              </a:p>
            </p:txBody>
          </p:sp>
        </p:grpSp>
      </p:grpSp>
    </p:spTree>
    <p:extLst>
      <p:ext uri="{BB962C8B-B14F-4D97-AF65-F5344CB8AC3E}">
        <p14:creationId xmlns:p14="http://schemas.microsoft.com/office/powerpoint/2010/main" val="18227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Data </a:t>
            </a:r>
            <a:r>
              <a:rPr lang="es-ES_tradnl" dirty="0" err="1" smtClean="0"/>
              <a:t>source</a:t>
            </a:r>
            <a:r>
              <a:rPr lang="es-ES_tradnl" dirty="0" smtClean="0"/>
              <a:t> </a:t>
            </a:r>
            <a:r>
              <a:rPr lang="es-ES_tradnl" dirty="0" err="1" smtClean="0"/>
              <a:t>factors</a:t>
            </a:r>
            <a:r>
              <a:rPr lang="es-ES_tradnl" dirty="0" smtClean="0"/>
              <a:t> (IV)</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10</a:t>
            </a:fld>
            <a:endParaRPr lang="en-US" dirty="0"/>
          </a:p>
        </p:txBody>
      </p:sp>
      <p:sp>
        <p:nvSpPr>
          <p:cNvPr id="4" name="3 Marcador de texto"/>
          <p:cNvSpPr>
            <a:spLocks noGrp="1"/>
          </p:cNvSpPr>
          <p:nvPr>
            <p:ph type="body" sz="quarter" idx="13"/>
          </p:nvPr>
        </p:nvSpPr>
        <p:spPr/>
        <p:txBody>
          <a:bodyPr>
            <a:normAutofit/>
          </a:bodyPr>
          <a:lstStyle/>
          <a:p>
            <a:r>
              <a:rPr lang="es-ES_tradnl" b="1" dirty="0" smtClean="0"/>
              <a:t>Access control</a:t>
            </a:r>
          </a:p>
          <a:p>
            <a:pPr lvl="1"/>
            <a:r>
              <a:rPr lang="es-ES_tradnl" i="1" dirty="0" err="1" smtClean="0"/>
              <a:t>Granularity</a:t>
            </a:r>
            <a:endParaRPr lang="es-ES_tradnl" i="1" dirty="0" smtClean="0"/>
          </a:p>
        </p:txBody>
      </p:sp>
      <p:sp>
        <p:nvSpPr>
          <p:cNvPr id="5" name="4 Rectángulo"/>
          <p:cNvSpPr/>
          <p:nvPr/>
        </p:nvSpPr>
        <p:spPr>
          <a:xfrm>
            <a:off x="1013836" y="2555016"/>
            <a:ext cx="7672964" cy="3144451"/>
          </a:xfrm>
          <a:prstGeom prst="rect">
            <a:avLst/>
          </a:prstGeom>
          <a:ln w="3175">
            <a:solidFill>
              <a:schemeClr val="tx1"/>
            </a:solidFill>
            <a:prstDash val="sysDash"/>
          </a:ln>
        </p:spPr>
        <p:txBody>
          <a:bodyPr wrap="square">
            <a:spAutoFit/>
          </a:bodyPr>
          <a:lstStyle/>
          <a:p>
            <a:r>
              <a:rPr lang="es-ES" sz="1050" dirty="0">
                <a:latin typeface="Courier New" pitchFamily="49" charset="0"/>
                <a:cs typeface="Courier New" pitchFamily="49" charset="0"/>
              </a:rPr>
              <a:t>@</a:t>
            </a:r>
            <a:r>
              <a:rPr lang="es-ES" sz="1050" dirty="0" err="1">
                <a:latin typeface="Courier New" pitchFamily="49" charset="0"/>
                <a:cs typeface="Courier New" pitchFamily="49" charset="0"/>
              </a:rPr>
              <a:t>prefix</a:t>
            </a:r>
            <a:r>
              <a:rPr lang="es-ES" sz="1050" dirty="0">
                <a:latin typeface="Courier New" pitchFamily="49" charset="0"/>
                <a:cs typeface="Courier New" pitchFamily="49" charset="0"/>
              </a:rPr>
              <a:t> </a:t>
            </a:r>
            <a:r>
              <a:rPr lang="es-ES" sz="1050" dirty="0" err="1">
                <a:latin typeface="Courier New" pitchFamily="49" charset="0"/>
                <a:cs typeface="Courier New" pitchFamily="49" charset="0"/>
              </a:rPr>
              <a:t>xsd</a:t>
            </a:r>
            <a:r>
              <a:rPr lang="es-ES" sz="1050" dirty="0">
                <a:latin typeface="Courier New" pitchFamily="49" charset="0"/>
                <a:cs typeface="Courier New" pitchFamily="49" charset="0"/>
              </a:rPr>
              <a:t>:        &lt;http://www.w3.org/2001/XMLSchema#&gt; .</a:t>
            </a:r>
          </a:p>
          <a:p>
            <a:r>
              <a:rPr lang="es-ES" sz="1050" dirty="0">
                <a:latin typeface="Courier New" pitchFamily="49" charset="0"/>
                <a:cs typeface="Courier New" pitchFamily="49" charset="0"/>
              </a:rPr>
              <a:t>@</a:t>
            </a:r>
            <a:r>
              <a:rPr lang="es-ES" sz="1050" dirty="0" err="1">
                <a:latin typeface="Courier New" pitchFamily="49" charset="0"/>
                <a:cs typeface="Courier New" pitchFamily="49" charset="0"/>
              </a:rPr>
              <a:t>prefix</a:t>
            </a:r>
            <a:r>
              <a:rPr lang="es-ES" sz="1050" dirty="0">
                <a:latin typeface="Courier New" pitchFamily="49" charset="0"/>
                <a:cs typeface="Courier New" pitchFamily="49" charset="0"/>
              </a:rPr>
              <a:t> </a:t>
            </a:r>
            <a:r>
              <a:rPr lang="es-ES" sz="1050" dirty="0" err="1">
                <a:latin typeface="Courier New" pitchFamily="49" charset="0"/>
                <a:cs typeface="Courier New" pitchFamily="49" charset="0"/>
              </a:rPr>
              <a:t>dcterms</a:t>
            </a:r>
            <a:r>
              <a:rPr lang="es-ES" sz="1050" dirty="0">
                <a:latin typeface="Courier New" pitchFamily="49" charset="0"/>
                <a:cs typeface="Courier New" pitchFamily="49" charset="0"/>
              </a:rPr>
              <a:t>:    &lt;http://purl.org/dc/terms/&gt; . </a:t>
            </a:r>
          </a:p>
          <a:p>
            <a:r>
              <a:rPr lang="es-ES" sz="1050" dirty="0" smtClean="0">
                <a:latin typeface="Courier New" pitchFamily="49" charset="0"/>
                <a:cs typeface="Courier New" pitchFamily="49" charset="0"/>
              </a:rPr>
              <a:t>@</a:t>
            </a:r>
            <a:r>
              <a:rPr lang="es-ES" sz="1050" dirty="0" err="1">
                <a:latin typeface="Courier New" pitchFamily="49" charset="0"/>
                <a:cs typeface="Courier New" pitchFamily="49" charset="0"/>
              </a:rPr>
              <a:t>prefix</a:t>
            </a:r>
            <a:r>
              <a:rPr lang="es-ES" sz="1050" dirty="0">
                <a:latin typeface="Courier New" pitchFamily="49" charset="0"/>
                <a:cs typeface="Courier New" pitchFamily="49" charset="0"/>
              </a:rPr>
              <a:t> </a:t>
            </a:r>
            <a:r>
              <a:rPr lang="es-ES" sz="1050" dirty="0" err="1">
                <a:latin typeface="Courier New" pitchFamily="49" charset="0"/>
                <a:cs typeface="Courier New" pitchFamily="49" charset="0"/>
              </a:rPr>
              <a:t>oslc_cm</a:t>
            </a:r>
            <a:r>
              <a:rPr lang="es-ES" sz="1050" dirty="0">
                <a:latin typeface="Courier New" pitchFamily="49" charset="0"/>
                <a:cs typeface="Courier New" pitchFamily="49" charset="0"/>
              </a:rPr>
              <a:t>:    &lt;http://open-services.net/ns/cm#&gt; .</a:t>
            </a:r>
          </a:p>
          <a:p>
            <a:r>
              <a:rPr lang="es-ES" sz="1050" dirty="0">
                <a:latin typeface="Courier New" pitchFamily="49" charset="0"/>
                <a:cs typeface="Courier New" pitchFamily="49" charset="0"/>
              </a:rPr>
              <a:t>@</a:t>
            </a:r>
            <a:r>
              <a:rPr lang="es-ES" sz="1050" dirty="0" err="1">
                <a:latin typeface="Courier New" pitchFamily="49" charset="0"/>
                <a:cs typeface="Courier New" pitchFamily="49" charset="0"/>
              </a:rPr>
              <a:t>prefix</a:t>
            </a:r>
            <a:r>
              <a:rPr lang="es-ES" sz="1050" dirty="0">
                <a:latin typeface="Courier New" pitchFamily="49" charset="0"/>
                <a:cs typeface="Courier New" pitchFamily="49" charset="0"/>
              </a:rPr>
              <a:t> </a:t>
            </a:r>
            <a:r>
              <a:rPr lang="es-ES" sz="1050" dirty="0" err="1">
                <a:latin typeface="Courier New" pitchFamily="49" charset="0"/>
                <a:cs typeface="Courier New" pitchFamily="49" charset="0"/>
              </a:rPr>
              <a:t>oslc_asset</a:t>
            </a:r>
            <a:r>
              <a:rPr lang="es-ES" sz="1050" dirty="0">
                <a:latin typeface="Courier New" pitchFamily="49" charset="0"/>
                <a:cs typeface="Courier New" pitchFamily="49" charset="0"/>
              </a:rPr>
              <a:t>: &lt;http://open-services.net/ns/asset#&gt; .</a:t>
            </a:r>
          </a:p>
          <a:p>
            <a:r>
              <a:rPr lang="es-ES" sz="1050" dirty="0">
                <a:latin typeface="Courier New" pitchFamily="49" charset="0"/>
                <a:cs typeface="Courier New" pitchFamily="49" charset="0"/>
              </a:rPr>
              <a:t>@</a:t>
            </a:r>
            <a:r>
              <a:rPr lang="es-ES" sz="1050" dirty="0" err="1">
                <a:latin typeface="Courier New" pitchFamily="49" charset="0"/>
                <a:cs typeface="Courier New" pitchFamily="49" charset="0"/>
              </a:rPr>
              <a:t>prefix</a:t>
            </a:r>
            <a:r>
              <a:rPr lang="es-ES" sz="1050" dirty="0">
                <a:latin typeface="Courier New" pitchFamily="49" charset="0"/>
                <a:cs typeface="Courier New" pitchFamily="49" charset="0"/>
              </a:rPr>
              <a:t> </a:t>
            </a:r>
            <a:r>
              <a:rPr lang="es-ES" sz="1050" dirty="0" err="1">
                <a:latin typeface="Courier New" pitchFamily="49" charset="0"/>
                <a:cs typeface="Courier New" pitchFamily="49" charset="0"/>
              </a:rPr>
              <a:t>ai</a:t>
            </a:r>
            <a:r>
              <a:rPr lang="es-ES" sz="1050" dirty="0">
                <a:latin typeface="Courier New" pitchFamily="49" charset="0"/>
                <a:cs typeface="Courier New" pitchFamily="49" charset="0"/>
              </a:rPr>
              <a:t>:         &lt;http://delicias.dia.fi.upm.es/ontologies/alm-istack#&gt; .</a:t>
            </a:r>
          </a:p>
          <a:p>
            <a:r>
              <a:rPr lang="es-ES" sz="1050" dirty="0" smtClean="0">
                <a:latin typeface="Courier New" pitchFamily="49" charset="0"/>
                <a:cs typeface="Courier New" pitchFamily="49" charset="0"/>
              </a:rPr>
              <a:t>@</a:t>
            </a:r>
            <a:r>
              <a:rPr lang="es-ES" sz="1050" dirty="0" err="1">
                <a:latin typeface="Courier New" panose="02070309020205020404" pitchFamily="49" charset="0"/>
                <a:cs typeface="Courier New" panose="02070309020205020404" pitchFamily="49" charset="0"/>
              </a:rPr>
              <a:t>prefix</a:t>
            </a:r>
            <a:r>
              <a:rPr lang="es-ES" sz="1050" dirty="0">
                <a:latin typeface="Courier New" panose="02070309020205020404" pitchFamily="49" charset="0"/>
                <a:cs typeface="Courier New" panose="02070309020205020404" pitchFamily="49" charset="0"/>
              </a:rPr>
              <a:t> </a:t>
            </a:r>
            <a:r>
              <a:rPr lang="es-ES" sz="1050" dirty="0" smtClean="0">
                <a:latin typeface="Courier New" panose="02070309020205020404" pitchFamily="49" charset="0"/>
                <a:cs typeface="Courier New" panose="02070309020205020404" pitchFamily="49" charset="0"/>
              </a:rPr>
              <a:t>bugs:       &lt;</a:t>
            </a:r>
            <a:r>
              <a:rPr lang="es-ES" sz="1050" dirty="0">
                <a:latin typeface="Courier New" panose="02070309020205020404" pitchFamily="49" charset="0"/>
                <a:cs typeface="Courier New" panose="02070309020205020404" pitchFamily="49" charset="0"/>
              </a:rPr>
              <a:t>http://</a:t>
            </a:r>
            <a:r>
              <a:rPr lang="es-ES" sz="1050" dirty="0" smtClean="0">
                <a:latin typeface="Courier New" panose="02070309020205020404" pitchFamily="49" charset="0"/>
                <a:cs typeface="Courier New" panose="02070309020205020404" pitchFamily="49" charset="0"/>
              </a:rPr>
              <a:t>aranjuez.dia.fi.upm.es/ita/ldp/resources/bugs/&gt; </a:t>
            </a:r>
            <a:r>
              <a:rPr lang="es-ES" sz="1050" dirty="0">
                <a:latin typeface="Courier New" panose="02070309020205020404" pitchFamily="49" charset="0"/>
                <a:cs typeface="Courier New" panose="02070309020205020404" pitchFamily="49" charset="0"/>
              </a:rPr>
              <a:t>.</a:t>
            </a:r>
          </a:p>
          <a:p>
            <a:r>
              <a:rPr lang="es-ES" sz="1050" dirty="0">
                <a:latin typeface="Courier New" panose="02070309020205020404" pitchFamily="49" charset="0"/>
                <a:cs typeface="Courier New" panose="02070309020205020404" pitchFamily="49" charset="0"/>
              </a:rPr>
              <a:t>@</a:t>
            </a:r>
            <a:r>
              <a:rPr lang="es-ES" sz="1050" dirty="0" err="1">
                <a:latin typeface="Courier New" panose="02070309020205020404" pitchFamily="49" charset="0"/>
                <a:cs typeface="Courier New" panose="02070309020205020404" pitchFamily="49" charset="0"/>
              </a:rPr>
              <a:t>prefix</a:t>
            </a:r>
            <a:r>
              <a:rPr lang="es-ES" sz="1050" dirty="0">
                <a:latin typeface="Courier New" panose="02070309020205020404" pitchFamily="49" charset="0"/>
                <a:cs typeface="Courier New" panose="02070309020205020404" pitchFamily="49" charset="0"/>
              </a:rPr>
              <a:t> </a:t>
            </a:r>
            <a:r>
              <a:rPr lang="es-ES" sz="1050" dirty="0" err="1" smtClean="0">
                <a:latin typeface="Courier New" panose="02070309020205020404" pitchFamily="49" charset="0"/>
                <a:cs typeface="Courier New" panose="02070309020205020404" pitchFamily="49" charset="0"/>
              </a:rPr>
              <a:t>versions</a:t>
            </a:r>
            <a:r>
              <a:rPr lang="es-ES" sz="1050" dirty="0" smtClean="0">
                <a:latin typeface="Courier New" panose="02070309020205020404" pitchFamily="49" charset="0"/>
                <a:cs typeface="Courier New" panose="02070309020205020404" pitchFamily="49" charset="0"/>
              </a:rPr>
              <a:t>:   &lt;</a:t>
            </a:r>
            <a:r>
              <a:rPr lang="es-ES" sz="1050" dirty="0">
                <a:latin typeface="Courier New" panose="02070309020205020404" pitchFamily="49" charset="0"/>
                <a:cs typeface="Courier New" panose="02070309020205020404" pitchFamily="49" charset="0"/>
              </a:rPr>
              <a:t>http://</a:t>
            </a:r>
            <a:r>
              <a:rPr lang="es-ES" sz="1050" dirty="0" smtClean="0">
                <a:latin typeface="Courier New" panose="02070309020205020404" pitchFamily="49" charset="0"/>
                <a:cs typeface="Courier New" panose="02070309020205020404" pitchFamily="49" charset="0"/>
              </a:rPr>
              <a:t>aranjuez.dia.fi.upm.es/ita/ldp/resources/productversions/&gt; </a:t>
            </a:r>
            <a:r>
              <a:rPr lang="es-ES" sz="1050" dirty="0">
                <a:latin typeface="Courier New" panose="02070309020205020404" pitchFamily="49" charset="0"/>
                <a:cs typeface="Courier New" panose="02070309020205020404" pitchFamily="49" charset="0"/>
              </a:rPr>
              <a:t>.</a:t>
            </a:r>
          </a:p>
          <a:p>
            <a:r>
              <a:rPr lang="es-ES" sz="1050" dirty="0" smtClean="0">
                <a:latin typeface="Courier New" panose="02070309020205020404" pitchFamily="49" charset="0"/>
                <a:cs typeface="Courier New" panose="02070309020205020404" pitchFamily="49" charset="0"/>
              </a:rPr>
              <a:t>@</a:t>
            </a:r>
            <a:r>
              <a:rPr lang="es-ES" sz="1050" dirty="0" err="1">
                <a:latin typeface="Courier New" panose="02070309020205020404" pitchFamily="49" charset="0"/>
                <a:cs typeface="Courier New" panose="02070309020205020404" pitchFamily="49" charset="0"/>
              </a:rPr>
              <a:t>prefix</a:t>
            </a:r>
            <a:r>
              <a:rPr lang="es-ES" sz="1050" dirty="0">
                <a:latin typeface="Courier New" panose="02070309020205020404" pitchFamily="49" charset="0"/>
                <a:cs typeface="Courier New" panose="02070309020205020404" pitchFamily="49" charset="0"/>
              </a:rPr>
              <a:t> </a:t>
            </a:r>
            <a:r>
              <a:rPr lang="es-ES" sz="1050" dirty="0" err="1" smtClean="0">
                <a:latin typeface="Courier New" panose="02070309020205020404" pitchFamily="49" charset="0"/>
                <a:cs typeface="Courier New" panose="02070309020205020404" pitchFamily="49" charset="0"/>
              </a:rPr>
              <a:t>users</a:t>
            </a:r>
            <a:r>
              <a:rPr lang="es-ES" sz="1050" dirty="0" smtClean="0">
                <a:latin typeface="Courier New" panose="02070309020205020404" pitchFamily="49" charset="0"/>
                <a:cs typeface="Courier New" panose="02070309020205020404" pitchFamily="49" charset="0"/>
              </a:rPr>
              <a:t>:      &lt;</a:t>
            </a:r>
            <a:r>
              <a:rPr lang="es-ES" sz="1050" dirty="0">
                <a:latin typeface="Courier New" pitchFamily="49" charset="0"/>
                <a:cs typeface="Courier New" pitchFamily="49" charset="0"/>
              </a:rPr>
              <a:t>http://</a:t>
            </a:r>
            <a:r>
              <a:rPr lang="es-ES" sz="1050" dirty="0" smtClean="0">
                <a:latin typeface="Courier New" pitchFamily="49" charset="0"/>
                <a:cs typeface="Courier New" pitchFamily="49" charset="0"/>
              </a:rPr>
              <a:t>aranjuez.dia.fi.upm.es/ita/ldp/resources/users/&gt; </a:t>
            </a:r>
            <a:r>
              <a:rPr lang="es-ES" sz="1050" dirty="0">
                <a:latin typeface="Courier New" pitchFamily="49" charset="0"/>
                <a:cs typeface="Courier New" pitchFamily="49" charset="0"/>
              </a:rPr>
              <a:t>.</a:t>
            </a:r>
          </a:p>
          <a:p>
            <a:r>
              <a:rPr lang="es-ES" sz="1050" dirty="0">
                <a:latin typeface="Courier New" pitchFamily="49" charset="0"/>
                <a:cs typeface="Courier New" pitchFamily="49" charset="0"/>
              </a:rPr>
              <a:t>		</a:t>
            </a:r>
          </a:p>
          <a:p>
            <a:pPr>
              <a:lnSpc>
                <a:spcPts val="1600"/>
              </a:lnSpc>
            </a:pPr>
            <a:r>
              <a:rPr lang="es-ES" sz="1050" dirty="0">
                <a:latin typeface="Courier New" pitchFamily="49" charset="0"/>
                <a:cs typeface="Courier New" pitchFamily="49" charset="0"/>
              </a:rPr>
              <a:t>bugs:b43245 a </a:t>
            </a:r>
            <a:r>
              <a:rPr lang="es-ES" sz="1050" dirty="0" err="1">
                <a:latin typeface="Courier New" panose="02070309020205020404" pitchFamily="49" charset="0"/>
                <a:cs typeface="Courier New" panose="02070309020205020404" pitchFamily="49" charset="0"/>
              </a:rPr>
              <a:t>ai:ClientDefect</a:t>
            </a:r>
            <a:r>
              <a:rPr lang="es-ES" sz="1050" dirty="0">
                <a:latin typeface="Courier New" panose="02070309020205020404" pitchFamily="49" charset="0"/>
                <a:cs typeface="Courier New" panose="02070309020205020404" pitchFamily="49" charset="0"/>
              </a:rPr>
              <a:t>; </a:t>
            </a:r>
          </a:p>
          <a:p>
            <a:pPr>
              <a:lnSpc>
                <a:spcPts val="1600"/>
              </a:lnSpc>
            </a:pP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dcterms:title</a:t>
            </a:r>
            <a:r>
              <a:rPr lang="es-ES" sz="1050" dirty="0">
                <a:latin typeface="Courier New" panose="02070309020205020404" pitchFamily="49" charset="0"/>
                <a:cs typeface="Courier New" panose="02070309020205020404" pitchFamily="49" charset="0"/>
              </a:rPr>
              <a:t> "Bugzilla </a:t>
            </a:r>
            <a:r>
              <a:rPr lang="es-ES" sz="1050" dirty="0" err="1">
                <a:latin typeface="Courier New" panose="02070309020205020404" pitchFamily="49" charset="0"/>
                <a:cs typeface="Courier New" panose="02070309020205020404" pitchFamily="49" charset="0"/>
              </a:rPr>
              <a:t>adapter</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build</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is</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broken</a:t>
            </a:r>
            <a:r>
              <a:rPr lang="es-ES" sz="1050" dirty="0">
                <a:latin typeface="Courier New" panose="02070309020205020404" pitchFamily="49" charset="0"/>
                <a:cs typeface="Courier New" panose="02070309020205020404" pitchFamily="49" charset="0"/>
              </a:rPr>
              <a:t>"^^</a:t>
            </a:r>
            <a:r>
              <a:rPr lang="es-ES" sz="1050" dirty="0" err="1">
                <a:latin typeface="Courier New" panose="02070309020205020404" pitchFamily="49" charset="0"/>
                <a:cs typeface="Courier New" panose="02070309020205020404" pitchFamily="49" charset="0"/>
              </a:rPr>
              <a:t>xsd:string</a:t>
            </a:r>
            <a:r>
              <a:rPr lang="es-ES" sz="1050" dirty="0">
                <a:latin typeface="Courier New" panose="02070309020205020404" pitchFamily="49" charset="0"/>
                <a:cs typeface="Courier New" panose="02070309020205020404" pitchFamily="49" charset="0"/>
              </a:rPr>
              <a:t>;</a:t>
            </a:r>
          </a:p>
          <a:p>
            <a:pPr>
              <a:lnSpc>
                <a:spcPts val="1600"/>
              </a:lnSpc>
            </a:pP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dcterms:description</a:t>
            </a:r>
            <a:r>
              <a:rPr lang="es-ES" sz="1050" dirty="0">
                <a:latin typeface="Courier New" panose="02070309020205020404" pitchFamily="49" charset="0"/>
                <a:cs typeface="Courier New" panose="02070309020205020404" pitchFamily="49" charset="0"/>
              </a:rPr>
              <a:t> "Bugzilla </a:t>
            </a:r>
            <a:r>
              <a:rPr lang="es-ES" sz="1050" dirty="0" err="1">
                <a:latin typeface="Courier New" panose="02070309020205020404" pitchFamily="49" charset="0"/>
                <a:cs typeface="Courier New" panose="02070309020205020404" pitchFamily="49" charset="0"/>
              </a:rPr>
              <a:t>adapter</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build</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fails</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due</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to</a:t>
            </a:r>
            <a:r>
              <a:rPr lang="es-ES" sz="1050" dirty="0">
                <a:latin typeface="Courier New" panose="02070309020205020404" pitchFamily="49" charset="0"/>
                <a:cs typeface="Courier New" panose="02070309020205020404" pitchFamily="49" charset="0"/>
              </a:rPr>
              <a:t> a test </a:t>
            </a:r>
            <a:r>
              <a:rPr lang="es-ES" sz="1050" dirty="0" err="1">
                <a:latin typeface="Courier New" panose="02070309020205020404" pitchFamily="49" charset="0"/>
                <a:cs typeface="Courier New" panose="02070309020205020404" pitchFamily="49" charset="0"/>
              </a:rPr>
              <a:t>failure</a:t>
            </a:r>
            <a:r>
              <a:rPr lang="es-ES" sz="1050" dirty="0">
                <a:latin typeface="Courier New" panose="02070309020205020404" pitchFamily="49" charset="0"/>
                <a:cs typeface="Courier New" panose="02070309020205020404" pitchFamily="49" charset="0"/>
              </a:rPr>
              <a:t>"^^</a:t>
            </a:r>
            <a:r>
              <a:rPr lang="es-ES" sz="1050" dirty="0" err="1">
                <a:latin typeface="Courier New" panose="02070309020205020404" pitchFamily="49" charset="0"/>
                <a:cs typeface="Courier New" panose="02070309020205020404" pitchFamily="49" charset="0"/>
              </a:rPr>
              <a:t>xsd:string</a:t>
            </a:r>
            <a:r>
              <a:rPr lang="es-ES" sz="1050" dirty="0">
                <a:latin typeface="Courier New" panose="02070309020205020404" pitchFamily="49" charset="0"/>
                <a:cs typeface="Courier New" panose="02070309020205020404" pitchFamily="49" charset="0"/>
              </a:rPr>
              <a:t>;</a:t>
            </a:r>
          </a:p>
          <a:p>
            <a:pPr>
              <a:lnSpc>
                <a:spcPts val="1600"/>
              </a:lnSpc>
            </a:pP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dcterms:creator</a:t>
            </a:r>
            <a:r>
              <a:rPr lang="es-ES" sz="1050" dirty="0">
                <a:latin typeface="Courier New" panose="02070309020205020404" pitchFamily="49" charset="0"/>
                <a:cs typeface="Courier New" panose="02070309020205020404" pitchFamily="49" charset="0"/>
              </a:rPr>
              <a:t> users:us09 ;</a:t>
            </a:r>
          </a:p>
          <a:p>
            <a:pPr>
              <a:lnSpc>
                <a:spcPts val="1600"/>
              </a:lnSpc>
            </a:pP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oslc_asset:relatedAsset</a:t>
            </a:r>
            <a:r>
              <a:rPr lang="es-ES" sz="1050" dirty="0">
                <a:latin typeface="Courier New" panose="02070309020205020404" pitchFamily="49" charset="0"/>
                <a:cs typeface="Courier New" panose="02070309020205020404" pitchFamily="49" charset="0"/>
              </a:rPr>
              <a:t> </a:t>
            </a:r>
            <a:r>
              <a:rPr lang="es-ES" sz="1050" dirty="0" smtClean="0">
                <a:latin typeface="Courier New" panose="02070309020205020404" pitchFamily="49" charset="0"/>
                <a:cs typeface="Courier New" panose="02070309020205020404" pitchFamily="49" charset="0"/>
              </a:rPr>
              <a:t>versions:ver1244  </a:t>
            </a:r>
            <a:r>
              <a:rPr lang="es-ES" sz="1050" dirty="0">
                <a:latin typeface="Courier New" panose="02070309020205020404" pitchFamily="49" charset="0"/>
                <a:cs typeface="Courier New" panose="02070309020205020404" pitchFamily="49" charset="0"/>
              </a:rPr>
              <a:t>;</a:t>
            </a:r>
          </a:p>
          <a:p>
            <a:pPr>
              <a:lnSpc>
                <a:spcPts val="1600"/>
              </a:lnSpc>
            </a:pPr>
            <a:r>
              <a:rPr lang="es-ES" sz="1050" dirty="0" smtClean="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oslc_cm:status</a:t>
            </a:r>
            <a:r>
              <a:rPr lang="es-ES" sz="1050" dirty="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ai:statusNew</a:t>
            </a:r>
            <a:r>
              <a:rPr lang="es-ES" sz="1050" dirty="0">
                <a:latin typeface="Courier New" panose="02070309020205020404" pitchFamily="49" charset="0"/>
                <a:cs typeface="Courier New" panose="02070309020205020404" pitchFamily="49" charset="0"/>
              </a:rPr>
              <a:t> </a:t>
            </a:r>
            <a:r>
              <a:rPr lang="es-ES" sz="1050" dirty="0" smtClean="0">
                <a:latin typeface="Courier New" panose="02070309020205020404" pitchFamily="49" charset="0"/>
                <a:cs typeface="Courier New" panose="02070309020205020404" pitchFamily="49" charset="0"/>
              </a:rPr>
              <a:t>;</a:t>
            </a:r>
          </a:p>
          <a:p>
            <a:pPr>
              <a:lnSpc>
                <a:spcPts val="1600"/>
              </a:lnSpc>
            </a:pPr>
            <a:r>
              <a:rPr lang="es-ES" sz="1050" dirty="0" smtClean="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dcterms:contributor</a:t>
            </a:r>
            <a:r>
              <a:rPr lang="es-ES" sz="1050" dirty="0">
                <a:latin typeface="Courier New" panose="02070309020205020404" pitchFamily="49" charset="0"/>
                <a:cs typeface="Courier New" panose="02070309020205020404" pitchFamily="49" charset="0"/>
              </a:rPr>
              <a:t> users:us4331 </a:t>
            </a:r>
            <a:r>
              <a:rPr lang="es-ES" sz="1050" dirty="0" smtClean="0">
                <a:latin typeface="Courier New" panose="02070309020205020404" pitchFamily="49" charset="0"/>
                <a:cs typeface="Courier New" panose="02070309020205020404" pitchFamily="49" charset="0"/>
              </a:rPr>
              <a:t>;</a:t>
            </a:r>
          </a:p>
          <a:p>
            <a:r>
              <a:rPr lang="es-ES" sz="1050" dirty="0" smtClean="0">
                <a:latin typeface="Courier New" panose="02070309020205020404" pitchFamily="49" charset="0"/>
                <a:cs typeface="Courier New" panose="02070309020205020404" pitchFamily="49" charset="0"/>
              </a:rPr>
              <a:t>    </a:t>
            </a:r>
            <a:r>
              <a:rPr lang="es-ES" sz="1050" dirty="0" err="1">
                <a:latin typeface="Courier New" panose="02070309020205020404" pitchFamily="49" charset="0"/>
                <a:cs typeface="Courier New" panose="02070309020205020404" pitchFamily="49" charset="0"/>
              </a:rPr>
              <a:t>ai:relatedIncident</a:t>
            </a:r>
            <a:r>
              <a:rPr lang="es-ES" sz="1050" dirty="0">
                <a:latin typeface="Courier New" panose="02070309020205020404" pitchFamily="49" charset="0"/>
                <a:cs typeface="Courier New" panose="02070309020205020404" pitchFamily="49" charset="0"/>
              </a:rPr>
              <a:t> &lt;http://example.org/incidents/1&gt; </a:t>
            </a:r>
            <a:r>
              <a:rPr lang="es-ES" sz="1050" dirty="0" smtClean="0">
                <a:latin typeface="Courier New" panose="02070309020205020404" pitchFamily="49" charset="0"/>
                <a:cs typeface="Courier New" panose="02070309020205020404" pitchFamily="49" charset="0"/>
              </a:rPr>
              <a:t>.</a:t>
            </a:r>
            <a:endParaRPr lang="es-ES" sz="1050" dirty="0">
              <a:latin typeface="Courier New" panose="02070309020205020404" pitchFamily="49" charset="0"/>
              <a:cs typeface="Courier New" panose="02070309020205020404" pitchFamily="49" charset="0"/>
            </a:endParaRPr>
          </a:p>
        </p:txBody>
      </p:sp>
      <p:grpSp>
        <p:nvGrpSpPr>
          <p:cNvPr id="6" name="5 Grupo"/>
          <p:cNvGrpSpPr/>
          <p:nvPr/>
        </p:nvGrpSpPr>
        <p:grpSpPr>
          <a:xfrm>
            <a:off x="884377" y="2491222"/>
            <a:ext cx="7939182" cy="4227218"/>
            <a:chOff x="6969866" y="1408142"/>
            <a:chExt cx="7939182" cy="4227218"/>
          </a:xfrm>
        </p:grpSpPr>
        <p:sp>
          <p:nvSpPr>
            <p:cNvPr id="7" name="6 Rectángulo"/>
            <p:cNvSpPr/>
            <p:nvPr/>
          </p:nvSpPr>
          <p:spPr>
            <a:xfrm>
              <a:off x="6989048" y="1408142"/>
              <a:ext cx="7920000" cy="324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7 Rectángulo"/>
            <p:cNvSpPr/>
            <p:nvPr/>
          </p:nvSpPr>
          <p:spPr>
            <a:xfrm>
              <a:off x="6969866" y="4951360"/>
              <a:ext cx="2520000" cy="68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err="1" smtClean="0">
                  <a:solidFill>
                    <a:schemeClr val="accent6"/>
                  </a:solidFill>
                </a:rPr>
                <a:t>Coarse-grained</a:t>
              </a:r>
              <a:r>
                <a:rPr lang="es-ES_tradnl" b="1" i="1" dirty="0" smtClean="0">
                  <a:solidFill>
                    <a:schemeClr val="accent6"/>
                  </a:solidFill>
                </a:rPr>
                <a:t> </a:t>
              </a:r>
              <a:r>
                <a:rPr lang="es-ES_tradnl" b="1" i="1" dirty="0" err="1" smtClean="0">
                  <a:solidFill>
                    <a:schemeClr val="accent6"/>
                  </a:solidFill>
                </a:rPr>
                <a:t>access</a:t>
              </a:r>
              <a:endParaRPr lang="es-ES" b="1" i="1" dirty="0">
                <a:solidFill>
                  <a:schemeClr val="accent6"/>
                </a:solidFill>
              </a:endParaRPr>
            </a:p>
          </p:txBody>
        </p:sp>
        <p:cxnSp>
          <p:nvCxnSpPr>
            <p:cNvPr id="9" name="8 Conector recto de flecha"/>
            <p:cNvCxnSpPr>
              <a:stCxn id="8" idx="0"/>
              <a:endCxn id="7" idx="2"/>
            </p:cNvCxnSpPr>
            <p:nvPr/>
          </p:nvCxnSpPr>
          <p:spPr>
            <a:xfrm flipV="1">
              <a:off x="8229866" y="4648142"/>
              <a:ext cx="2719182" cy="303218"/>
            </a:xfrm>
            <a:prstGeom prst="straightConnector1">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cxnSp>
      </p:grpSp>
      <p:grpSp>
        <p:nvGrpSpPr>
          <p:cNvPr id="18" name="17 Grupo"/>
          <p:cNvGrpSpPr/>
          <p:nvPr/>
        </p:nvGrpSpPr>
        <p:grpSpPr>
          <a:xfrm>
            <a:off x="884377" y="2491222"/>
            <a:ext cx="7920000" cy="4225556"/>
            <a:chOff x="6925984" y="1423908"/>
            <a:chExt cx="7920000" cy="3941726"/>
          </a:xfrm>
        </p:grpSpPr>
        <p:sp>
          <p:nvSpPr>
            <p:cNvPr id="19" name="18 Rectángulo"/>
            <p:cNvSpPr/>
            <p:nvPr/>
          </p:nvSpPr>
          <p:spPr>
            <a:xfrm>
              <a:off x="6925984" y="1423908"/>
              <a:ext cx="7920000" cy="2585805"/>
            </a:xfrm>
            <a:prstGeom prst="rect">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20" name="19 Rectángulo"/>
            <p:cNvSpPr/>
            <p:nvPr/>
          </p:nvSpPr>
          <p:spPr>
            <a:xfrm>
              <a:off x="9634320" y="4727578"/>
              <a:ext cx="2520000" cy="638056"/>
            </a:xfrm>
            <a:prstGeom prst="rect">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smtClean="0">
                  <a:solidFill>
                    <a:schemeClr val="accent5"/>
                  </a:solidFill>
                </a:rPr>
                <a:t>Fine-</a:t>
              </a:r>
              <a:r>
                <a:rPr lang="es-ES_tradnl" b="1" i="1" dirty="0" err="1" smtClean="0">
                  <a:solidFill>
                    <a:schemeClr val="accent5"/>
                  </a:solidFill>
                </a:rPr>
                <a:t>grained</a:t>
              </a:r>
              <a:r>
                <a:rPr lang="es-ES_tradnl" b="1" i="1" dirty="0" smtClean="0">
                  <a:solidFill>
                    <a:schemeClr val="accent5"/>
                  </a:solidFill>
                </a:rPr>
                <a:t> </a:t>
              </a:r>
              <a:r>
                <a:rPr lang="es-ES_tradnl" b="1" i="1" dirty="0" err="1" smtClean="0">
                  <a:solidFill>
                    <a:schemeClr val="accent5"/>
                  </a:solidFill>
                </a:rPr>
                <a:t>access</a:t>
              </a:r>
              <a:endParaRPr lang="es-ES_tradnl" b="1" i="1" dirty="0" smtClean="0">
                <a:solidFill>
                  <a:schemeClr val="accent5"/>
                </a:solidFill>
              </a:endParaRPr>
            </a:p>
            <a:p>
              <a:pPr algn="ctr"/>
              <a:r>
                <a:rPr lang="es-ES_tradnl" b="1" dirty="0" smtClean="0">
                  <a:solidFill>
                    <a:schemeClr val="accent5"/>
                  </a:solidFill>
                </a:rPr>
                <a:t>(</a:t>
              </a:r>
              <a:r>
                <a:rPr lang="es-ES_tradnl" b="1" dirty="0" err="1" smtClean="0">
                  <a:solidFill>
                    <a:schemeClr val="accent5"/>
                  </a:solidFill>
                </a:rPr>
                <a:t>public</a:t>
              </a:r>
              <a:r>
                <a:rPr lang="es-ES_tradnl" b="1" dirty="0" smtClean="0">
                  <a:solidFill>
                    <a:schemeClr val="accent5"/>
                  </a:solidFill>
                </a:rPr>
                <a:t>)</a:t>
              </a:r>
              <a:endParaRPr lang="es-ES" b="1" dirty="0">
                <a:solidFill>
                  <a:schemeClr val="accent5"/>
                </a:solidFill>
              </a:endParaRPr>
            </a:p>
          </p:txBody>
        </p:sp>
        <p:cxnSp>
          <p:nvCxnSpPr>
            <p:cNvPr id="21" name="20 Conector recto de flecha"/>
            <p:cNvCxnSpPr>
              <a:stCxn id="20" idx="0"/>
              <a:endCxn id="19" idx="2"/>
            </p:cNvCxnSpPr>
            <p:nvPr/>
          </p:nvCxnSpPr>
          <p:spPr>
            <a:xfrm flipH="1" flipV="1">
              <a:off x="10885984" y="4009713"/>
              <a:ext cx="8336" cy="717865"/>
            </a:xfrm>
            <a:prstGeom prst="straightConnector1">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cxnSp>
      </p:grpSp>
      <p:grpSp>
        <p:nvGrpSpPr>
          <p:cNvPr id="26" name="25 Grupo"/>
          <p:cNvGrpSpPr/>
          <p:nvPr/>
        </p:nvGrpSpPr>
        <p:grpSpPr>
          <a:xfrm>
            <a:off x="884377" y="2491222"/>
            <a:ext cx="7924322" cy="4227218"/>
            <a:chOff x="6989048" y="1408142"/>
            <a:chExt cx="7924322" cy="4227218"/>
          </a:xfrm>
        </p:grpSpPr>
        <p:sp>
          <p:nvSpPr>
            <p:cNvPr id="27" name="26 Rectángulo"/>
            <p:cNvSpPr/>
            <p:nvPr/>
          </p:nvSpPr>
          <p:spPr>
            <a:xfrm>
              <a:off x="6989048" y="1408142"/>
              <a:ext cx="7920000" cy="3240000"/>
            </a:xfrm>
            <a:prstGeom prst="rect">
              <a:avLst/>
            </a:prstGeom>
            <a:noFill/>
            <a:ln>
              <a:solidFill>
                <a:schemeClr val="bg2">
                  <a:lumMod val="25000"/>
                </a:schemeClr>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28" name="27 Rectángulo"/>
            <p:cNvSpPr/>
            <p:nvPr/>
          </p:nvSpPr>
          <p:spPr>
            <a:xfrm>
              <a:off x="12393370" y="4951360"/>
              <a:ext cx="2520000" cy="684000"/>
            </a:xfrm>
            <a:prstGeom prst="rect">
              <a:avLst/>
            </a:prstGeom>
            <a:noFill/>
            <a:ln>
              <a:solidFill>
                <a:schemeClr val="bg2">
                  <a:lumMod val="25000"/>
                </a:schemeClr>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smtClean="0">
                  <a:solidFill>
                    <a:schemeClr val="bg2">
                      <a:lumMod val="25000"/>
                    </a:schemeClr>
                  </a:solidFill>
                </a:rPr>
                <a:t>Fine-</a:t>
              </a:r>
              <a:r>
                <a:rPr lang="es-ES_tradnl" b="1" i="1" dirty="0" err="1" smtClean="0">
                  <a:solidFill>
                    <a:schemeClr val="bg2">
                      <a:lumMod val="25000"/>
                    </a:schemeClr>
                  </a:solidFill>
                </a:rPr>
                <a:t>grained</a:t>
              </a:r>
              <a:r>
                <a:rPr lang="es-ES_tradnl" b="1" i="1" dirty="0" smtClean="0">
                  <a:solidFill>
                    <a:schemeClr val="bg2">
                      <a:lumMod val="25000"/>
                    </a:schemeClr>
                  </a:solidFill>
                </a:rPr>
                <a:t> </a:t>
              </a:r>
              <a:r>
                <a:rPr lang="es-ES_tradnl" b="1" i="1" dirty="0" err="1" smtClean="0">
                  <a:solidFill>
                    <a:schemeClr val="bg2">
                      <a:lumMod val="25000"/>
                    </a:schemeClr>
                  </a:solidFill>
                </a:rPr>
                <a:t>access</a:t>
              </a:r>
              <a:endParaRPr lang="es-ES_tradnl" b="1" i="1" dirty="0" smtClean="0">
                <a:solidFill>
                  <a:schemeClr val="bg2">
                    <a:lumMod val="25000"/>
                  </a:schemeClr>
                </a:solidFill>
              </a:endParaRPr>
            </a:p>
            <a:p>
              <a:pPr algn="ctr"/>
              <a:r>
                <a:rPr lang="es-ES_tradnl" b="1" i="1" dirty="0" smtClean="0">
                  <a:solidFill>
                    <a:schemeClr val="bg2">
                      <a:lumMod val="25000"/>
                    </a:schemeClr>
                  </a:solidFill>
                </a:rPr>
                <a:t>(</a:t>
              </a:r>
              <a:r>
                <a:rPr lang="es-ES_tradnl" b="1" i="1" dirty="0" err="1" smtClean="0">
                  <a:solidFill>
                    <a:schemeClr val="bg2">
                      <a:lumMod val="25000"/>
                    </a:schemeClr>
                  </a:solidFill>
                </a:rPr>
                <a:t>logged</a:t>
              </a:r>
              <a:r>
                <a:rPr lang="es-ES_tradnl" b="1" i="1" dirty="0" smtClean="0">
                  <a:solidFill>
                    <a:schemeClr val="bg2">
                      <a:lumMod val="25000"/>
                    </a:schemeClr>
                  </a:solidFill>
                </a:rPr>
                <a:t>)</a:t>
              </a:r>
              <a:endParaRPr lang="es-ES" b="1" i="1" dirty="0">
                <a:solidFill>
                  <a:schemeClr val="bg2">
                    <a:lumMod val="25000"/>
                  </a:schemeClr>
                </a:solidFill>
              </a:endParaRPr>
            </a:p>
          </p:txBody>
        </p:sp>
        <p:cxnSp>
          <p:nvCxnSpPr>
            <p:cNvPr id="29" name="28 Conector recto de flecha"/>
            <p:cNvCxnSpPr>
              <a:stCxn id="28" idx="0"/>
              <a:endCxn id="27" idx="2"/>
            </p:cNvCxnSpPr>
            <p:nvPr/>
          </p:nvCxnSpPr>
          <p:spPr>
            <a:xfrm flipH="1" flipV="1">
              <a:off x="10949048" y="4648142"/>
              <a:ext cx="2704322" cy="303218"/>
            </a:xfrm>
            <a:prstGeom prst="straightConnector1">
              <a:avLst/>
            </a:prstGeom>
            <a:noFill/>
            <a:ln>
              <a:solidFill>
                <a:schemeClr val="bg2">
                  <a:lumMod val="25000"/>
                </a:schemeClr>
              </a:solidFill>
              <a:prstDash val="sysDash"/>
            </a:ln>
          </p:spPr>
          <p:style>
            <a:lnRef idx="2">
              <a:schemeClr val="accent6">
                <a:shade val="50000"/>
              </a:schemeClr>
            </a:lnRef>
            <a:fillRef idx="1">
              <a:schemeClr val="accent6"/>
            </a:fillRef>
            <a:effectRef idx="0">
              <a:schemeClr val="accent6"/>
            </a:effectRef>
            <a:fontRef idx="minor">
              <a:schemeClr val="lt1"/>
            </a:fontRef>
          </p:style>
        </p:cxnSp>
      </p:grpSp>
    </p:spTree>
    <p:extLst>
      <p:ext uri="{BB962C8B-B14F-4D97-AF65-F5344CB8AC3E}">
        <p14:creationId xmlns:p14="http://schemas.microsoft.com/office/powerpoint/2010/main" val="18227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smtClean="0"/>
              <a:t>Data </a:t>
            </a:r>
            <a:r>
              <a:rPr lang="es-ES_tradnl" dirty="0" err="1" smtClean="0"/>
              <a:t>source</a:t>
            </a:r>
            <a:r>
              <a:rPr lang="es-ES_tradnl" dirty="0" smtClean="0"/>
              <a:t> </a:t>
            </a:r>
            <a:r>
              <a:rPr lang="es-ES_tradnl" dirty="0" err="1" smtClean="0"/>
              <a:t>factors</a:t>
            </a:r>
            <a:r>
              <a:rPr lang="es-ES_tradnl" dirty="0" smtClean="0"/>
              <a:t> (V)</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11</a:t>
            </a:fld>
            <a:endParaRPr lang="en-US" dirty="0"/>
          </a:p>
        </p:txBody>
      </p:sp>
      <p:sp>
        <p:nvSpPr>
          <p:cNvPr id="4" name="3 Marcador de texto"/>
          <p:cNvSpPr>
            <a:spLocks noGrp="1"/>
          </p:cNvSpPr>
          <p:nvPr>
            <p:ph type="body" sz="quarter" idx="13"/>
          </p:nvPr>
        </p:nvSpPr>
        <p:spPr/>
        <p:txBody>
          <a:bodyPr>
            <a:normAutofit/>
          </a:bodyPr>
          <a:lstStyle/>
          <a:p>
            <a:r>
              <a:rPr lang="es-ES_tradnl" b="1" dirty="0" err="1" smtClean="0"/>
              <a:t>Resource</a:t>
            </a:r>
            <a:r>
              <a:rPr lang="es-ES_tradnl" b="1" dirty="0" smtClean="0"/>
              <a:t> </a:t>
            </a:r>
            <a:r>
              <a:rPr lang="es-ES_tradnl" b="1" dirty="0" err="1" smtClean="0"/>
              <a:t>state</a:t>
            </a:r>
            <a:r>
              <a:rPr lang="es-ES_tradnl" b="1" dirty="0" smtClean="0"/>
              <a:t> </a:t>
            </a:r>
            <a:r>
              <a:rPr lang="es-ES_tradnl" b="1" dirty="0" err="1" smtClean="0"/>
              <a:t>management</a:t>
            </a:r>
            <a:endParaRPr lang="es-ES_tradnl" b="1" dirty="0" smtClean="0"/>
          </a:p>
          <a:p>
            <a:pPr lvl="1"/>
            <a:r>
              <a:rPr lang="es-ES_tradnl" i="1" dirty="0" err="1" smtClean="0"/>
              <a:t>Unique</a:t>
            </a:r>
            <a:r>
              <a:rPr lang="es-ES_tradnl" i="1" dirty="0" smtClean="0"/>
              <a:t> </a:t>
            </a:r>
            <a:r>
              <a:rPr lang="es-ES_tradnl" i="1" dirty="0" err="1" smtClean="0"/>
              <a:t>state</a:t>
            </a:r>
            <a:endParaRPr lang="es-ES_tradnl" i="1" dirty="0" smtClean="0"/>
          </a:p>
          <a:p>
            <a:pPr lvl="1"/>
            <a:r>
              <a:rPr lang="es-ES_tradnl" i="1" dirty="0" err="1" smtClean="0"/>
              <a:t>Differentiated</a:t>
            </a:r>
            <a:r>
              <a:rPr lang="es-ES_tradnl" i="1" dirty="0" smtClean="0"/>
              <a:t> </a:t>
            </a:r>
            <a:r>
              <a:rPr lang="es-ES_tradnl" i="1" dirty="0" err="1" smtClean="0"/>
              <a:t>state</a:t>
            </a:r>
            <a:r>
              <a:rPr lang="es-ES_tradnl" i="1" dirty="0" smtClean="0"/>
              <a:t> (i.e., </a:t>
            </a:r>
            <a:r>
              <a:rPr lang="es-ES_tradnl" i="1" dirty="0" err="1" smtClean="0"/>
              <a:t>context</a:t>
            </a:r>
            <a:r>
              <a:rPr lang="es-ES_tradnl" i="1" dirty="0" smtClean="0"/>
              <a:t> </a:t>
            </a:r>
            <a:r>
              <a:rPr lang="es-ES_tradnl" i="1" dirty="0" err="1" smtClean="0"/>
              <a:t>aware</a:t>
            </a:r>
            <a:r>
              <a:rPr lang="es-ES_tradnl" i="1" dirty="0"/>
              <a:t>)</a:t>
            </a:r>
            <a:endParaRPr lang="es-ES_tradnl" i="1" dirty="0" smtClean="0"/>
          </a:p>
          <a:p>
            <a:pPr lvl="1"/>
            <a:endParaRPr lang="es-ES_tradnl" dirty="0" smtClean="0"/>
          </a:p>
          <a:p>
            <a:pPr lvl="1"/>
            <a:endParaRPr lang="es-ES" dirty="0"/>
          </a:p>
        </p:txBody>
      </p:sp>
      <p:grpSp>
        <p:nvGrpSpPr>
          <p:cNvPr id="7" name="6 Grupo"/>
          <p:cNvGrpSpPr/>
          <p:nvPr/>
        </p:nvGrpSpPr>
        <p:grpSpPr>
          <a:xfrm>
            <a:off x="1049065" y="2716471"/>
            <a:ext cx="7202589" cy="1202539"/>
            <a:chOff x="1055585" y="2306245"/>
            <a:chExt cx="7202589" cy="1202539"/>
          </a:xfrm>
        </p:grpSpPr>
        <p:sp>
          <p:nvSpPr>
            <p:cNvPr id="8" name="7 Rectángulo"/>
            <p:cNvSpPr/>
            <p:nvPr/>
          </p:nvSpPr>
          <p:spPr>
            <a:xfrm>
              <a:off x="1069874" y="2677787"/>
              <a:ext cx="6431063" cy="830997"/>
            </a:xfrm>
            <a:prstGeom prst="rect">
              <a:avLst/>
            </a:prstGeom>
            <a:ln w="3175">
              <a:solidFill>
                <a:schemeClr val="tx1"/>
              </a:solidFill>
              <a:prstDash val="sysDash"/>
            </a:ln>
          </p:spPr>
          <p:txBody>
            <a:bodyPr wrap="square">
              <a:spAutoFit/>
            </a:bodyPr>
            <a:lstStyle/>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ai</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&lt;</a:t>
              </a:r>
              <a:r>
                <a:rPr lang="es-ES" sz="800" dirty="0">
                  <a:latin typeface="Courier New" panose="02070309020205020404" pitchFamily="49" charset="0"/>
                  <a:cs typeface="Courier New" panose="02070309020205020404" pitchFamily="49" charset="0"/>
                </a:rPr>
                <a:t>http://delicias.dia.fi.upm.es/ontologies/alm-istack#&gt;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foaf</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&lt;</a:t>
              </a:r>
              <a:r>
                <a:rPr lang="es-ES" sz="800" dirty="0">
                  <a:latin typeface="Courier New" panose="02070309020205020404" pitchFamily="49" charset="0"/>
                  <a:cs typeface="Courier New" panose="02070309020205020404" pitchFamily="49" charset="0"/>
                </a:rPr>
                <a:t>http://xmlns.com/foaf/0.1/&gt;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xsd</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&lt;</a:t>
              </a:r>
              <a:r>
                <a:rPr lang="es-ES" sz="800" dirty="0">
                  <a:latin typeface="Courier New" panose="02070309020205020404" pitchFamily="49" charset="0"/>
                  <a:cs typeface="Courier New" panose="02070309020205020404" pitchFamily="49" charset="0"/>
                </a:rPr>
                <a:t>http://www.w3.org/2001/XMLSchema#&gt; </a:t>
              </a:r>
              <a:r>
                <a:rPr lang="es-ES" sz="800" dirty="0" smtClean="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roles:   </a:t>
              </a:r>
              <a:r>
                <a:rPr lang="es-ES" sz="800" dirty="0" smtClean="0">
                  <a:latin typeface="Courier New" panose="02070309020205020404" pitchFamily="49" charset="0"/>
                  <a:cs typeface="Courier New" panose="02070309020205020404" pitchFamily="49" charset="0"/>
                </a:rPr>
                <a:t>&lt;</a:t>
              </a:r>
              <a:r>
                <a:rPr lang="es-ES" sz="800" dirty="0">
                  <a:latin typeface="Courier New" panose="02070309020205020404" pitchFamily="49" charset="0"/>
                  <a:cs typeface="Courier New" panose="02070309020205020404" pitchFamily="49" charset="0"/>
                </a:rPr>
                <a:t>http://aranjuez.dia.fi.upm.es/oms/ldp/resources/roles/&gt;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wg</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&lt;</a:t>
              </a:r>
              <a:r>
                <a:rPr lang="es-ES" sz="800" dirty="0">
                  <a:latin typeface="Courier New" panose="02070309020205020404" pitchFamily="49" charset="0"/>
                  <a:cs typeface="Courier New" panose="02070309020205020404" pitchFamily="49" charset="0"/>
                </a:rPr>
                <a:t>http://aranjuez.dia.fi.upm.es/oms/ldp/resources/groups/&gt; .</a:t>
              </a:r>
            </a:p>
            <a:p>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prefix</a:t>
              </a:r>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persons</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&lt;</a:t>
              </a:r>
              <a:r>
                <a:rPr lang="es-ES" sz="800" dirty="0">
                  <a:latin typeface="Courier New" panose="02070309020205020404" pitchFamily="49" charset="0"/>
                  <a:cs typeface="Courier New" panose="02070309020205020404" pitchFamily="49" charset="0"/>
                </a:rPr>
                <a:t>http://aranjuez.dia.fi.upm.es/oms/ldp/resources/persons/&gt; </a:t>
              </a:r>
              <a:r>
                <a:rPr lang="es-ES" sz="800" dirty="0" smtClean="0">
                  <a:latin typeface="Courier New" panose="02070309020205020404" pitchFamily="49" charset="0"/>
                  <a:cs typeface="Courier New" panose="02070309020205020404" pitchFamily="49" charset="0"/>
                </a:rPr>
                <a:t>.</a:t>
              </a:r>
              <a:endParaRPr lang="es-ES" sz="800" dirty="0">
                <a:latin typeface="Courier New" panose="02070309020205020404" pitchFamily="49" charset="0"/>
                <a:cs typeface="Courier New" panose="02070309020205020404" pitchFamily="49" charset="0"/>
              </a:endParaRPr>
            </a:p>
          </p:txBody>
        </p:sp>
        <p:sp>
          <p:nvSpPr>
            <p:cNvPr id="9" name="8 Rectángulo"/>
            <p:cNvSpPr/>
            <p:nvPr/>
          </p:nvSpPr>
          <p:spPr>
            <a:xfrm>
              <a:off x="1055585" y="2306245"/>
              <a:ext cx="7202589" cy="307777"/>
            </a:xfrm>
            <a:prstGeom prst="rect">
              <a:avLst/>
            </a:prstGeom>
          </p:spPr>
          <p:txBody>
            <a:bodyPr wrap="square">
              <a:spAutoFit/>
            </a:bodyPr>
            <a:lstStyle/>
            <a:p>
              <a:r>
                <a:rPr lang="es-ES" sz="1400" b="1" dirty="0" err="1" smtClean="0">
                  <a:latin typeface="Courier New" panose="02070309020205020404" pitchFamily="49" charset="0"/>
                  <a:cs typeface="Courier New" panose="02070309020205020404" pitchFamily="49" charset="0"/>
                </a:rPr>
                <a:t>get</a:t>
              </a:r>
              <a:r>
                <a:rPr lang="es-ES" sz="1400" b="1" dirty="0">
                  <a:latin typeface="Courier New" panose="02070309020205020404" pitchFamily="49" charset="0"/>
                  <a:cs typeface="Courier New" panose="02070309020205020404" pitchFamily="49" charset="0"/>
                </a:rPr>
                <a:t> </a:t>
              </a:r>
              <a:r>
                <a:rPr lang="es-ES" sz="1400" b="1" dirty="0" smtClean="0">
                  <a:latin typeface="Courier New" panose="02070309020205020404" pitchFamily="49" charset="0"/>
                  <a:cs typeface="Courier New" panose="02070309020205020404" pitchFamily="49" charset="0"/>
                </a:rPr>
                <a:t>http</a:t>
              </a:r>
              <a:r>
                <a:rPr lang="es-ES" sz="1400" b="1" dirty="0">
                  <a:latin typeface="Courier New" panose="02070309020205020404" pitchFamily="49" charset="0"/>
                  <a:cs typeface="Courier New" panose="02070309020205020404" pitchFamily="49" charset="0"/>
                </a:rPr>
                <a:t>://</a:t>
              </a:r>
              <a:r>
                <a:rPr lang="es-ES" sz="1400" b="1" dirty="0" smtClean="0">
                  <a:latin typeface="Courier New" panose="02070309020205020404" pitchFamily="49" charset="0"/>
                  <a:cs typeface="Courier New" panose="02070309020205020404" pitchFamily="49" charset="0"/>
                </a:rPr>
                <a:t>www.example.org/oms/ldp/persons/me</a:t>
              </a:r>
              <a:endParaRPr lang="es-ES" sz="1400" b="1" dirty="0"/>
            </a:p>
          </p:txBody>
        </p:sp>
      </p:grpSp>
      <p:sp>
        <p:nvSpPr>
          <p:cNvPr id="10" name="9 Rectángulo"/>
          <p:cNvSpPr/>
          <p:nvPr/>
        </p:nvSpPr>
        <p:spPr>
          <a:xfrm>
            <a:off x="1063354" y="3996330"/>
            <a:ext cx="3132000" cy="1323439"/>
          </a:xfrm>
          <a:prstGeom prst="rect">
            <a:avLst/>
          </a:prstGeom>
          <a:ln w="3175">
            <a:solidFill>
              <a:schemeClr val="tx1"/>
            </a:solidFill>
            <a:prstDash val="sysDash"/>
          </a:ln>
        </p:spPr>
        <p:txBody>
          <a:bodyPr wrap="square">
            <a:spAutoFit/>
          </a:bodyPr>
          <a:lstStyle/>
          <a:p>
            <a:r>
              <a:rPr lang="es-ES" sz="800" dirty="0" err="1" smtClean="0">
                <a:latin typeface="Courier New" panose="02070309020205020404" pitchFamily="49" charset="0"/>
                <a:cs typeface="Courier New" panose="02070309020205020404" pitchFamily="49" charset="0"/>
              </a:rPr>
              <a:t>persons:me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 </a:t>
            </a:r>
            <a:r>
              <a:rPr lang="es-ES" sz="800" dirty="0" err="1">
                <a:latin typeface="Courier New" panose="02070309020205020404" pitchFamily="49" charset="0"/>
                <a:cs typeface="Courier New" panose="02070309020205020404" pitchFamily="49" charset="0"/>
              </a:rPr>
              <a:t>foaf:Person</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foaf:name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"John </a:t>
            </a:r>
            <a:r>
              <a:rPr lang="es-ES" sz="800" dirty="0" err="1">
                <a:latin typeface="Courier New" panose="02070309020205020404" pitchFamily="49" charset="0"/>
                <a:cs typeface="Courier New" panose="02070309020205020404" pitchFamily="49" charset="0"/>
              </a:rPr>
              <a:t>Doe</a:t>
            </a:r>
            <a:r>
              <a:rPr lang="es-ES" sz="800" dirty="0">
                <a:latin typeface="Courier New" panose="02070309020205020404" pitchFamily="49" charset="0"/>
                <a:cs typeface="Courier New" panose="02070309020205020404" pitchFamily="49" charset="0"/>
              </a:rPr>
              <a:t>"@en;</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foaf:mbox</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"john.doe@email.com"^^</a:t>
            </a:r>
            <a:r>
              <a:rPr lang="es-ES" sz="800" dirty="0" err="1">
                <a:latin typeface="Courier New" panose="02070309020205020404" pitchFamily="49" charset="0"/>
                <a:cs typeface="Courier New" panose="02070309020205020404" pitchFamily="49" charset="0"/>
              </a:rPr>
              <a:t>xsd:string</a:t>
            </a:r>
            <a:r>
              <a:rPr lang="es-ES" sz="800" dirty="0">
                <a:latin typeface="Courier New" panose="02070309020205020404" pitchFamily="49" charset="0"/>
                <a:cs typeface="Courier New" panose="02070309020205020404" pitchFamily="49" charset="0"/>
              </a:rPr>
              <a:t>;</a:t>
            </a:r>
          </a:p>
          <a:p>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ai:isMemberOf</a:t>
            </a:r>
            <a:r>
              <a:rPr lang="es-ES" sz="800" dirty="0">
                <a:latin typeface="Courier New" panose="02070309020205020404" pitchFamily="49" charset="0"/>
                <a:cs typeface="Courier New" panose="02070309020205020404" pitchFamily="49" charset="0"/>
              </a:rPr>
              <a:t> wg:wg44;</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ai:hasCredentials</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p>
          <a:p>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a </a:t>
            </a:r>
            <a:r>
              <a:rPr lang="es-ES" sz="800" dirty="0" err="1">
                <a:latin typeface="Courier New" panose="02070309020205020404" pitchFamily="49" charset="0"/>
                <a:cs typeface="Courier New" panose="02070309020205020404" pitchFamily="49" charset="0"/>
              </a:rPr>
              <a:t>ai:Credentials</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ai:hasUsername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r>
              <a:rPr lang="es-ES" sz="800" dirty="0" err="1" smtClean="0">
                <a:latin typeface="Courier New" panose="02070309020205020404" pitchFamily="49" charset="0"/>
                <a:cs typeface="Courier New" panose="02070309020205020404" pitchFamily="49" charset="0"/>
              </a:rPr>
              <a:t>john</a:t>
            </a:r>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xsd:string</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ai:hasPassword</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r>
              <a:rPr lang="es-ES" sz="800" dirty="0" smtClean="0">
                <a:latin typeface="Courier New" panose="02070309020205020404" pitchFamily="49" charset="0"/>
                <a:cs typeface="Courier New" panose="02070309020205020404" pitchFamily="49" charset="0"/>
              </a:rPr>
              <a:t>J0hn</a:t>
            </a:r>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xsd:string</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ai:isInvolvedIn</a:t>
            </a:r>
            <a:r>
              <a:rPr lang="es-ES" sz="800" dirty="0">
                <a:latin typeface="Courier New" panose="02070309020205020404" pitchFamily="49" charset="0"/>
                <a:cs typeface="Courier New" panose="02070309020205020404" pitchFamily="49" charset="0"/>
              </a:rPr>
              <a:t> roles:role1002</a:t>
            </a:r>
            <a:r>
              <a:rPr lang="es-ES" sz="800" dirty="0" smtClean="0">
                <a:latin typeface="Courier New" panose="02070309020205020404" pitchFamily="49" charset="0"/>
                <a:cs typeface="Courier New" panose="02070309020205020404" pitchFamily="49" charset="0"/>
              </a:rPr>
              <a:t>.</a:t>
            </a:r>
          </a:p>
        </p:txBody>
      </p:sp>
      <p:sp>
        <p:nvSpPr>
          <p:cNvPr id="11" name="10 Rectángulo"/>
          <p:cNvSpPr/>
          <p:nvPr/>
        </p:nvSpPr>
        <p:spPr>
          <a:xfrm>
            <a:off x="4368826" y="3996329"/>
            <a:ext cx="3132000" cy="1323439"/>
          </a:xfrm>
          <a:prstGeom prst="rect">
            <a:avLst/>
          </a:prstGeom>
          <a:ln w="3175">
            <a:solidFill>
              <a:schemeClr val="tx1"/>
            </a:solidFill>
            <a:prstDash val="sysDash"/>
          </a:ln>
        </p:spPr>
        <p:txBody>
          <a:bodyPr wrap="square">
            <a:spAutoFit/>
          </a:bodyPr>
          <a:lstStyle/>
          <a:p>
            <a:r>
              <a:rPr lang="es-ES" sz="800" dirty="0" err="1" smtClean="0">
                <a:latin typeface="Courier New" panose="02070309020205020404" pitchFamily="49" charset="0"/>
                <a:cs typeface="Courier New" panose="02070309020205020404" pitchFamily="49" charset="0"/>
              </a:rPr>
              <a:t>persons:me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 </a:t>
            </a:r>
            <a:r>
              <a:rPr lang="es-ES" sz="800" dirty="0" err="1">
                <a:latin typeface="Courier New" panose="02070309020205020404" pitchFamily="49" charset="0"/>
                <a:cs typeface="Courier New" panose="02070309020205020404" pitchFamily="49" charset="0"/>
              </a:rPr>
              <a:t>foaf:Person</a:t>
            </a:r>
            <a:r>
              <a:rPr lang="es-ES" sz="800" dirty="0">
                <a:latin typeface="Courier New" panose="02070309020205020404" pitchFamily="49" charset="0"/>
                <a:cs typeface="Courier New" panose="02070309020205020404" pitchFamily="49" charset="0"/>
              </a:rPr>
              <a:t>;</a:t>
            </a:r>
          </a:p>
          <a:p>
            <a:r>
              <a:rPr lang="en-US" sz="800" dirty="0" smtClean="0">
                <a:latin typeface="Courier New" panose="02070309020205020404" pitchFamily="49" charset="0"/>
                <a:cs typeface="Courier New" panose="02070309020205020404" pitchFamily="49" charset="0"/>
              </a:rPr>
              <a:t>    </a:t>
            </a:r>
            <a:r>
              <a:rPr lang="en-US" sz="800" dirty="0" err="1" smtClean="0">
                <a:latin typeface="Courier New" panose="02070309020205020404" pitchFamily="49" charset="0"/>
                <a:cs typeface="Courier New" panose="02070309020205020404" pitchFamily="49" charset="0"/>
              </a:rPr>
              <a:t>foaf:name</a:t>
            </a:r>
            <a:r>
              <a:rPr lang="en-US" sz="800" dirty="0" smtClean="0">
                <a:latin typeface="Courier New" panose="02070309020205020404" pitchFamily="49" charset="0"/>
                <a:cs typeface="Courier New" panose="02070309020205020404" pitchFamily="49" charset="0"/>
              </a:rPr>
              <a:t> </a:t>
            </a:r>
            <a:r>
              <a:rPr lang="en-US" sz="800" dirty="0">
                <a:latin typeface="Courier New" panose="02070309020205020404" pitchFamily="49" charset="0"/>
                <a:cs typeface="Courier New" panose="02070309020205020404" pitchFamily="49" charset="0"/>
              </a:rPr>
              <a:t>"Jane </a:t>
            </a:r>
            <a:r>
              <a:rPr lang="en-US" sz="800" dirty="0" err="1">
                <a:latin typeface="Courier New" panose="02070309020205020404" pitchFamily="49" charset="0"/>
                <a:cs typeface="Courier New" panose="02070309020205020404" pitchFamily="49" charset="0"/>
              </a:rPr>
              <a:t>Doe"@en</a:t>
            </a:r>
            <a:r>
              <a:rPr lang="en-US" sz="800" dirty="0">
                <a:latin typeface="Courier New" panose="02070309020205020404" pitchFamily="49" charset="0"/>
                <a:cs typeface="Courier New" panose="02070309020205020404" pitchFamily="49" charset="0"/>
              </a:rPr>
              <a:t>;</a:t>
            </a:r>
          </a:p>
          <a:p>
            <a:r>
              <a:rPr lang="en-US" sz="800" dirty="0" smtClean="0">
                <a:latin typeface="Courier New" panose="02070309020205020404" pitchFamily="49" charset="0"/>
                <a:cs typeface="Courier New" panose="02070309020205020404" pitchFamily="49" charset="0"/>
              </a:rPr>
              <a:t>    </a:t>
            </a:r>
            <a:r>
              <a:rPr lang="en-US" sz="800" dirty="0" err="1" smtClean="0">
                <a:latin typeface="Courier New" panose="02070309020205020404" pitchFamily="49" charset="0"/>
                <a:cs typeface="Courier New" panose="02070309020205020404" pitchFamily="49" charset="0"/>
              </a:rPr>
              <a:t>foaf:mbox</a:t>
            </a:r>
            <a:r>
              <a:rPr lang="en-US" sz="800" dirty="0" smtClean="0">
                <a:latin typeface="Courier New" panose="02070309020205020404" pitchFamily="49" charset="0"/>
                <a:cs typeface="Courier New" panose="02070309020205020404" pitchFamily="49" charset="0"/>
              </a:rPr>
              <a:t> </a:t>
            </a:r>
            <a:r>
              <a:rPr lang="en-US" sz="800" dirty="0">
                <a:latin typeface="Courier New" panose="02070309020205020404" pitchFamily="49" charset="0"/>
                <a:cs typeface="Courier New" panose="02070309020205020404" pitchFamily="49" charset="0"/>
              </a:rPr>
              <a:t>"jane.doe@email.com"^^</a:t>
            </a:r>
            <a:r>
              <a:rPr lang="en-US" sz="800" dirty="0" err="1">
                <a:latin typeface="Courier New" panose="02070309020205020404" pitchFamily="49" charset="0"/>
                <a:cs typeface="Courier New" panose="02070309020205020404" pitchFamily="49" charset="0"/>
              </a:rPr>
              <a:t>xsd:string</a:t>
            </a:r>
            <a:r>
              <a:rPr lang="en-U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ai:isMemberOf</a:t>
            </a:r>
            <a:r>
              <a:rPr lang="es-ES" sz="800" dirty="0" smtClean="0">
                <a:latin typeface="Courier New" panose="02070309020205020404" pitchFamily="49" charset="0"/>
                <a:cs typeface="Courier New" panose="02070309020205020404" pitchFamily="49" charset="0"/>
              </a:rPr>
              <a:t> wg:wg173;</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ai:hasCredentials</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p>
          <a:p>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a </a:t>
            </a:r>
            <a:r>
              <a:rPr lang="es-ES" sz="800" dirty="0" err="1">
                <a:latin typeface="Courier New" panose="02070309020205020404" pitchFamily="49" charset="0"/>
                <a:cs typeface="Courier New" panose="02070309020205020404" pitchFamily="49" charset="0"/>
              </a:rPr>
              <a:t>ai:Credentials</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ai:hasUsername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r>
              <a:rPr lang="es-ES" sz="800" dirty="0" smtClean="0">
                <a:latin typeface="Courier New" panose="02070309020205020404" pitchFamily="49" charset="0"/>
                <a:cs typeface="Courier New" panose="02070309020205020404" pitchFamily="49" charset="0"/>
              </a:rPr>
              <a:t>jane"^^</a:t>
            </a:r>
            <a:r>
              <a:rPr lang="es-ES" sz="800" dirty="0" err="1">
                <a:latin typeface="Courier New" panose="02070309020205020404" pitchFamily="49" charset="0"/>
                <a:cs typeface="Courier New" panose="02070309020205020404" pitchFamily="49" charset="0"/>
              </a:rPr>
              <a:t>xsd:string</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ai:hasPassword</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r>
              <a:rPr lang="es-ES" sz="800" dirty="0" smtClean="0">
                <a:latin typeface="Courier New" panose="02070309020205020404" pitchFamily="49" charset="0"/>
                <a:cs typeface="Courier New" panose="02070309020205020404" pitchFamily="49" charset="0"/>
              </a:rPr>
              <a:t>J@n3"^^</a:t>
            </a:r>
            <a:r>
              <a:rPr lang="es-ES" sz="800" dirty="0" err="1">
                <a:latin typeface="Courier New" panose="02070309020205020404" pitchFamily="49" charset="0"/>
                <a:cs typeface="Courier New" panose="02070309020205020404" pitchFamily="49" charset="0"/>
              </a:rPr>
              <a:t>xsd:string</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ai:isInvolvedIn</a:t>
            </a:r>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roles:role310.</a:t>
            </a:r>
          </a:p>
        </p:txBody>
      </p:sp>
      <p:grpSp>
        <p:nvGrpSpPr>
          <p:cNvPr id="17" name="16 Grupo"/>
          <p:cNvGrpSpPr/>
          <p:nvPr/>
        </p:nvGrpSpPr>
        <p:grpSpPr>
          <a:xfrm>
            <a:off x="999119" y="3017826"/>
            <a:ext cx="6557366" cy="3524290"/>
            <a:chOff x="999119" y="3017826"/>
            <a:chExt cx="6557366" cy="3524290"/>
          </a:xfrm>
        </p:grpSpPr>
        <p:sp>
          <p:nvSpPr>
            <p:cNvPr id="12" name="11 Rectángulo"/>
            <p:cNvSpPr/>
            <p:nvPr/>
          </p:nvSpPr>
          <p:spPr>
            <a:xfrm>
              <a:off x="1369354" y="5858116"/>
              <a:ext cx="2520000" cy="68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smtClean="0">
                  <a:solidFill>
                    <a:schemeClr val="accent6"/>
                  </a:solidFill>
                </a:rPr>
                <a:t>John </a:t>
              </a:r>
              <a:r>
                <a:rPr lang="es-ES_tradnl" b="1" i="1" dirty="0" err="1" smtClean="0">
                  <a:solidFill>
                    <a:schemeClr val="accent6"/>
                  </a:solidFill>
                </a:rPr>
                <a:t>Doe</a:t>
              </a:r>
              <a:r>
                <a:rPr lang="es-ES_tradnl" b="1" i="1" dirty="0" smtClean="0">
                  <a:solidFill>
                    <a:schemeClr val="accent6"/>
                  </a:solidFill>
                </a:rPr>
                <a:t> </a:t>
              </a:r>
              <a:r>
                <a:rPr lang="es-ES_tradnl" b="1" i="1" dirty="0" err="1" smtClean="0">
                  <a:solidFill>
                    <a:schemeClr val="accent6"/>
                  </a:solidFill>
                </a:rPr>
                <a:t>logged</a:t>
              </a:r>
              <a:r>
                <a:rPr lang="es-ES_tradnl" b="1" i="1" dirty="0" smtClean="0">
                  <a:solidFill>
                    <a:schemeClr val="accent6"/>
                  </a:solidFill>
                </a:rPr>
                <a:t> </a:t>
              </a:r>
              <a:r>
                <a:rPr lang="es-ES_tradnl" b="1" i="1" dirty="0" err="1" smtClean="0">
                  <a:solidFill>
                    <a:schemeClr val="accent6"/>
                  </a:solidFill>
                </a:rPr>
                <a:t>on</a:t>
              </a:r>
              <a:endParaRPr lang="es-ES" b="1" i="1" dirty="0">
                <a:solidFill>
                  <a:schemeClr val="accent6"/>
                </a:solidFill>
              </a:endParaRPr>
            </a:p>
          </p:txBody>
        </p:sp>
        <p:sp>
          <p:nvSpPr>
            <p:cNvPr id="13" name="12 Rectángulo"/>
            <p:cNvSpPr/>
            <p:nvPr/>
          </p:nvSpPr>
          <p:spPr>
            <a:xfrm>
              <a:off x="999119" y="3017826"/>
              <a:ext cx="6557366" cy="2382422"/>
            </a:xfrm>
            <a:custGeom>
              <a:avLst/>
              <a:gdLst>
                <a:gd name="connsiteX0" fmla="*/ 0 w 3273588"/>
                <a:gd name="connsiteY0" fmla="*/ 0 h 2376000"/>
                <a:gd name="connsiteX1" fmla="*/ 3273588 w 3273588"/>
                <a:gd name="connsiteY1" fmla="*/ 0 h 2376000"/>
                <a:gd name="connsiteX2" fmla="*/ 3273588 w 3273588"/>
                <a:gd name="connsiteY2" fmla="*/ 2376000 h 2376000"/>
                <a:gd name="connsiteX3" fmla="*/ 0 w 3273588"/>
                <a:gd name="connsiteY3" fmla="*/ 2376000 h 2376000"/>
                <a:gd name="connsiteX4" fmla="*/ 0 w 3273588"/>
                <a:gd name="connsiteY4" fmla="*/ 0 h 2376000"/>
                <a:gd name="connsiteX0" fmla="*/ 0 w 6639688"/>
                <a:gd name="connsiteY0" fmla="*/ 26915 h 2402915"/>
                <a:gd name="connsiteX1" fmla="*/ 3273588 w 6639688"/>
                <a:gd name="connsiteY1" fmla="*/ 26915 h 2402915"/>
                <a:gd name="connsiteX2" fmla="*/ 6639687 w 6639688"/>
                <a:gd name="connsiteY2" fmla="*/ 105631 h 2402915"/>
                <a:gd name="connsiteX3" fmla="*/ 3273588 w 6639688"/>
                <a:gd name="connsiteY3" fmla="*/ 2402915 h 2402915"/>
                <a:gd name="connsiteX4" fmla="*/ 0 w 6639688"/>
                <a:gd name="connsiteY4" fmla="*/ 2402915 h 2402915"/>
                <a:gd name="connsiteX5" fmla="*/ 0 w 6639688"/>
                <a:gd name="connsiteY5"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73588 w 6648134"/>
                <a:gd name="connsiteY4" fmla="*/ 2402915 h 2402915"/>
                <a:gd name="connsiteX5" fmla="*/ 0 w 6648134"/>
                <a:gd name="connsiteY5" fmla="*/ 2402915 h 2402915"/>
                <a:gd name="connsiteX6" fmla="*/ 0 w 6648134"/>
                <a:gd name="connsiteY6"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66611"/>
                <a:gd name="connsiteY0" fmla="*/ 26915 h 2402915"/>
                <a:gd name="connsiteX1" fmla="*/ 3273588 w 6666611"/>
                <a:gd name="connsiteY1" fmla="*/ 26915 h 2402915"/>
                <a:gd name="connsiteX2" fmla="*/ 6639687 w 6666611"/>
                <a:gd name="connsiteY2" fmla="*/ 105631 h 2402915"/>
                <a:gd name="connsiteX3" fmla="*/ 6489785 w 6666611"/>
                <a:gd name="connsiteY3" fmla="*/ 975061 h 2402915"/>
                <a:gd name="connsiteX4" fmla="*/ 3281890 w 6666611"/>
                <a:gd name="connsiteY4" fmla="*/ 945081 h 2402915"/>
                <a:gd name="connsiteX5" fmla="*/ 3273588 w 6666611"/>
                <a:gd name="connsiteY5" fmla="*/ 2402915 h 2402915"/>
                <a:gd name="connsiteX6" fmla="*/ 0 w 6666611"/>
                <a:gd name="connsiteY6" fmla="*/ 2402915 h 2402915"/>
                <a:gd name="connsiteX7" fmla="*/ 0 w 6666611"/>
                <a:gd name="connsiteY7" fmla="*/ 26915 h 2402915"/>
                <a:gd name="connsiteX0" fmla="*/ 0 w 6693005"/>
                <a:gd name="connsiteY0" fmla="*/ 77703 h 2453703"/>
                <a:gd name="connsiteX1" fmla="*/ 3273588 w 6693005"/>
                <a:gd name="connsiteY1" fmla="*/ 77703 h 2453703"/>
                <a:gd name="connsiteX2" fmla="*/ 6639687 w 6693005"/>
                <a:gd name="connsiteY2" fmla="*/ 156419 h 2453703"/>
                <a:gd name="connsiteX3" fmla="*/ 6489785 w 6693005"/>
                <a:gd name="connsiteY3" fmla="*/ 1025849 h 2453703"/>
                <a:gd name="connsiteX4" fmla="*/ 3281890 w 6693005"/>
                <a:gd name="connsiteY4" fmla="*/ 995869 h 2453703"/>
                <a:gd name="connsiteX5" fmla="*/ 3273588 w 6693005"/>
                <a:gd name="connsiteY5" fmla="*/ 2453703 h 2453703"/>
                <a:gd name="connsiteX6" fmla="*/ 0 w 6693005"/>
                <a:gd name="connsiteY6" fmla="*/ 2453703 h 2453703"/>
                <a:gd name="connsiteX7" fmla="*/ 0 w 6693005"/>
                <a:gd name="connsiteY7" fmla="*/ 77703 h 2453703"/>
                <a:gd name="connsiteX0" fmla="*/ 0 w 6981370"/>
                <a:gd name="connsiteY0" fmla="*/ 0 h 2376000"/>
                <a:gd name="connsiteX1" fmla="*/ 3273588 w 6981370"/>
                <a:gd name="connsiteY1" fmla="*/ 0 h 2376000"/>
                <a:gd name="connsiteX2" fmla="*/ 6639687 w 6981370"/>
                <a:gd name="connsiteY2" fmla="*/ 78716 h 2376000"/>
                <a:gd name="connsiteX3" fmla="*/ 6489785 w 6981370"/>
                <a:gd name="connsiteY3" fmla="*/ 948146 h 2376000"/>
                <a:gd name="connsiteX4" fmla="*/ 3281890 w 6981370"/>
                <a:gd name="connsiteY4" fmla="*/ 918166 h 2376000"/>
                <a:gd name="connsiteX5" fmla="*/ 3273588 w 6981370"/>
                <a:gd name="connsiteY5" fmla="*/ 2376000 h 2376000"/>
                <a:gd name="connsiteX6" fmla="*/ 0 w 6981370"/>
                <a:gd name="connsiteY6" fmla="*/ 2376000 h 2376000"/>
                <a:gd name="connsiteX7" fmla="*/ 0 w 6981370"/>
                <a:gd name="connsiteY7" fmla="*/ 0 h 2376000"/>
                <a:gd name="connsiteX0" fmla="*/ 0 w 6815204"/>
                <a:gd name="connsiteY0" fmla="*/ 83435 h 2459435"/>
                <a:gd name="connsiteX1" fmla="*/ 3273588 w 6815204"/>
                <a:gd name="connsiteY1" fmla="*/ 83435 h 2459435"/>
                <a:gd name="connsiteX2" fmla="*/ 6639687 w 6815204"/>
                <a:gd name="connsiteY2" fmla="*/ 162151 h 2459435"/>
                <a:gd name="connsiteX3" fmla="*/ 6489785 w 6815204"/>
                <a:gd name="connsiteY3" fmla="*/ 1031581 h 2459435"/>
                <a:gd name="connsiteX4" fmla="*/ 3281890 w 6815204"/>
                <a:gd name="connsiteY4" fmla="*/ 1001601 h 2459435"/>
                <a:gd name="connsiteX5" fmla="*/ 3273588 w 6815204"/>
                <a:gd name="connsiteY5" fmla="*/ 2459435 h 2459435"/>
                <a:gd name="connsiteX6" fmla="*/ 0 w 6815204"/>
                <a:gd name="connsiteY6" fmla="*/ 2459435 h 2459435"/>
                <a:gd name="connsiteX7" fmla="*/ 0 w 6815204"/>
                <a:gd name="connsiteY7" fmla="*/ 83435 h 2459435"/>
                <a:gd name="connsiteX0" fmla="*/ 0 w 6639687"/>
                <a:gd name="connsiteY0" fmla="*/ 83435 h 2459435"/>
                <a:gd name="connsiteX1" fmla="*/ 3273588 w 6639687"/>
                <a:gd name="connsiteY1" fmla="*/ 83435 h 2459435"/>
                <a:gd name="connsiteX2" fmla="*/ 6639687 w 6639687"/>
                <a:gd name="connsiteY2" fmla="*/ 162151 h 2459435"/>
                <a:gd name="connsiteX3" fmla="*/ 6489785 w 6639687"/>
                <a:gd name="connsiteY3" fmla="*/ 1031581 h 2459435"/>
                <a:gd name="connsiteX4" fmla="*/ 3281890 w 6639687"/>
                <a:gd name="connsiteY4" fmla="*/ 1001601 h 2459435"/>
                <a:gd name="connsiteX5" fmla="*/ 3273588 w 6639687"/>
                <a:gd name="connsiteY5" fmla="*/ 2459435 h 2459435"/>
                <a:gd name="connsiteX6" fmla="*/ 0 w 6639687"/>
                <a:gd name="connsiteY6" fmla="*/ 2459435 h 2459435"/>
                <a:gd name="connsiteX7" fmla="*/ 0 w 6639687"/>
                <a:gd name="connsiteY7" fmla="*/ 83435 h 2459435"/>
                <a:gd name="connsiteX0" fmla="*/ 0 w 6639687"/>
                <a:gd name="connsiteY0" fmla="*/ 83435 h 2459435"/>
                <a:gd name="connsiteX1" fmla="*/ 3273588 w 6639687"/>
                <a:gd name="connsiteY1" fmla="*/ 83435 h 2459435"/>
                <a:gd name="connsiteX2" fmla="*/ 6639687 w 6639687"/>
                <a:gd name="connsiteY2" fmla="*/ 162151 h 2459435"/>
                <a:gd name="connsiteX3" fmla="*/ 6489785 w 6639687"/>
                <a:gd name="connsiteY3" fmla="*/ 1031581 h 2459435"/>
                <a:gd name="connsiteX4" fmla="*/ 3281890 w 6639687"/>
                <a:gd name="connsiteY4" fmla="*/ 1001601 h 2459435"/>
                <a:gd name="connsiteX5" fmla="*/ 3273588 w 6639687"/>
                <a:gd name="connsiteY5" fmla="*/ 2459435 h 2459435"/>
                <a:gd name="connsiteX6" fmla="*/ 0 w 6639687"/>
                <a:gd name="connsiteY6" fmla="*/ 2459435 h 2459435"/>
                <a:gd name="connsiteX7" fmla="*/ 0 w 6639687"/>
                <a:gd name="connsiteY7" fmla="*/ 83435 h 2459435"/>
                <a:gd name="connsiteX0" fmla="*/ 0 w 6639687"/>
                <a:gd name="connsiteY0" fmla="*/ 0 h 2376000"/>
                <a:gd name="connsiteX1" fmla="*/ 3273588 w 6639687"/>
                <a:gd name="connsiteY1" fmla="*/ 0 h 2376000"/>
                <a:gd name="connsiteX2" fmla="*/ 6639687 w 6639687"/>
                <a:gd name="connsiteY2" fmla="*/ 78716 h 2376000"/>
                <a:gd name="connsiteX3" fmla="*/ 6489785 w 6639687"/>
                <a:gd name="connsiteY3" fmla="*/ 948146 h 2376000"/>
                <a:gd name="connsiteX4" fmla="*/ 3281890 w 6639687"/>
                <a:gd name="connsiteY4" fmla="*/ 918166 h 2376000"/>
                <a:gd name="connsiteX5" fmla="*/ 3273588 w 6639687"/>
                <a:gd name="connsiteY5" fmla="*/ 2376000 h 2376000"/>
                <a:gd name="connsiteX6" fmla="*/ 0 w 6639687"/>
                <a:gd name="connsiteY6" fmla="*/ 2376000 h 2376000"/>
                <a:gd name="connsiteX7" fmla="*/ 0 w 6639687"/>
                <a:gd name="connsiteY7" fmla="*/ 0 h 2376000"/>
                <a:gd name="connsiteX0" fmla="*/ 0 w 6747757"/>
                <a:gd name="connsiteY0" fmla="*/ 0 h 2376000"/>
                <a:gd name="connsiteX1" fmla="*/ 3273588 w 6747757"/>
                <a:gd name="connsiteY1" fmla="*/ 0 h 2376000"/>
                <a:gd name="connsiteX2" fmla="*/ 6564736 w 6747757"/>
                <a:gd name="connsiteY2" fmla="*/ 3766 h 2376000"/>
                <a:gd name="connsiteX3" fmla="*/ 6489785 w 6747757"/>
                <a:gd name="connsiteY3" fmla="*/ 948146 h 2376000"/>
                <a:gd name="connsiteX4" fmla="*/ 3281890 w 6747757"/>
                <a:gd name="connsiteY4" fmla="*/ 918166 h 2376000"/>
                <a:gd name="connsiteX5" fmla="*/ 3273588 w 6747757"/>
                <a:gd name="connsiteY5" fmla="*/ 2376000 h 2376000"/>
                <a:gd name="connsiteX6" fmla="*/ 0 w 6747757"/>
                <a:gd name="connsiteY6" fmla="*/ 2376000 h 2376000"/>
                <a:gd name="connsiteX7" fmla="*/ 0 w 6747757"/>
                <a:gd name="connsiteY7" fmla="*/ 0 h 2376000"/>
                <a:gd name="connsiteX0" fmla="*/ 0 w 6564736"/>
                <a:gd name="connsiteY0" fmla="*/ 0 h 2376000"/>
                <a:gd name="connsiteX1" fmla="*/ 3273588 w 6564736"/>
                <a:gd name="connsiteY1" fmla="*/ 0 h 2376000"/>
                <a:gd name="connsiteX2" fmla="*/ 6564736 w 6564736"/>
                <a:gd name="connsiteY2" fmla="*/ 3766 h 2376000"/>
                <a:gd name="connsiteX3" fmla="*/ 6489785 w 6564736"/>
                <a:gd name="connsiteY3" fmla="*/ 948146 h 2376000"/>
                <a:gd name="connsiteX4" fmla="*/ 3281890 w 6564736"/>
                <a:gd name="connsiteY4" fmla="*/ 918166 h 2376000"/>
                <a:gd name="connsiteX5" fmla="*/ 3273588 w 6564736"/>
                <a:gd name="connsiteY5" fmla="*/ 2376000 h 2376000"/>
                <a:gd name="connsiteX6" fmla="*/ 0 w 6564736"/>
                <a:gd name="connsiteY6" fmla="*/ 2376000 h 2376000"/>
                <a:gd name="connsiteX7" fmla="*/ 0 w 6564736"/>
                <a:gd name="connsiteY7" fmla="*/ 0 h 2376000"/>
                <a:gd name="connsiteX0" fmla="*/ 0 w 6802687"/>
                <a:gd name="connsiteY0" fmla="*/ 65389 h 2441389"/>
                <a:gd name="connsiteX1" fmla="*/ 3273588 w 6802687"/>
                <a:gd name="connsiteY1" fmla="*/ 65389 h 2441389"/>
                <a:gd name="connsiteX2" fmla="*/ 6564736 w 6802687"/>
                <a:gd name="connsiteY2" fmla="*/ 69155 h 2441389"/>
                <a:gd name="connsiteX3" fmla="*/ 6541922 w 6802687"/>
                <a:gd name="connsiteY3" fmla="*/ 989472 h 2441389"/>
                <a:gd name="connsiteX4" fmla="*/ 3281890 w 6802687"/>
                <a:gd name="connsiteY4" fmla="*/ 983555 h 2441389"/>
                <a:gd name="connsiteX5" fmla="*/ 3273588 w 6802687"/>
                <a:gd name="connsiteY5" fmla="*/ 2441389 h 2441389"/>
                <a:gd name="connsiteX6" fmla="*/ 0 w 6802687"/>
                <a:gd name="connsiteY6" fmla="*/ 2441389 h 2441389"/>
                <a:gd name="connsiteX7" fmla="*/ 0 w 6802687"/>
                <a:gd name="connsiteY7" fmla="*/ 65389 h 2441389"/>
                <a:gd name="connsiteX0" fmla="*/ 0 w 6802687"/>
                <a:gd name="connsiteY0" fmla="*/ 65389 h 2441389"/>
                <a:gd name="connsiteX1" fmla="*/ 3273588 w 6802687"/>
                <a:gd name="connsiteY1" fmla="*/ 65389 h 2441389"/>
                <a:gd name="connsiteX2" fmla="*/ 6564736 w 6802687"/>
                <a:gd name="connsiteY2" fmla="*/ 69155 h 2441389"/>
                <a:gd name="connsiteX3" fmla="*/ 6541922 w 6802687"/>
                <a:gd name="connsiteY3" fmla="*/ 989472 h 2441389"/>
                <a:gd name="connsiteX4" fmla="*/ 3281890 w 6802687"/>
                <a:gd name="connsiteY4" fmla="*/ 983555 h 2441389"/>
                <a:gd name="connsiteX5" fmla="*/ 3273588 w 6802687"/>
                <a:gd name="connsiteY5" fmla="*/ 2441389 h 2441389"/>
                <a:gd name="connsiteX6" fmla="*/ 0 w 6802687"/>
                <a:gd name="connsiteY6" fmla="*/ 2441389 h 2441389"/>
                <a:gd name="connsiteX7" fmla="*/ 0 w 6802687"/>
                <a:gd name="connsiteY7" fmla="*/ 65389 h 2441389"/>
                <a:gd name="connsiteX0" fmla="*/ 0 w 6802687"/>
                <a:gd name="connsiteY0" fmla="*/ 0 h 2376000"/>
                <a:gd name="connsiteX1" fmla="*/ 6564736 w 6802687"/>
                <a:gd name="connsiteY1" fmla="*/ 3766 h 2376000"/>
                <a:gd name="connsiteX2" fmla="*/ 6541922 w 6802687"/>
                <a:gd name="connsiteY2" fmla="*/ 924083 h 2376000"/>
                <a:gd name="connsiteX3" fmla="*/ 3281890 w 6802687"/>
                <a:gd name="connsiteY3" fmla="*/ 918166 h 2376000"/>
                <a:gd name="connsiteX4" fmla="*/ 3273588 w 6802687"/>
                <a:gd name="connsiteY4" fmla="*/ 2376000 h 2376000"/>
                <a:gd name="connsiteX5" fmla="*/ 0 w 6802687"/>
                <a:gd name="connsiteY5" fmla="*/ 2376000 h 2376000"/>
                <a:gd name="connsiteX6" fmla="*/ 0 w 6802687"/>
                <a:gd name="connsiteY6" fmla="*/ 0 h 2376000"/>
                <a:gd name="connsiteX0" fmla="*/ 0 w 6564736"/>
                <a:gd name="connsiteY0" fmla="*/ 0 h 2376000"/>
                <a:gd name="connsiteX1" fmla="*/ 6564736 w 6564736"/>
                <a:gd name="connsiteY1" fmla="*/ 3766 h 2376000"/>
                <a:gd name="connsiteX2" fmla="*/ 6541922 w 6564736"/>
                <a:gd name="connsiteY2" fmla="*/ 924083 h 2376000"/>
                <a:gd name="connsiteX3" fmla="*/ 3281890 w 6564736"/>
                <a:gd name="connsiteY3" fmla="*/ 918166 h 2376000"/>
                <a:gd name="connsiteX4" fmla="*/ 3273588 w 6564736"/>
                <a:gd name="connsiteY4" fmla="*/ 2376000 h 2376000"/>
                <a:gd name="connsiteX5" fmla="*/ 0 w 6564736"/>
                <a:gd name="connsiteY5" fmla="*/ 2376000 h 2376000"/>
                <a:gd name="connsiteX6" fmla="*/ 0 w 6564736"/>
                <a:gd name="connsiteY6" fmla="*/ 0 h 2376000"/>
                <a:gd name="connsiteX0" fmla="*/ 0 w 6777951"/>
                <a:gd name="connsiteY0" fmla="*/ 0 h 2376000"/>
                <a:gd name="connsiteX1" fmla="*/ 6520620 w 6777951"/>
                <a:gd name="connsiteY1" fmla="*/ 7777 h 2376000"/>
                <a:gd name="connsiteX2" fmla="*/ 6541922 w 6777951"/>
                <a:gd name="connsiteY2" fmla="*/ 924083 h 2376000"/>
                <a:gd name="connsiteX3" fmla="*/ 3281890 w 6777951"/>
                <a:gd name="connsiteY3" fmla="*/ 918166 h 2376000"/>
                <a:gd name="connsiteX4" fmla="*/ 3273588 w 6777951"/>
                <a:gd name="connsiteY4" fmla="*/ 2376000 h 2376000"/>
                <a:gd name="connsiteX5" fmla="*/ 0 w 6777951"/>
                <a:gd name="connsiteY5" fmla="*/ 2376000 h 2376000"/>
                <a:gd name="connsiteX6" fmla="*/ 0 w 6777951"/>
                <a:gd name="connsiteY6" fmla="*/ 0 h 2376000"/>
                <a:gd name="connsiteX0" fmla="*/ 0 w 6541922"/>
                <a:gd name="connsiteY0" fmla="*/ 0 h 2376000"/>
                <a:gd name="connsiteX1" fmla="*/ 6520620 w 6541922"/>
                <a:gd name="connsiteY1" fmla="*/ 7777 h 2376000"/>
                <a:gd name="connsiteX2" fmla="*/ 6541922 w 6541922"/>
                <a:gd name="connsiteY2" fmla="*/ 924083 h 2376000"/>
                <a:gd name="connsiteX3" fmla="*/ 3281890 w 6541922"/>
                <a:gd name="connsiteY3" fmla="*/ 918166 h 2376000"/>
                <a:gd name="connsiteX4" fmla="*/ 3273588 w 6541922"/>
                <a:gd name="connsiteY4" fmla="*/ 2376000 h 2376000"/>
                <a:gd name="connsiteX5" fmla="*/ 0 w 6541922"/>
                <a:gd name="connsiteY5" fmla="*/ 2376000 h 2376000"/>
                <a:gd name="connsiteX6" fmla="*/ 0 w 6541922"/>
                <a:gd name="connsiteY6" fmla="*/ 0 h 2376000"/>
                <a:gd name="connsiteX0" fmla="*/ 0 w 6781015"/>
                <a:gd name="connsiteY0" fmla="*/ 244 h 2376244"/>
                <a:gd name="connsiteX1" fmla="*/ 6532652 w 6781015"/>
                <a:gd name="connsiteY1" fmla="*/ 0 h 2376244"/>
                <a:gd name="connsiteX2" fmla="*/ 6541922 w 6781015"/>
                <a:gd name="connsiteY2" fmla="*/ 924327 h 2376244"/>
                <a:gd name="connsiteX3" fmla="*/ 3281890 w 6781015"/>
                <a:gd name="connsiteY3" fmla="*/ 918410 h 2376244"/>
                <a:gd name="connsiteX4" fmla="*/ 3273588 w 6781015"/>
                <a:gd name="connsiteY4" fmla="*/ 2376244 h 2376244"/>
                <a:gd name="connsiteX5" fmla="*/ 0 w 6781015"/>
                <a:gd name="connsiteY5" fmla="*/ 2376244 h 2376244"/>
                <a:gd name="connsiteX6" fmla="*/ 0 w 6781015"/>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18410 h 2376244"/>
                <a:gd name="connsiteX4" fmla="*/ 3273588 w 6541922"/>
                <a:gd name="connsiteY4" fmla="*/ 2376244 h 2376244"/>
                <a:gd name="connsiteX5" fmla="*/ 0 w 6541922"/>
                <a:gd name="connsiteY5" fmla="*/ 2376244 h 2376244"/>
                <a:gd name="connsiteX6" fmla="*/ 0 w 6541922"/>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18410 h 2376244"/>
                <a:gd name="connsiteX4" fmla="*/ 3273588 w 6541922"/>
                <a:gd name="connsiteY4" fmla="*/ 2376244 h 2376244"/>
                <a:gd name="connsiteX5" fmla="*/ 0 w 6541922"/>
                <a:gd name="connsiteY5" fmla="*/ 2376244 h 2376244"/>
                <a:gd name="connsiteX6" fmla="*/ 0 w 6541922"/>
                <a:gd name="connsiteY6" fmla="*/ 244 h 2376244"/>
                <a:gd name="connsiteX0" fmla="*/ 0 w 6781015"/>
                <a:gd name="connsiteY0" fmla="*/ 244 h 2376244"/>
                <a:gd name="connsiteX1" fmla="*/ 6532652 w 6781015"/>
                <a:gd name="connsiteY1" fmla="*/ 0 h 2376244"/>
                <a:gd name="connsiteX2" fmla="*/ 6541922 w 6781015"/>
                <a:gd name="connsiteY2" fmla="*/ 924327 h 2376244"/>
                <a:gd name="connsiteX3" fmla="*/ 3281890 w 6781015"/>
                <a:gd name="connsiteY3" fmla="*/ 936945 h 2376244"/>
                <a:gd name="connsiteX4" fmla="*/ 3273588 w 6781015"/>
                <a:gd name="connsiteY4" fmla="*/ 2376244 h 2376244"/>
                <a:gd name="connsiteX5" fmla="*/ 0 w 6781015"/>
                <a:gd name="connsiteY5" fmla="*/ 2376244 h 2376244"/>
                <a:gd name="connsiteX6" fmla="*/ 0 w 6781015"/>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36945 h 2376244"/>
                <a:gd name="connsiteX4" fmla="*/ 3273588 w 6541922"/>
                <a:gd name="connsiteY4" fmla="*/ 2376244 h 2376244"/>
                <a:gd name="connsiteX5" fmla="*/ 0 w 6541922"/>
                <a:gd name="connsiteY5" fmla="*/ 2376244 h 2376244"/>
                <a:gd name="connsiteX6" fmla="*/ 0 w 6541922"/>
                <a:gd name="connsiteY6" fmla="*/ 244 h 2376244"/>
                <a:gd name="connsiteX0" fmla="*/ 0 w 6557366"/>
                <a:gd name="connsiteY0" fmla="*/ 6422 h 2382422"/>
                <a:gd name="connsiteX1" fmla="*/ 6557366 w 6557366"/>
                <a:gd name="connsiteY1" fmla="*/ 0 h 2382422"/>
                <a:gd name="connsiteX2" fmla="*/ 6541922 w 6557366"/>
                <a:gd name="connsiteY2" fmla="*/ 930505 h 2382422"/>
                <a:gd name="connsiteX3" fmla="*/ 3281890 w 6557366"/>
                <a:gd name="connsiteY3" fmla="*/ 943123 h 2382422"/>
                <a:gd name="connsiteX4" fmla="*/ 3273588 w 6557366"/>
                <a:gd name="connsiteY4" fmla="*/ 2382422 h 2382422"/>
                <a:gd name="connsiteX5" fmla="*/ 0 w 6557366"/>
                <a:gd name="connsiteY5" fmla="*/ 2382422 h 2382422"/>
                <a:gd name="connsiteX6" fmla="*/ 0 w 6557366"/>
                <a:gd name="connsiteY6" fmla="*/ 6422 h 2382422"/>
                <a:gd name="connsiteX0" fmla="*/ 0 w 6572814"/>
                <a:gd name="connsiteY0" fmla="*/ 6422 h 2382422"/>
                <a:gd name="connsiteX1" fmla="*/ 6557366 w 6572814"/>
                <a:gd name="connsiteY1" fmla="*/ 0 h 2382422"/>
                <a:gd name="connsiteX2" fmla="*/ 6572814 w 6572814"/>
                <a:gd name="connsiteY2" fmla="*/ 930505 h 2382422"/>
                <a:gd name="connsiteX3" fmla="*/ 3281890 w 6572814"/>
                <a:gd name="connsiteY3" fmla="*/ 943123 h 2382422"/>
                <a:gd name="connsiteX4" fmla="*/ 3273588 w 6572814"/>
                <a:gd name="connsiteY4" fmla="*/ 2382422 h 2382422"/>
                <a:gd name="connsiteX5" fmla="*/ 0 w 6572814"/>
                <a:gd name="connsiteY5" fmla="*/ 2382422 h 2382422"/>
                <a:gd name="connsiteX6" fmla="*/ 0 w 6572814"/>
                <a:gd name="connsiteY6" fmla="*/ 6422 h 2382422"/>
                <a:gd name="connsiteX0" fmla="*/ 0 w 6557366"/>
                <a:gd name="connsiteY0" fmla="*/ 6422 h 2382422"/>
                <a:gd name="connsiteX1" fmla="*/ 6557366 w 6557366"/>
                <a:gd name="connsiteY1" fmla="*/ 0 h 2382422"/>
                <a:gd name="connsiteX2" fmla="*/ 6554279 w 6557366"/>
                <a:gd name="connsiteY2" fmla="*/ 924326 h 2382422"/>
                <a:gd name="connsiteX3" fmla="*/ 3281890 w 6557366"/>
                <a:gd name="connsiteY3" fmla="*/ 943123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24326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42861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42861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7366" h="2382422">
                  <a:moveTo>
                    <a:pt x="0" y="6422"/>
                  </a:moveTo>
                  <a:lnTo>
                    <a:pt x="6557366" y="0"/>
                  </a:lnTo>
                  <a:lnTo>
                    <a:pt x="6554279" y="942861"/>
                  </a:lnTo>
                  <a:lnTo>
                    <a:pt x="3288068" y="955480"/>
                  </a:lnTo>
                  <a:cubicBezTo>
                    <a:pt x="3285301" y="1441425"/>
                    <a:pt x="3276355" y="1896477"/>
                    <a:pt x="3273588" y="2382422"/>
                  </a:cubicBezTo>
                  <a:lnTo>
                    <a:pt x="0" y="2382422"/>
                  </a:lnTo>
                  <a:lnTo>
                    <a:pt x="0" y="6422"/>
                  </a:lnTo>
                  <a:close/>
                </a:path>
              </a:pathLst>
            </a:cu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b="1" i="1" dirty="0">
                <a:solidFill>
                  <a:schemeClr val="accent6"/>
                </a:solidFill>
              </a:endParaRPr>
            </a:p>
          </p:txBody>
        </p:sp>
        <p:cxnSp>
          <p:nvCxnSpPr>
            <p:cNvPr id="14" name="13 Conector recto de flecha"/>
            <p:cNvCxnSpPr>
              <a:stCxn id="12" idx="0"/>
            </p:cNvCxnSpPr>
            <p:nvPr/>
          </p:nvCxnSpPr>
          <p:spPr>
            <a:xfrm flipV="1">
              <a:off x="2629354" y="5400248"/>
              <a:ext cx="0" cy="457868"/>
            </a:xfrm>
            <a:prstGeom prst="straightConnector1">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cxnSp>
      </p:grpSp>
      <p:grpSp>
        <p:nvGrpSpPr>
          <p:cNvPr id="18" name="17 Grupo"/>
          <p:cNvGrpSpPr/>
          <p:nvPr/>
        </p:nvGrpSpPr>
        <p:grpSpPr>
          <a:xfrm flipH="1">
            <a:off x="999119" y="3017826"/>
            <a:ext cx="6557366" cy="3524290"/>
            <a:chOff x="999119" y="3017826"/>
            <a:chExt cx="6557366" cy="3524290"/>
          </a:xfrm>
        </p:grpSpPr>
        <p:sp>
          <p:nvSpPr>
            <p:cNvPr id="19" name="18 Rectángulo"/>
            <p:cNvSpPr/>
            <p:nvPr/>
          </p:nvSpPr>
          <p:spPr>
            <a:xfrm>
              <a:off x="1369354" y="5858116"/>
              <a:ext cx="2520000" cy="684000"/>
            </a:xfrm>
            <a:prstGeom prst="rect">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b="1" i="1" dirty="0" smtClean="0">
                  <a:solidFill>
                    <a:schemeClr val="accent5"/>
                  </a:solidFill>
                </a:rPr>
                <a:t>Jane </a:t>
              </a:r>
              <a:r>
                <a:rPr lang="es-ES_tradnl" b="1" i="1" dirty="0" err="1" smtClean="0">
                  <a:solidFill>
                    <a:schemeClr val="accent5"/>
                  </a:solidFill>
                </a:rPr>
                <a:t>Doe</a:t>
              </a:r>
              <a:r>
                <a:rPr lang="es-ES_tradnl" b="1" i="1" dirty="0" smtClean="0">
                  <a:solidFill>
                    <a:schemeClr val="accent5"/>
                  </a:solidFill>
                </a:rPr>
                <a:t> </a:t>
              </a:r>
              <a:r>
                <a:rPr lang="es-ES_tradnl" b="1" i="1" dirty="0" err="1" smtClean="0">
                  <a:solidFill>
                    <a:schemeClr val="accent5"/>
                  </a:solidFill>
                </a:rPr>
                <a:t>logged</a:t>
              </a:r>
              <a:r>
                <a:rPr lang="es-ES_tradnl" b="1" i="1" dirty="0" smtClean="0">
                  <a:solidFill>
                    <a:schemeClr val="accent5"/>
                  </a:solidFill>
                </a:rPr>
                <a:t> </a:t>
              </a:r>
              <a:r>
                <a:rPr lang="es-ES_tradnl" b="1" i="1" dirty="0" err="1">
                  <a:solidFill>
                    <a:schemeClr val="accent5"/>
                  </a:solidFill>
                </a:rPr>
                <a:t>o</a:t>
              </a:r>
              <a:r>
                <a:rPr lang="es-ES_tradnl" b="1" i="1" dirty="0" err="1" smtClean="0">
                  <a:solidFill>
                    <a:schemeClr val="accent5"/>
                  </a:solidFill>
                </a:rPr>
                <a:t>n</a:t>
              </a:r>
              <a:endParaRPr lang="es-ES" b="1" i="1" dirty="0">
                <a:solidFill>
                  <a:schemeClr val="accent5"/>
                </a:solidFill>
              </a:endParaRPr>
            </a:p>
          </p:txBody>
        </p:sp>
        <p:sp>
          <p:nvSpPr>
            <p:cNvPr id="20" name="12 Rectángulo"/>
            <p:cNvSpPr/>
            <p:nvPr/>
          </p:nvSpPr>
          <p:spPr>
            <a:xfrm>
              <a:off x="999119" y="3017826"/>
              <a:ext cx="6557366" cy="2382422"/>
            </a:xfrm>
            <a:custGeom>
              <a:avLst/>
              <a:gdLst>
                <a:gd name="connsiteX0" fmla="*/ 0 w 3273588"/>
                <a:gd name="connsiteY0" fmla="*/ 0 h 2376000"/>
                <a:gd name="connsiteX1" fmla="*/ 3273588 w 3273588"/>
                <a:gd name="connsiteY1" fmla="*/ 0 h 2376000"/>
                <a:gd name="connsiteX2" fmla="*/ 3273588 w 3273588"/>
                <a:gd name="connsiteY2" fmla="*/ 2376000 h 2376000"/>
                <a:gd name="connsiteX3" fmla="*/ 0 w 3273588"/>
                <a:gd name="connsiteY3" fmla="*/ 2376000 h 2376000"/>
                <a:gd name="connsiteX4" fmla="*/ 0 w 3273588"/>
                <a:gd name="connsiteY4" fmla="*/ 0 h 2376000"/>
                <a:gd name="connsiteX0" fmla="*/ 0 w 6639688"/>
                <a:gd name="connsiteY0" fmla="*/ 26915 h 2402915"/>
                <a:gd name="connsiteX1" fmla="*/ 3273588 w 6639688"/>
                <a:gd name="connsiteY1" fmla="*/ 26915 h 2402915"/>
                <a:gd name="connsiteX2" fmla="*/ 6639687 w 6639688"/>
                <a:gd name="connsiteY2" fmla="*/ 105631 h 2402915"/>
                <a:gd name="connsiteX3" fmla="*/ 3273588 w 6639688"/>
                <a:gd name="connsiteY3" fmla="*/ 2402915 h 2402915"/>
                <a:gd name="connsiteX4" fmla="*/ 0 w 6639688"/>
                <a:gd name="connsiteY4" fmla="*/ 2402915 h 2402915"/>
                <a:gd name="connsiteX5" fmla="*/ 0 w 6639688"/>
                <a:gd name="connsiteY5"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73588 w 6648134"/>
                <a:gd name="connsiteY4" fmla="*/ 2402915 h 2402915"/>
                <a:gd name="connsiteX5" fmla="*/ 0 w 6648134"/>
                <a:gd name="connsiteY5" fmla="*/ 2402915 h 2402915"/>
                <a:gd name="connsiteX6" fmla="*/ 0 w 6648134"/>
                <a:gd name="connsiteY6"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48134"/>
                <a:gd name="connsiteY0" fmla="*/ 26915 h 2402915"/>
                <a:gd name="connsiteX1" fmla="*/ 3273588 w 6648134"/>
                <a:gd name="connsiteY1" fmla="*/ 26915 h 2402915"/>
                <a:gd name="connsiteX2" fmla="*/ 6639687 w 6648134"/>
                <a:gd name="connsiteY2" fmla="*/ 105631 h 2402915"/>
                <a:gd name="connsiteX3" fmla="*/ 6489785 w 6648134"/>
                <a:gd name="connsiteY3" fmla="*/ 975061 h 2402915"/>
                <a:gd name="connsiteX4" fmla="*/ 3281890 w 6648134"/>
                <a:gd name="connsiteY4" fmla="*/ 945081 h 2402915"/>
                <a:gd name="connsiteX5" fmla="*/ 3273588 w 6648134"/>
                <a:gd name="connsiteY5" fmla="*/ 2402915 h 2402915"/>
                <a:gd name="connsiteX6" fmla="*/ 0 w 6648134"/>
                <a:gd name="connsiteY6" fmla="*/ 2402915 h 2402915"/>
                <a:gd name="connsiteX7" fmla="*/ 0 w 6648134"/>
                <a:gd name="connsiteY7" fmla="*/ 26915 h 2402915"/>
                <a:gd name="connsiteX0" fmla="*/ 0 w 6666611"/>
                <a:gd name="connsiteY0" fmla="*/ 26915 h 2402915"/>
                <a:gd name="connsiteX1" fmla="*/ 3273588 w 6666611"/>
                <a:gd name="connsiteY1" fmla="*/ 26915 h 2402915"/>
                <a:gd name="connsiteX2" fmla="*/ 6639687 w 6666611"/>
                <a:gd name="connsiteY2" fmla="*/ 105631 h 2402915"/>
                <a:gd name="connsiteX3" fmla="*/ 6489785 w 6666611"/>
                <a:gd name="connsiteY3" fmla="*/ 975061 h 2402915"/>
                <a:gd name="connsiteX4" fmla="*/ 3281890 w 6666611"/>
                <a:gd name="connsiteY4" fmla="*/ 945081 h 2402915"/>
                <a:gd name="connsiteX5" fmla="*/ 3273588 w 6666611"/>
                <a:gd name="connsiteY5" fmla="*/ 2402915 h 2402915"/>
                <a:gd name="connsiteX6" fmla="*/ 0 w 6666611"/>
                <a:gd name="connsiteY6" fmla="*/ 2402915 h 2402915"/>
                <a:gd name="connsiteX7" fmla="*/ 0 w 6666611"/>
                <a:gd name="connsiteY7" fmla="*/ 26915 h 2402915"/>
                <a:gd name="connsiteX0" fmla="*/ 0 w 6693005"/>
                <a:gd name="connsiteY0" fmla="*/ 77703 h 2453703"/>
                <a:gd name="connsiteX1" fmla="*/ 3273588 w 6693005"/>
                <a:gd name="connsiteY1" fmla="*/ 77703 h 2453703"/>
                <a:gd name="connsiteX2" fmla="*/ 6639687 w 6693005"/>
                <a:gd name="connsiteY2" fmla="*/ 156419 h 2453703"/>
                <a:gd name="connsiteX3" fmla="*/ 6489785 w 6693005"/>
                <a:gd name="connsiteY3" fmla="*/ 1025849 h 2453703"/>
                <a:gd name="connsiteX4" fmla="*/ 3281890 w 6693005"/>
                <a:gd name="connsiteY4" fmla="*/ 995869 h 2453703"/>
                <a:gd name="connsiteX5" fmla="*/ 3273588 w 6693005"/>
                <a:gd name="connsiteY5" fmla="*/ 2453703 h 2453703"/>
                <a:gd name="connsiteX6" fmla="*/ 0 w 6693005"/>
                <a:gd name="connsiteY6" fmla="*/ 2453703 h 2453703"/>
                <a:gd name="connsiteX7" fmla="*/ 0 w 6693005"/>
                <a:gd name="connsiteY7" fmla="*/ 77703 h 2453703"/>
                <a:gd name="connsiteX0" fmla="*/ 0 w 6981370"/>
                <a:gd name="connsiteY0" fmla="*/ 0 h 2376000"/>
                <a:gd name="connsiteX1" fmla="*/ 3273588 w 6981370"/>
                <a:gd name="connsiteY1" fmla="*/ 0 h 2376000"/>
                <a:gd name="connsiteX2" fmla="*/ 6639687 w 6981370"/>
                <a:gd name="connsiteY2" fmla="*/ 78716 h 2376000"/>
                <a:gd name="connsiteX3" fmla="*/ 6489785 w 6981370"/>
                <a:gd name="connsiteY3" fmla="*/ 948146 h 2376000"/>
                <a:gd name="connsiteX4" fmla="*/ 3281890 w 6981370"/>
                <a:gd name="connsiteY4" fmla="*/ 918166 h 2376000"/>
                <a:gd name="connsiteX5" fmla="*/ 3273588 w 6981370"/>
                <a:gd name="connsiteY5" fmla="*/ 2376000 h 2376000"/>
                <a:gd name="connsiteX6" fmla="*/ 0 w 6981370"/>
                <a:gd name="connsiteY6" fmla="*/ 2376000 h 2376000"/>
                <a:gd name="connsiteX7" fmla="*/ 0 w 6981370"/>
                <a:gd name="connsiteY7" fmla="*/ 0 h 2376000"/>
                <a:gd name="connsiteX0" fmla="*/ 0 w 6815204"/>
                <a:gd name="connsiteY0" fmla="*/ 83435 h 2459435"/>
                <a:gd name="connsiteX1" fmla="*/ 3273588 w 6815204"/>
                <a:gd name="connsiteY1" fmla="*/ 83435 h 2459435"/>
                <a:gd name="connsiteX2" fmla="*/ 6639687 w 6815204"/>
                <a:gd name="connsiteY2" fmla="*/ 162151 h 2459435"/>
                <a:gd name="connsiteX3" fmla="*/ 6489785 w 6815204"/>
                <a:gd name="connsiteY3" fmla="*/ 1031581 h 2459435"/>
                <a:gd name="connsiteX4" fmla="*/ 3281890 w 6815204"/>
                <a:gd name="connsiteY4" fmla="*/ 1001601 h 2459435"/>
                <a:gd name="connsiteX5" fmla="*/ 3273588 w 6815204"/>
                <a:gd name="connsiteY5" fmla="*/ 2459435 h 2459435"/>
                <a:gd name="connsiteX6" fmla="*/ 0 w 6815204"/>
                <a:gd name="connsiteY6" fmla="*/ 2459435 h 2459435"/>
                <a:gd name="connsiteX7" fmla="*/ 0 w 6815204"/>
                <a:gd name="connsiteY7" fmla="*/ 83435 h 2459435"/>
                <a:gd name="connsiteX0" fmla="*/ 0 w 6639687"/>
                <a:gd name="connsiteY0" fmla="*/ 83435 h 2459435"/>
                <a:gd name="connsiteX1" fmla="*/ 3273588 w 6639687"/>
                <a:gd name="connsiteY1" fmla="*/ 83435 h 2459435"/>
                <a:gd name="connsiteX2" fmla="*/ 6639687 w 6639687"/>
                <a:gd name="connsiteY2" fmla="*/ 162151 h 2459435"/>
                <a:gd name="connsiteX3" fmla="*/ 6489785 w 6639687"/>
                <a:gd name="connsiteY3" fmla="*/ 1031581 h 2459435"/>
                <a:gd name="connsiteX4" fmla="*/ 3281890 w 6639687"/>
                <a:gd name="connsiteY4" fmla="*/ 1001601 h 2459435"/>
                <a:gd name="connsiteX5" fmla="*/ 3273588 w 6639687"/>
                <a:gd name="connsiteY5" fmla="*/ 2459435 h 2459435"/>
                <a:gd name="connsiteX6" fmla="*/ 0 w 6639687"/>
                <a:gd name="connsiteY6" fmla="*/ 2459435 h 2459435"/>
                <a:gd name="connsiteX7" fmla="*/ 0 w 6639687"/>
                <a:gd name="connsiteY7" fmla="*/ 83435 h 2459435"/>
                <a:gd name="connsiteX0" fmla="*/ 0 w 6639687"/>
                <a:gd name="connsiteY0" fmla="*/ 83435 h 2459435"/>
                <a:gd name="connsiteX1" fmla="*/ 3273588 w 6639687"/>
                <a:gd name="connsiteY1" fmla="*/ 83435 h 2459435"/>
                <a:gd name="connsiteX2" fmla="*/ 6639687 w 6639687"/>
                <a:gd name="connsiteY2" fmla="*/ 162151 h 2459435"/>
                <a:gd name="connsiteX3" fmla="*/ 6489785 w 6639687"/>
                <a:gd name="connsiteY3" fmla="*/ 1031581 h 2459435"/>
                <a:gd name="connsiteX4" fmla="*/ 3281890 w 6639687"/>
                <a:gd name="connsiteY4" fmla="*/ 1001601 h 2459435"/>
                <a:gd name="connsiteX5" fmla="*/ 3273588 w 6639687"/>
                <a:gd name="connsiteY5" fmla="*/ 2459435 h 2459435"/>
                <a:gd name="connsiteX6" fmla="*/ 0 w 6639687"/>
                <a:gd name="connsiteY6" fmla="*/ 2459435 h 2459435"/>
                <a:gd name="connsiteX7" fmla="*/ 0 w 6639687"/>
                <a:gd name="connsiteY7" fmla="*/ 83435 h 2459435"/>
                <a:gd name="connsiteX0" fmla="*/ 0 w 6639687"/>
                <a:gd name="connsiteY0" fmla="*/ 0 h 2376000"/>
                <a:gd name="connsiteX1" fmla="*/ 3273588 w 6639687"/>
                <a:gd name="connsiteY1" fmla="*/ 0 h 2376000"/>
                <a:gd name="connsiteX2" fmla="*/ 6639687 w 6639687"/>
                <a:gd name="connsiteY2" fmla="*/ 78716 h 2376000"/>
                <a:gd name="connsiteX3" fmla="*/ 6489785 w 6639687"/>
                <a:gd name="connsiteY3" fmla="*/ 948146 h 2376000"/>
                <a:gd name="connsiteX4" fmla="*/ 3281890 w 6639687"/>
                <a:gd name="connsiteY4" fmla="*/ 918166 h 2376000"/>
                <a:gd name="connsiteX5" fmla="*/ 3273588 w 6639687"/>
                <a:gd name="connsiteY5" fmla="*/ 2376000 h 2376000"/>
                <a:gd name="connsiteX6" fmla="*/ 0 w 6639687"/>
                <a:gd name="connsiteY6" fmla="*/ 2376000 h 2376000"/>
                <a:gd name="connsiteX7" fmla="*/ 0 w 6639687"/>
                <a:gd name="connsiteY7" fmla="*/ 0 h 2376000"/>
                <a:gd name="connsiteX0" fmla="*/ 0 w 6747757"/>
                <a:gd name="connsiteY0" fmla="*/ 0 h 2376000"/>
                <a:gd name="connsiteX1" fmla="*/ 3273588 w 6747757"/>
                <a:gd name="connsiteY1" fmla="*/ 0 h 2376000"/>
                <a:gd name="connsiteX2" fmla="*/ 6564736 w 6747757"/>
                <a:gd name="connsiteY2" fmla="*/ 3766 h 2376000"/>
                <a:gd name="connsiteX3" fmla="*/ 6489785 w 6747757"/>
                <a:gd name="connsiteY3" fmla="*/ 948146 h 2376000"/>
                <a:gd name="connsiteX4" fmla="*/ 3281890 w 6747757"/>
                <a:gd name="connsiteY4" fmla="*/ 918166 h 2376000"/>
                <a:gd name="connsiteX5" fmla="*/ 3273588 w 6747757"/>
                <a:gd name="connsiteY5" fmla="*/ 2376000 h 2376000"/>
                <a:gd name="connsiteX6" fmla="*/ 0 w 6747757"/>
                <a:gd name="connsiteY6" fmla="*/ 2376000 h 2376000"/>
                <a:gd name="connsiteX7" fmla="*/ 0 w 6747757"/>
                <a:gd name="connsiteY7" fmla="*/ 0 h 2376000"/>
                <a:gd name="connsiteX0" fmla="*/ 0 w 6564736"/>
                <a:gd name="connsiteY0" fmla="*/ 0 h 2376000"/>
                <a:gd name="connsiteX1" fmla="*/ 3273588 w 6564736"/>
                <a:gd name="connsiteY1" fmla="*/ 0 h 2376000"/>
                <a:gd name="connsiteX2" fmla="*/ 6564736 w 6564736"/>
                <a:gd name="connsiteY2" fmla="*/ 3766 h 2376000"/>
                <a:gd name="connsiteX3" fmla="*/ 6489785 w 6564736"/>
                <a:gd name="connsiteY3" fmla="*/ 948146 h 2376000"/>
                <a:gd name="connsiteX4" fmla="*/ 3281890 w 6564736"/>
                <a:gd name="connsiteY4" fmla="*/ 918166 h 2376000"/>
                <a:gd name="connsiteX5" fmla="*/ 3273588 w 6564736"/>
                <a:gd name="connsiteY5" fmla="*/ 2376000 h 2376000"/>
                <a:gd name="connsiteX6" fmla="*/ 0 w 6564736"/>
                <a:gd name="connsiteY6" fmla="*/ 2376000 h 2376000"/>
                <a:gd name="connsiteX7" fmla="*/ 0 w 6564736"/>
                <a:gd name="connsiteY7" fmla="*/ 0 h 2376000"/>
                <a:gd name="connsiteX0" fmla="*/ 0 w 6802687"/>
                <a:gd name="connsiteY0" fmla="*/ 65389 h 2441389"/>
                <a:gd name="connsiteX1" fmla="*/ 3273588 w 6802687"/>
                <a:gd name="connsiteY1" fmla="*/ 65389 h 2441389"/>
                <a:gd name="connsiteX2" fmla="*/ 6564736 w 6802687"/>
                <a:gd name="connsiteY2" fmla="*/ 69155 h 2441389"/>
                <a:gd name="connsiteX3" fmla="*/ 6541922 w 6802687"/>
                <a:gd name="connsiteY3" fmla="*/ 989472 h 2441389"/>
                <a:gd name="connsiteX4" fmla="*/ 3281890 w 6802687"/>
                <a:gd name="connsiteY4" fmla="*/ 983555 h 2441389"/>
                <a:gd name="connsiteX5" fmla="*/ 3273588 w 6802687"/>
                <a:gd name="connsiteY5" fmla="*/ 2441389 h 2441389"/>
                <a:gd name="connsiteX6" fmla="*/ 0 w 6802687"/>
                <a:gd name="connsiteY6" fmla="*/ 2441389 h 2441389"/>
                <a:gd name="connsiteX7" fmla="*/ 0 w 6802687"/>
                <a:gd name="connsiteY7" fmla="*/ 65389 h 2441389"/>
                <a:gd name="connsiteX0" fmla="*/ 0 w 6802687"/>
                <a:gd name="connsiteY0" fmla="*/ 65389 h 2441389"/>
                <a:gd name="connsiteX1" fmla="*/ 3273588 w 6802687"/>
                <a:gd name="connsiteY1" fmla="*/ 65389 h 2441389"/>
                <a:gd name="connsiteX2" fmla="*/ 6564736 w 6802687"/>
                <a:gd name="connsiteY2" fmla="*/ 69155 h 2441389"/>
                <a:gd name="connsiteX3" fmla="*/ 6541922 w 6802687"/>
                <a:gd name="connsiteY3" fmla="*/ 989472 h 2441389"/>
                <a:gd name="connsiteX4" fmla="*/ 3281890 w 6802687"/>
                <a:gd name="connsiteY4" fmla="*/ 983555 h 2441389"/>
                <a:gd name="connsiteX5" fmla="*/ 3273588 w 6802687"/>
                <a:gd name="connsiteY5" fmla="*/ 2441389 h 2441389"/>
                <a:gd name="connsiteX6" fmla="*/ 0 w 6802687"/>
                <a:gd name="connsiteY6" fmla="*/ 2441389 h 2441389"/>
                <a:gd name="connsiteX7" fmla="*/ 0 w 6802687"/>
                <a:gd name="connsiteY7" fmla="*/ 65389 h 2441389"/>
                <a:gd name="connsiteX0" fmla="*/ 0 w 6802687"/>
                <a:gd name="connsiteY0" fmla="*/ 0 h 2376000"/>
                <a:gd name="connsiteX1" fmla="*/ 6564736 w 6802687"/>
                <a:gd name="connsiteY1" fmla="*/ 3766 h 2376000"/>
                <a:gd name="connsiteX2" fmla="*/ 6541922 w 6802687"/>
                <a:gd name="connsiteY2" fmla="*/ 924083 h 2376000"/>
                <a:gd name="connsiteX3" fmla="*/ 3281890 w 6802687"/>
                <a:gd name="connsiteY3" fmla="*/ 918166 h 2376000"/>
                <a:gd name="connsiteX4" fmla="*/ 3273588 w 6802687"/>
                <a:gd name="connsiteY4" fmla="*/ 2376000 h 2376000"/>
                <a:gd name="connsiteX5" fmla="*/ 0 w 6802687"/>
                <a:gd name="connsiteY5" fmla="*/ 2376000 h 2376000"/>
                <a:gd name="connsiteX6" fmla="*/ 0 w 6802687"/>
                <a:gd name="connsiteY6" fmla="*/ 0 h 2376000"/>
                <a:gd name="connsiteX0" fmla="*/ 0 w 6564736"/>
                <a:gd name="connsiteY0" fmla="*/ 0 h 2376000"/>
                <a:gd name="connsiteX1" fmla="*/ 6564736 w 6564736"/>
                <a:gd name="connsiteY1" fmla="*/ 3766 h 2376000"/>
                <a:gd name="connsiteX2" fmla="*/ 6541922 w 6564736"/>
                <a:gd name="connsiteY2" fmla="*/ 924083 h 2376000"/>
                <a:gd name="connsiteX3" fmla="*/ 3281890 w 6564736"/>
                <a:gd name="connsiteY3" fmla="*/ 918166 h 2376000"/>
                <a:gd name="connsiteX4" fmla="*/ 3273588 w 6564736"/>
                <a:gd name="connsiteY4" fmla="*/ 2376000 h 2376000"/>
                <a:gd name="connsiteX5" fmla="*/ 0 w 6564736"/>
                <a:gd name="connsiteY5" fmla="*/ 2376000 h 2376000"/>
                <a:gd name="connsiteX6" fmla="*/ 0 w 6564736"/>
                <a:gd name="connsiteY6" fmla="*/ 0 h 2376000"/>
                <a:gd name="connsiteX0" fmla="*/ 0 w 6777951"/>
                <a:gd name="connsiteY0" fmla="*/ 0 h 2376000"/>
                <a:gd name="connsiteX1" fmla="*/ 6520620 w 6777951"/>
                <a:gd name="connsiteY1" fmla="*/ 7777 h 2376000"/>
                <a:gd name="connsiteX2" fmla="*/ 6541922 w 6777951"/>
                <a:gd name="connsiteY2" fmla="*/ 924083 h 2376000"/>
                <a:gd name="connsiteX3" fmla="*/ 3281890 w 6777951"/>
                <a:gd name="connsiteY3" fmla="*/ 918166 h 2376000"/>
                <a:gd name="connsiteX4" fmla="*/ 3273588 w 6777951"/>
                <a:gd name="connsiteY4" fmla="*/ 2376000 h 2376000"/>
                <a:gd name="connsiteX5" fmla="*/ 0 w 6777951"/>
                <a:gd name="connsiteY5" fmla="*/ 2376000 h 2376000"/>
                <a:gd name="connsiteX6" fmla="*/ 0 w 6777951"/>
                <a:gd name="connsiteY6" fmla="*/ 0 h 2376000"/>
                <a:gd name="connsiteX0" fmla="*/ 0 w 6541922"/>
                <a:gd name="connsiteY0" fmla="*/ 0 h 2376000"/>
                <a:gd name="connsiteX1" fmla="*/ 6520620 w 6541922"/>
                <a:gd name="connsiteY1" fmla="*/ 7777 h 2376000"/>
                <a:gd name="connsiteX2" fmla="*/ 6541922 w 6541922"/>
                <a:gd name="connsiteY2" fmla="*/ 924083 h 2376000"/>
                <a:gd name="connsiteX3" fmla="*/ 3281890 w 6541922"/>
                <a:gd name="connsiteY3" fmla="*/ 918166 h 2376000"/>
                <a:gd name="connsiteX4" fmla="*/ 3273588 w 6541922"/>
                <a:gd name="connsiteY4" fmla="*/ 2376000 h 2376000"/>
                <a:gd name="connsiteX5" fmla="*/ 0 w 6541922"/>
                <a:gd name="connsiteY5" fmla="*/ 2376000 h 2376000"/>
                <a:gd name="connsiteX6" fmla="*/ 0 w 6541922"/>
                <a:gd name="connsiteY6" fmla="*/ 0 h 2376000"/>
                <a:gd name="connsiteX0" fmla="*/ 0 w 6781015"/>
                <a:gd name="connsiteY0" fmla="*/ 244 h 2376244"/>
                <a:gd name="connsiteX1" fmla="*/ 6532652 w 6781015"/>
                <a:gd name="connsiteY1" fmla="*/ 0 h 2376244"/>
                <a:gd name="connsiteX2" fmla="*/ 6541922 w 6781015"/>
                <a:gd name="connsiteY2" fmla="*/ 924327 h 2376244"/>
                <a:gd name="connsiteX3" fmla="*/ 3281890 w 6781015"/>
                <a:gd name="connsiteY3" fmla="*/ 918410 h 2376244"/>
                <a:gd name="connsiteX4" fmla="*/ 3273588 w 6781015"/>
                <a:gd name="connsiteY4" fmla="*/ 2376244 h 2376244"/>
                <a:gd name="connsiteX5" fmla="*/ 0 w 6781015"/>
                <a:gd name="connsiteY5" fmla="*/ 2376244 h 2376244"/>
                <a:gd name="connsiteX6" fmla="*/ 0 w 6781015"/>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18410 h 2376244"/>
                <a:gd name="connsiteX4" fmla="*/ 3273588 w 6541922"/>
                <a:gd name="connsiteY4" fmla="*/ 2376244 h 2376244"/>
                <a:gd name="connsiteX5" fmla="*/ 0 w 6541922"/>
                <a:gd name="connsiteY5" fmla="*/ 2376244 h 2376244"/>
                <a:gd name="connsiteX6" fmla="*/ 0 w 6541922"/>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18410 h 2376244"/>
                <a:gd name="connsiteX4" fmla="*/ 3273588 w 6541922"/>
                <a:gd name="connsiteY4" fmla="*/ 2376244 h 2376244"/>
                <a:gd name="connsiteX5" fmla="*/ 0 w 6541922"/>
                <a:gd name="connsiteY5" fmla="*/ 2376244 h 2376244"/>
                <a:gd name="connsiteX6" fmla="*/ 0 w 6541922"/>
                <a:gd name="connsiteY6" fmla="*/ 244 h 2376244"/>
                <a:gd name="connsiteX0" fmla="*/ 0 w 6781015"/>
                <a:gd name="connsiteY0" fmla="*/ 244 h 2376244"/>
                <a:gd name="connsiteX1" fmla="*/ 6532652 w 6781015"/>
                <a:gd name="connsiteY1" fmla="*/ 0 h 2376244"/>
                <a:gd name="connsiteX2" fmla="*/ 6541922 w 6781015"/>
                <a:gd name="connsiteY2" fmla="*/ 924327 h 2376244"/>
                <a:gd name="connsiteX3" fmla="*/ 3281890 w 6781015"/>
                <a:gd name="connsiteY3" fmla="*/ 936945 h 2376244"/>
                <a:gd name="connsiteX4" fmla="*/ 3273588 w 6781015"/>
                <a:gd name="connsiteY4" fmla="*/ 2376244 h 2376244"/>
                <a:gd name="connsiteX5" fmla="*/ 0 w 6781015"/>
                <a:gd name="connsiteY5" fmla="*/ 2376244 h 2376244"/>
                <a:gd name="connsiteX6" fmla="*/ 0 w 6781015"/>
                <a:gd name="connsiteY6" fmla="*/ 244 h 2376244"/>
                <a:gd name="connsiteX0" fmla="*/ 0 w 6541922"/>
                <a:gd name="connsiteY0" fmla="*/ 244 h 2376244"/>
                <a:gd name="connsiteX1" fmla="*/ 6532652 w 6541922"/>
                <a:gd name="connsiteY1" fmla="*/ 0 h 2376244"/>
                <a:gd name="connsiteX2" fmla="*/ 6541922 w 6541922"/>
                <a:gd name="connsiteY2" fmla="*/ 924327 h 2376244"/>
                <a:gd name="connsiteX3" fmla="*/ 3281890 w 6541922"/>
                <a:gd name="connsiteY3" fmla="*/ 936945 h 2376244"/>
                <a:gd name="connsiteX4" fmla="*/ 3273588 w 6541922"/>
                <a:gd name="connsiteY4" fmla="*/ 2376244 h 2376244"/>
                <a:gd name="connsiteX5" fmla="*/ 0 w 6541922"/>
                <a:gd name="connsiteY5" fmla="*/ 2376244 h 2376244"/>
                <a:gd name="connsiteX6" fmla="*/ 0 w 6541922"/>
                <a:gd name="connsiteY6" fmla="*/ 244 h 2376244"/>
                <a:gd name="connsiteX0" fmla="*/ 0 w 6557366"/>
                <a:gd name="connsiteY0" fmla="*/ 6422 h 2382422"/>
                <a:gd name="connsiteX1" fmla="*/ 6557366 w 6557366"/>
                <a:gd name="connsiteY1" fmla="*/ 0 h 2382422"/>
                <a:gd name="connsiteX2" fmla="*/ 6541922 w 6557366"/>
                <a:gd name="connsiteY2" fmla="*/ 930505 h 2382422"/>
                <a:gd name="connsiteX3" fmla="*/ 3281890 w 6557366"/>
                <a:gd name="connsiteY3" fmla="*/ 943123 h 2382422"/>
                <a:gd name="connsiteX4" fmla="*/ 3273588 w 6557366"/>
                <a:gd name="connsiteY4" fmla="*/ 2382422 h 2382422"/>
                <a:gd name="connsiteX5" fmla="*/ 0 w 6557366"/>
                <a:gd name="connsiteY5" fmla="*/ 2382422 h 2382422"/>
                <a:gd name="connsiteX6" fmla="*/ 0 w 6557366"/>
                <a:gd name="connsiteY6" fmla="*/ 6422 h 2382422"/>
                <a:gd name="connsiteX0" fmla="*/ 0 w 6572814"/>
                <a:gd name="connsiteY0" fmla="*/ 6422 h 2382422"/>
                <a:gd name="connsiteX1" fmla="*/ 6557366 w 6572814"/>
                <a:gd name="connsiteY1" fmla="*/ 0 h 2382422"/>
                <a:gd name="connsiteX2" fmla="*/ 6572814 w 6572814"/>
                <a:gd name="connsiteY2" fmla="*/ 930505 h 2382422"/>
                <a:gd name="connsiteX3" fmla="*/ 3281890 w 6572814"/>
                <a:gd name="connsiteY3" fmla="*/ 943123 h 2382422"/>
                <a:gd name="connsiteX4" fmla="*/ 3273588 w 6572814"/>
                <a:gd name="connsiteY4" fmla="*/ 2382422 h 2382422"/>
                <a:gd name="connsiteX5" fmla="*/ 0 w 6572814"/>
                <a:gd name="connsiteY5" fmla="*/ 2382422 h 2382422"/>
                <a:gd name="connsiteX6" fmla="*/ 0 w 6572814"/>
                <a:gd name="connsiteY6" fmla="*/ 6422 h 2382422"/>
                <a:gd name="connsiteX0" fmla="*/ 0 w 6557366"/>
                <a:gd name="connsiteY0" fmla="*/ 6422 h 2382422"/>
                <a:gd name="connsiteX1" fmla="*/ 6557366 w 6557366"/>
                <a:gd name="connsiteY1" fmla="*/ 0 h 2382422"/>
                <a:gd name="connsiteX2" fmla="*/ 6554279 w 6557366"/>
                <a:gd name="connsiteY2" fmla="*/ 924326 h 2382422"/>
                <a:gd name="connsiteX3" fmla="*/ 3281890 w 6557366"/>
                <a:gd name="connsiteY3" fmla="*/ 943123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24326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42861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 name="connsiteX0" fmla="*/ 0 w 6557366"/>
                <a:gd name="connsiteY0" fmla="*/ 6422 h 2382422"/>
                <a:gd name="connsiteX1" fmla="*/ 6557366 w 6557366"/>
                <a:gd name="connsiteY1" fmla="*/ 0 h 2382422"/>
                <a:gd name="connsiteX2" fmla="*/ 6554279 w 6557366"/>
                <a:gd name="connsiteY2" fmla="*/ 942861 h 2382422"/>
                <a:gd name="connsiteX3" fmla="*/ 3288068 w 6557366"/>
                <a:gd name="connsiteY3" fmla="*/ 955480 h 2382422"/>
                <a:gd name="connsiteX4" fmla="*/ 3273588 w 6557366"/>
                <a:gd name="connsiteY4" fmla="*/ 2382422 h 2382422"/>
                <a:gd name="connsiteX5" fmla="*/ 0 w 6557366"/>
                <a:gd name="connsiteY5" fmla="*/ 2382422 h 2382422"/>
                <a:gd name="connsiteX6" fmla="*/ 0 w 6557366"/>
                <a:gd name="connsiteY6" fmla="*/ 6422 h 238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7366" h="2382422">
                  <a:moveTo>
                    <a:pt x="0" y="6422"/>
                  </a:moveTo>
                  <a:lnTo>
                    <a:pt x="6557366" y="0"/>
                  </a:lnTo>
                  <a:lnTo>
                    <a:pt x="6554279" y="942861"/>
                  </a:lnTo>
                  <a:lnTo>
                    <a:pt x="3288068" y="955480"/>
                  </a:lnTo>
                  <a:cubicBezTo>
                    <a:pt x="3285301" y="1441425"/>
                    <a:pt x="3276355" y="1896477"/>
                    <a:pt x="3273588" y="2382422"/>
                  </a:cubicBezTo>
                  <a:lnTo>
                    <a:pt x="0" y="2382422"/>
                  </a:lnTo>
                  <a:lnTo>
                    <a:pt x="0" y="6422"/>
                  </a:lnTo>
                  <a:close/>
                </a:path>
              </a:pathLst>
            </a:cu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b="1" i="1" dirty="0">
                <a:solidFill>
                  <a:schemeClr val="accent6"/>
                </a:solidFill>
              </a:endParaRPr>
            </a:p>
          </p:txBody>
        </p:sp>
        <p:cxnSp>
          <p:nvCxnSpPr>
            <p:cNvPr id="21" name="20 Conector recto de flecha"/>
            <p:cNvCxnSpPr>
              <a:stCxn id="19" idx="0"/>
            </p:cNvCxnSpPr>
            <p:nvPr/>
          </p:nvCxnSpPr>
          <p:spPr>
            <a:xfrm flipV="1">
              <a:off x="2629354" y="5400248"/>
              <a:ext cx="0" cy="457868"/>
            </a:xfrm>
            <a:prstGeom prst="straightConnector1">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cxnSp>
      </p:grpSp>
    </p:spTree>
    <p:extLst>
      <p:ext uri="{BB962C8B-B14F-4D97-AF65-F5344CB8AC3E}">
        <p14:creationId xmlns:p14="http://schemas.microsoft.com/office/powerpoint/2010/main" val="18227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Procedure</a:t>
            </a:r>
            <a:r>
              <a:rPr lang="es-ES_tradnl" dirty="0" smtClean="0"/>
              <a:t> </a:t>
            </a:r>
            <a:r>
              <a:rPr lang="es-ES_tradnl" dirty="0" err="1" smtClean="0"/>
              <a:t>factors</a:t>
            </a:r>
            <a:r>
              <a:rPr lang="es-ES_tradnl" dirty="0" smtClean="0"/>
              <a:t> (I)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12</a:t>
            </a:fld>
            <a:endParaRPr lang="en-US" dirty="0"/>
          </a:p>
        </p:txBody>
      </p:sp>
      <p:sp>
        <p:nvSpPr>
          <p:cNvPr id="4" name="3 Marcador de texto"/>
          <p:cNvSpPr>
            <a:spLocks noGrp="1"/>
          </p:cNvSpPr>
          <p:nvPr>
            <p:ph type="body" sz="quarter" idx="13"/>
          </p:nvPr>
        </p:nvSpPr>
        <p:spPr/>
        <p:txBody>
          <a:bodyPr/>
          <a:lstStyle/>
          <a:p>
            <a:r>
              <a:rPr lang="es-ES_tradnl" b="1" dirty="0" err="1" smtClean="0"/>
              <a:t>Number</a:t>
            </a:r>
            <a:r>
              <a:rPr lang="es-ES_tradnl" b="1" dirty="0" smtClean="0"/>
              <a:t> of data </a:t>
            </a:r>
            <a:r>
              <a:rPr lang="es-ES_tradnl" b="1" dirty="0" err="1" smtClean="0"/>
              <a:t>sources</a:t>
            </a:r>
            <a:endParaRPr lang="es-ES_tradnl" b="1" dirty="0" smtClean="0"/>
          </a:p>
        </p:txBody>
      </p:sp>
      <p:sp>
        <p:nvSpPr>
          <p:cNvPr id="6" name="5 Rectángulo"/>
          <p:cNvSpPr/>
          <p:nvPr/>
        </p:nvSpPr>
        <p:spPr>
          <a:xfrm>
            <a:off x="2388304" y="3936448"/>
            <a:ext cx="310496" cy="240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redondeado"/>
          <p:cNvSpPr/>
          <p:nvPr/>
        </p:nvSpPr>
        <p:spPr>
          <a:xfrm>
            <a:off x="88780" y="3768178"/>
            <a:ext cx="4403327" cy="2663317"/>
          </a:xfrm>
          <a:prstGeom prst="roundRect">
            <a:avLst>
              <a:gd name="adj" fmla="val 5614"/>
            </a:avLst>
          </a:prstGeom>
          <a:ln>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grpSp>
        <p:nvGrpSpPr>
          <p:cNvPr id="22" name="21 Grupo"/>
          <p:cNvGrpSpPr/>
          <p:nvPr/>
        </p:nvGrpSpPr>
        <p:grpSpPr>
          <a:xfrm>
            <a:off x="1643584" y="3933920"/>
            <a:ext cx="1260000" cy="1091211"/>
            <a:chOff x="1663255" y="3095372"/>
            <a:chExt cx="1260000" cy="1091211"/>
          </a:xfrm>
        </p:grpSpPr>
        <p:sp>
          <p:nvSpPr>
            <p:cNvPr id="23" name="22 Rectángulo"/>
            <p:cNvSpPr/>
            <p:nvPr/>
          </p:nvSpPr>
          <p:spPr>
            <a:xfrm>
              <a:off x="1663255" y="3095372"/>
              <a:ext cx="1260000" cy="1091211"/>
            </a:xfrm>
            <a:prstGeom prst="rect">
              <a:avLst/>
            </a:prstGeom>
            <a:ln/>
          </p:spPr>
          <p:style>
            <a:lnRef idx="2">
              <a:schemeClr val="accent6"/>
            </a:lnRef>
            <a:fillRef idx="1">
              <a:schemeClr val="lt1"/>
            </a:fillRef>
            <a:effectRef idx="0">
              <a:schemeClr val="accent6"/>
            </a:effectRef>
            <a:fontRef idx="minor">
              <a:schemeClr val="dk1"/>
            </a:fontRef>
          </p:style>
          <p:txBody>
            <a:bodyPr lIns="0" tIns="72000" rIns="0" bIns="0" rtlCol="0" anchor="t" anchorCtr="0"/>
            <a:lstStyle/>
            <a:p>
              <a:pPr algn="ctr"/>
              <a:r>
                <a:rPr lang="en-US" sz="1050" b="1" dirty="0" smtClean="0">
                  <a:solidFill>
                    <a:schemeClr val="accent6"/>
                  </a:solidFill>
                </a:rPr>
                <a:t>Product Resource</a:t>
              </a:r>
              <a:endParaRPr lang="en-US" sz="1050" b="1" dirty="0">
                <a:solidFill>
                  <a:schemeClr val="accent6"/>
                </a:solidFill>
              </a:endParaRPr>
            </a:p>
          </p:txBody>
        </p:sp>
        <p:sp>
          <p:nvSpPr>
            <p:cNvPr id="24" name="Rectángulo redondeado 60"/>
            <p:cNvSpPr/>
            <p:nvPr/>
          </p:nvSpPr>
          <p:spPr>
            <a:xfrm>
              <a:off x="1867805" y="3592521"/>
              <a:ext cx="850900"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defRPr/>
              </a:pPr>
              <a:r>
                <a:rPr lang="en-GB" sz="1100" b="1" dirty="0" smtClean="0">
                  <a:solidFill>
                    <a:srgbClr val="339966"/>
                  </a:solidFill>
                  <a:latin typeface="Arial" charset="0"/>
                  <a:cs typeface="Arial" charset="0"/>
                </a:rPr>
                <a:t>Product</a:t>
              </a:r>
            </a:p>
          </p:txBody>
        </p:sp>
      </p:grpSp>
      <p:grpSp>
        <p:nvGrpSpPr>
          <p:cNvPr id="25" name="24 Grupo"/>
          <p:cNvGrpSpPr/>
          <p:nvPr/>
        </p:nvGrpSpPr>
        <p:grpSpPr>
          <a:xfrm>
            <a:off x="195166" y="3933920"/>
            <a:ext cx="1260000" cy="1091211"/>
            <a:chOff x="-264612" y="3095372"/>
            <a:chExt cx="1260000" cy="1091211"/>
          </a:xfrm>
        </p:grpSpPr>
        <p:sp>
          <p:nvSpPr>
            <p:cNvPr id="26" name="25 Rectángulo"/>
            <p:cNvSpPr/>
            <p:nvPr/>
          </p:nvSpPr>
          <p:spPr>
            <a:xfrm>
              <a:off x="-264612" y="3095372"/>
              <a:ext cx="1260000" cy="1091211"/>
            </a:xfrm>
            <a:prstGeom prst="rect">
              <a:avLst/>
            </a:prstGeom>
            <a:ln/>
          </p:spPr>
          <p:style>
            <a:lnRef idx="2">
              <a:schemeClr val="accent6"/>
            </a:lnRef>
            <a:fillRef idx="1">
              <a:schemeClr val="lt1"/>
            </a:fillRef>
            <a:effectRef idx="0">
              <a:schemeClr val="accent6"/>
            </a:effectRef>
            <a:fontRef idx="minor">
              <a:schemeClr val="dk1"/>
            </a:fontRef>
          </p:style>
          <p:txBody>
            <a:bodyPr lIns="0" tIns="72000" rIns="0" bIns="0" rtlCol="0" anchor="t" anchorCtr="0"/>
            <a:lstStyle/>
            <a:p>
              <a:pPr algn="ctr"/>
              <a:r>
                <a:rPr lang="en-US" sz="1050" b="1" dirty="0" smtClean="0">
                  <a:solidFill>
                    <a:schemeClr val="accent6"/>
                  </a:solidFill>
                </a:rPr>
                <a:t>Version Resource</a:t>
              </a:r>
              <a:endParaRPr lang="en-US" sz="1050" b="1" dirty="0">
                <a:solidFill>
                  <a:schemeClr val="accent6"/>
                </a:solidFill>
              </a:endParaRPr>
            </a:p>
          </p:txBody>
        </p:sp>
        <p:sp>
          <p:nvSpPr>
            <p:cNvPr id="27" name="Rectángulo redondeado 60"/>
            <p:cNvSpPr/>
            <p:nvPr/>
          </p:nvSpPr>
          <p:spPr>
            <a:xfrm>
              <a:off x="-60062" y="3592523"/>
              <a:ext cx="850900"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defRPr/>
              </a:pPr>
              <a:r>
                <a:rPr lang="en-GB" sz="1100" b="1" dirty="0" smtClean="0">
                  <a:solidFill>
                    <a:srgbClr val="339966"/>
                  </a:solidFill>
                  <a:latin typeface="Arial" charset="0"/>
                  <a:cs typeface="Arial" charset="0"/>
                </a:rPr>
                <a:t>Version</a:t>
              </a:r>
              <a:endParaRPr lang="en-GB" sz="1100" b="1" dirty="0">
                <a:solidFill>
                  <a:srgbClr val="339966"/>
                </a:solidFill>
                <a:latin typeface="Arial" charset="0"/>
                <a:cs typeface="Arial" charset="0"/>
              </a:endParaRPr>
            </a:p>
          </p:txBody>
        </p:sp>
      </p:grpSp>
      <p:grpSp>
        <p:nvGrpSpPr>
          <p:cNvPr id="28" name="27 Grupo"/>
          <p:cNvGrpSpPr/>
          <p:nvPr/>
        </p:nvGrpSpPr>
        <p:grpSpPr>
          <a:xfrm>
            <a:off x="3092002" y="3933920"/>
            <a:ext cx="1260000" cy="1091211"/>
            <a:chOff x="3589504" y="3095372"/>
            <a:chExt cx="1260000" cy="1091211"/>
          </a:xfrm>
        </p:grpSpPr>
        <p:sp>
          <p:nvSpPr>
            <p:cNvPr id="29" name="28 Rectángulo"/>
            <p:cNvSpPr/>
            <p:nvPr/>
          </p:nvSpPr>
          <p:spPr>
            <a:xfrm>
              <a:off x="3589504" y="3095372"/>
              <a:ext cx="1260000" cy="1091211"/>
            </a:xfrm>
            <a:prstGeom prst="rect">
              <a:avLst/>
            </a:prstGeom>
            <a:ln/>
          </p:spPr>
          <p:style>
            <a:lnRef idx="2">
              <a:schemeClr val="accent6"/>
            </a:lnRef>
            <a:fillRef idx="1">
              <a:schemeClr val="lt1"/>
            </a:fillRef>
            <a:effectRef idx="0">
              <a:schemeClr val="accent6"/>
            </a:effectRef>
            <a:fontRef idx="minor">
              <a:schemeClr val="dk1"/>
            </a:fontRef>
          </p:style>
          <p:txBody>
            <a:bodyPr lIns="0" tIns="72000" rIns="0" bIns="0" rtlCol="0" anchor="t" anchorCtr="0"/>
            <a:lstStyle/>
            <a:p>
              <a:pPr algn="ctr"/>
              <a:r>
                <a:rPr lang="en-US" sz="1050" b="1" dirty="0" smtClean="0">
                  <a:solidFill>
                    <a:schemeClr val="accent6"/>
                  </a:solidFill>
                </a:rPr>
                <a:t>User Resource</a:t>
              </a:r>
              <a:endParaRPr lang="en-US" sz="1050" b="1" dirty="0">
                <a:solidFill>
                  <a:schemeClr val="accent6"/>
                </a:solidFill>
              </a:endParaRPr>
            </a:p>
          </p:txBody>
        </p:sp>
        <p:sp>
          <p:nvSpPr>
            <p:cNvPr id="30" name="Rectángulo redondeado 60"/>
            <p:cNvSpPr/>
            <p:nvPr/>
          </p:nvSpPr>
          <p:spPr>
            <a:xfrm>
              <a:off x="3693725" y="3592526"/>
              <a:ext cx="1051559"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lIns="36000" rIns="36000" anchor="ctr">
              <a:spAutoFit/>
            </a:bodyPr>
            <a:lstStyle/>
            <a:p>
              <a:pPr algn="ctr">
                <a:defRPr/>
              </a:pPr>
              <a:r>
                <a:rPr lang="en-GB" sz="1100" b="1" dirty="0" err="1" smtClean="0">
                  <a:solidFill>
                    <a:srgbClr val="339966"/>
                  </a:solidFill>
                  <a:latin typeface="Arial" charset="0"/>
                  <a:cs typeface="Arial" charset="0"/>
                </a:rPr>
                <a:t>foaf:Person</a:t>
              </a:r>
              <a:endParaRPr lang="en-GB" sz="1100" b="1" dirty="0" smtClean="0">
                <a:solidFill>
                  <a:srgbClr val="339966"/>
                </a:solidFill>
                <a:latin typeface="Arial" charset="0"/>
                <a:cs typeface="Arial" charset="0"/>
              </a:endParaRPr>
            </a:p>
          </p:txBody>
        </p:sp>
      </p:grpSp>
      <p:cxnSp>
        <p:nvCxnSpPr>
          <p:cNvPr id="31" name="Conector curvado 57"/>
          <p:cNvCxnSpPr/>
          <p:nvPr/>
        </p:nvCxnSpPr>
        <p:spPr bwMode="auto">
          <a:xfrm flipH="1">
            <a:off x="1239154" y="4531400"/>
            <a:ext cx="608980" cy="7"/>
          </a:xfrm>
          <a:prstGeom prst="straightConnector1">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2" name="31 Grupo"/>
          <p:cNvGrpSpPr/>
          <p:nvPr/>
        </p:nvGrpSpPr>
        <p:grpSpPr>
          <a:xfrm>
            <a:off x="1643584" y="5178857"/>
            <a:ext cx="1260000" cy="1091211"/>
            <a:chOff x="1669627" y="4867962"/>
            <a:chExt cx="1260000" cy="1091211"/>
          </a:xfrm>
        </p:grpSpPr>
        <p:sp>
          <p:nvSpPr>
            <p:cNvPr id="33" name="50 Rectángulo"/>
            <p:cNvSpPr/>
            <p:nvPr/>
          </p:nvSpPr>
          <p:spPr>
            <a:xfrm>
              <a:off x="1669627" y="4867962"/>
              <a:ext cx="1260000" cy="1091211"/>
            </a:xfrm>
            <a:prstGeom prst="rect">
              <a:avLst/>
            </a:prstGeom>
            <a:ln/>
          </p:spPr>
          <p:style>
            <a:lnRef idx="2">
              <a:schemeClr val="accent6"/>
            </a:lnRef>
            <a:fillRef idx="1">
              <a:schemeClr val="lt1"/>
            </a:fillRef>
            <a:effectRef idx="0">
              <a:schemeClr val="accent6"/>
            </a:effectRef>
            <a:fontRef idx="minor">
              <a:schemeClr val="dk1"/>
            </a:fontRef>
          </p:style>
          <p:txBody>
            <a:bodyPr lIns="0" tIns="72000" rIns="0" bIns="0" rtlCol="0" anchor="t" anchorCtr="0"/>
            <a:lstStyle/>
            <a:p>
              <a:pPr algn="ctr"/>
              <a:r>
                <a:rPr lang="en-US" sz="1050" b="1" dirty="0" smtClean="0">
                  <a:solidFill>
                    <a:schemeClr val="accent6"/>
                  </a:solidFill>
                </a:rPr>
                <a:t>Bug Resource</a:t>
              </a:r>
              <a:endParaRPr lang="en-US" sz="1050" b="1" dirty="0">
                <a:solidFill>
                  <a:schemeClr val="accent6"/>
                </a:solidFill>
              </a:endParaRPr>
            </a:p>
          </p:txBody>
        </p:sp>
        <p:sp>
          <p:nvSpPr>
            <p:cNvPr id="34" name="Rectángulo redondeado 60"/>
            <p:cNvSpPr/>
            <p:nvPr/>
          </p:nvSpPr>
          <p:spPr>
            <a:xfrm>
              <a:off x="1773848" y="5365116"/>
              <a:ext cx="1051559"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lIns="36000" rIns="36000" anchor="ctr">
              <a:spAutoFit/>
            </a:bodyPr>
            <a:lstStyle/>
            <a:p>
              <a:pPr algn="ctr">
                <a:defRPr/>
              </a:pPr>
              <a:r>
                <a:rPr lang="en-GB" sz="1100" b="1" dirty="0" smtClean="0">
                  <a:solidFill>
                    <a:srgbClr val="339966"/>
                  </a:solidFill>
                  <a:latin typeface="Arial" charset="0"/>
                  <a:cs typeface="Arial" charset="0"/>
                </a:rPr>
                <a:t>Defect</a:t>
              </a:r>
            </a:p>
          </p:txBody>
        </p:sp>
      </p:grpSp>
      <p:cxnSp>
        <p:nvCxnSpPr>
          <p:cNvPr id="35" name="Conector curvado 57"/>
          <p:cNvCxnSpPr>
            <a:stCxn id="34" idx="1"/>
            <a:endCxn id="27" idx="2"/>
          </p:cNvCxnSpPr>
          <p:nvPr/>
        </p:nvCxnSpPr>
        <p:spPr bwMode="auto">
          <a:xfrm rot="10800000">
            <a:off x="825167" y="4720512"/>
            <a:ext cx="922639" cy="1100220"/>
          </a:xfrm>
          <a:prstGeom prst="curvedConnector2">
            <a:avLst/>
          </a:prstGeom>
          <a:ln w="9525" cap="flat" cmpd="sng" algn="ctr">
            <a:solidFill>
              <a:srgbClr val="000000"/>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Conector curvado 57"/>
          <p:cNvCxnSpPr>
            <a:stCxn id="34" idx="3"/>
            <a:endCxn id="30" idx="2"/>
          </p:cNvCxnSpPr>
          <p:nvPr/>
        </p:nvCxnSpPr>
        <p:spPr bwMode="auto">
          <a:xfrm flipV="1">
            <a:off x="2799364" y="4720515"/>
            <a:ext cx="922639" cy="1100217"/>
          </a:xfrm>
          <a:prstGeom prst="curvedConnector2">
            <a:avLst/>
          </a:prstGeom>
          <a:ln w="9525" cap="flat" cmpd="sng" algn="ctr">
            <a:solidFill>
              <a:srgbClr val="000000"/>
            </a:solidFill>
            <a:prstDash val="solid"/>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39 Rectángulo"/>
          <p:cNvSpPr/>
          <p:nvPr/>
        </p:nvSpPr>
        <p:spPr>
          <a:xfrm>
            <a:off x="88780" y="6407700"/>
            <a:ext cx="4403327" cy="369332"/>
          </a:xfrm>
          <a:prstGeom prst="rect">
            <a:avLst/>
          </a:prstGeom>
        </p:spPr>
        <p:txBody>
          <a:bodyPr wrap="square">
            <a:spAutoFit/>
          </a:bodyPr>
          <a:lstStyle/>
          <a:p>
            <a:pPr algn="ctr"/>
            <a:r>
              <a:rPr lang="en-US" b="1" dirty="0" smtClean="0">
                <a:solidFill>
                  <a:schemeClr val="accent6"/>
                </a:solidFill>
              </a:rPr>
              <a:t>Issue Tracker Adapter</a:t>
            </a:r>
            <a:endParaRPr lang="en-US" b="1" dirty="0">
              <a:solidFill>
                <a:schemeClr val="accent6"/>
              </a:solidFill>
            </a:endParaRPr>
          </a:p>
        </p:txBody>
      </p:sp>
      <p:grpSp>
        <p:nvGrpSpPr>
          <p:cNvPr id="45" name="44 Grupo"/>
          <p:cNvGrpSpPr/>
          <p:nvPr/>
        </p:nvGrpSpPr>
        <p:grpSpPr>
          <a:xfrm>
            <a:off x="4669649" y="3768178"/>
            <a:ext cx="4403327" cy="2993864"/>
            <a:chOff x="4669649" y="2538998"/>
            <a:chExt cx="4403327" cy="2993864"/>
          </a:xfrm>
        </p:grpSpPr>
        <p:sp>
          <p:nvSpPr>
            <p:cNvPr id="5" name="4 Rectángulo"/>
            <p:cNvSpPr/>
            <p:nvPr/>
          </p:nvSpPr>
          <p:spPr>
            <a:xfrm>
              <a:off x="6516210" y="3739564"/>
              <a:ext cx="72000" cy="116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Rectángulo redondeado"/>
            <p:cNvSpPr/>
            <p:nvPr/>
          </p:nvSpPr>
          <p:spPr>
            <a:xfrm>
              <a:off x="4669649" y="2538998"/>
              <a:ext cx="4403327" cy="2663317"/>
            </a:xfrm>
            <a:prstGeom prst="roundRect">
              <a:avLst>
                <a:gd name="adj" fmla="val 5614"/>
              </a:avLst>
            </a:prstGeom>
            <a:ln>
              <a:solidFill>
                <a:srgbClr val="002060"/>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grpSp>
          <p:nvGrpSpPr>
            <p:cNvPr id="9" name="8 Grupo"/>
            <p:cNvGrpSpPr/>
            <p:nvPr/>
          </p:nvGrpSpPr>
          <p:grpSpPr>
            <a:xfrm>
              <a:off x="7665370" y="2711091"/>
              <a:ext cx="1260000" cy="1091211"/>
              <a:chOff x="5062147" y="3095373"/>
              <a:chExt cx="1260000" cy="1091211"/>
            </a:xfrm>
          </p:grpSpPr>
          <p:sp>
            <p:nvSpPr>
              <p:cNvPr id="10" name="9 Rectángulo"/>
              <p:cNvSpPr/>
              <p:nvPr/>
            </p:nvSpPr>
            <p:spPr>
              <a:xfrm>
                <a:off x="5062147" y="3095373"/>
                <a:ext cx="1260000" cy="1091211"/>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lIns="0" tIns="72000" rIns="0" bIns="0" rtlCol="0" anchor="t" anchorCtr="0"/>
              <a:lstStyle/>
              <a:p>
                <a:pPr algn="ctr"/>
                <a:r>
                  <a:rPr lang="en-US" sz="1050" b="1" dirty="0" smtClean="0">
                    <a:solidFill>
                      <a:srgbClr val="002060"/>
                    </a:solidFill>
                  </a:rPr>
                  <a:t>Version Resource</a:t>
                </a:r>
                <a:endParaRPr lang="en-US" sz="1050" b="1" dirty="0">
                  <a:solidFill>
                    <a:srgbClr val="002060"/>
                  </a:solidFill>
                </a:endParaRPr>
              </a:p>
            </p:txBody>
          </p:sp>
          <p:sp>
            <p:nvSpPr>
              <p:cNvPr id="11" name="Rectángulo redondeado 60"/>
              <p:cNvSpPr/>
              <p:nvPr/>
            </p:nvSpPr>
            <p:spPr>
              <a:xfrm>
                <a:off x="5266697" y="3592524"/>
                <a:ext cx="850900"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defRPr/>
                </a:pPr>
                <a:r>
                  <a:rPr lang="en-GB" sz="1100" b="1" dirty="0" smtClean="0">
                    <a:solidFill>
                      <a:srgbClr val="339966"/>
                    </a:solidFill>
                    <a:latin typeface="Arial" charset="0"/>
                    <a:cs typeface="Arial" charset="0"/>
                  </a:rPr>
                  <a:t>Version</a:t>
                </a:r>
                <a:endParaRPr lang="en-GB" sz="1100" b="1" dirty="0">
                  <a:solidFill>
                    <a:srgbClr val="339966"/>
                  </a:solidFill>
                  <a:latin typeface="Arial" charset="0"/>
                  <a:cs typeface="Arial" charset="0"/>
                </a:endParaRPr>
              </a:p>
            </p:txBody>
          </p:sp>
        </p:grpSp>
        <p:grpSp>
          <p:nvGrpSpPr>
            <p:cNvPr id="12" name="11 Grupo"/>
            <p:cNvGrpSpPr/>
            <p:nvPr/>
          </p:nvGrpSpPr>
          <p:grpSpPr>
            <a:xfrm>
              <a:off x="4806760" y="2711090"/>
              <a:ext cx="1260000" cy="1091211"/>
              <a:chOff x="9590962" y="3095373"/>
              <a:chExt cx="1260000" cy="1091211"/>
            </a:xfrm>
          </p:grpSpPr>
          <p:sp>
            <p:nvSpPr>
              <p:cNvPr id="13" name="12 Rectángulo"/>
              <p:cNvSpPr/>
              <p:nvPr/>
            </p:nvSpPr>
            <p:spPr>
              <a:xfrm>
                <a:off x="9590962" y="3095373"/>
                <a:ext cx="1260000" cy="1091211"/>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lIns="0" tIns="72000" rIns="0" bIns="0" rtlCol="0" anchor="t" anchorCtr="0"/>
              <a:lstStyle/>
              <a:p>
                <a:pPr algn="ctr"/>
                <a:r>
                  <a:rPr lang="en-US" sz="1050" b="1" dirty="0" smtClean="0">
                    <a:solidFill>
                      <a:srgbClr val="002060"/>
                    </a:solidFill>
                  </a:rPr>
                  <a:t>Person Resource</a:t>
                </a:r>
                <a:endParaRPr lang="en-US" sz="1050" b="1" dirty="0">
                  <a:solidFill>
                    <a:srgbClr val="002060"/>
                  </a:solidFill>
                </a:endParaRPr>
              </a:p>
            </p:txBody>
          </p:sp>
          <p:sp>
            <p:nvSpPr>
              <p:cNvPr id="14" name="Rectángulo redondeado 60"/>
              <p:cNvSpPr/>
              <p:nvPr/>
            </p:nvSpPr>
            <p:spPr>
              <a:xfrm>
                <a:off x="9695183" y="3592527"/>
                <a:ext cx="1051559"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lIns="36000" rIns="36000" anchor="ctr">
                <a:spAutoFit/>
              </a:bodyPr>
              <a:lstStyle/>
              <a:p>
                <a:pPr algn="ctr">
                  <a:defRPr/>
                </a:pPr>
                <a:r>
                  <a:rPr lang="en-GB" sz="1100" b="1" dirty="0" err="1" smtClean="0">
                    <a:solidFill>
                      <a:srgbClr val="339966"/>
                    </a:solidFill>
                    <a:latin typeface="Arial" charset="0"/>
                    <a:cs typeface="Arial" charset="0"/>
                  </a:rPr>
                  <a:t>foaf:Person</a:t>
                </a:r>
                <a:endParaRPr lang="en-GB" sz="1100" b="1" dirty="0" smtClean="0">
                  <a:solidFill>
                    <a:srgbClr val="339966"/>
                  </a:solidFill>
                  <a:latin typeface="Arial" charset="0"/>
                  <a:cs typeface="Arial" charset="0"/>
                </a:endParaRPr>
              </a:p>
            </p:txBody>
          </p:sp>
        </p:grpSp>
        <p:grpSp>
          <p:nvGrpSpPr>
            <p:cNvPr id="15" name="14 Grupo"/>
            <p:cNvGrpSpPr/>
            <p:nvPr/>
          </p:nvGrpSpPr>
          <p:grpSpPr>
            <a:xfrm>
              <a:off x="6236065" y="2704740"/>
              <a:ext cx="1260000" cy="2336148"/>
              <a:chOff x="7358049" y="3095373"/>
              <a:chExt cx="1260000" cy="2336148"/>
            </a:xfrm>
          </p:grpSpPr>
          <p:sp>
            <p:nvSpPr>
              <p:cNvPr id="16" name="15 Rectángulo"/>
              <p:cNvSpPr/>
              <p:nvPr/>
            </p:nvSpPr>
            <p:spPr>
              <a:xfrm>
                <a:off x="7358049" y="3095373"/>
                <a:ext cx="1260000" cy="2336148"/>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lIns="0" tIns="72000" rIns="0" bIns="0" rtlCol="0" anchor="t" anchorCtr="0"/>
              <a:lstStyle/>
              <a:p>
                <a:pPr algn="ctr"/>
                <a:r>
                  <a:rPr lang="en-US" sz="1050" b="1" dirty="0" smtClean="0">
                    <a:solidFill>
                      <a:srgbClr val="002060"/>
                    </a:solidFill>
                  </a:rPr>
                  <a:t>Product Resource</a:t>
                </a:r>
                <a:endParaRPr lang="en-US" sz="1050" b="1" dirty="0">
                  <a:solidFill>
                    <a:srgbClr val="002060"/>
                  </a:solidFill>
                </a:endParaRPr>
              </a:p>
            </p:txBody>
          </p:sp>
          <p:sp>
            <p:nvSpPr>
              <p:cNvPr id="17" name="Rectángulo redondeado 60"/>
              <p:cNvSpPr/>
              <p:nvPr/>
            </p:nvSpPr>
            <p:spPr>
              <a:xfrm>
                <a:off x="7562599" y="3592522"/>
                <a:ext cx="850900"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defRPr/>
                </a:pPr>
                <a:r>
                  <a:rPr lang="en-GB" sz="1100" b="1" dirty="0" smtClean="0">
                    <a:solidFill>
                      <a:srgbClr val="339966"/>
                    </a:solidFill>
                    <a:latin typeface="Arial" charset="0"/>
                    <a:cs typeface="Arial" charset="0"/>
                  </a:rPr>
                  <a:t>Product</a:t>
                </a:r>
              </a:p>
            </p:txBody>
          </p:sp>
          <p:sp>
            <p:nvSpPr>
              <p:cNvPr id="18" name="Rectángulo redondeado 60"/>
              <p:cNvSpPr/>
              <p:nvPr/>
            </p:nvSpPr>
            <p:spPr>
              <a:xfrm>
                <a:off x="7562599" y="4162152"/>
                <a:ext cx="850900" cy="476726"/>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wrap="square" anchor="ctr">
                <a:spAutoFit/>
              </a:bodyPr>
              <a:lstStyle/>
              <a:p>
                <a:pPr algn="ctr">
                  <a:defRPr/>
                </a:pPr>
                <a:r>
                  <a:rPr lang="en-GB" sz="1100" b="1" dirty="0" smtClean="0">
                    <a:solidFill>
                      <a:schemeClr val="accent1">
                        <a:lumMod val="50000"/>
                      </a:schemeClr>
                    </a:solidFill>
                    <a:latin typeface="Arial" charset="0"/>
                    <a:cs typeface="Arial" charset="0"/>
                  </a:rPr>
                  <a:t>Product</a:t>
                </a:r>
              </a:p>
              <a:p>
                <a:pPr algn="ctr">
                  <a:defRPr/>
                </a:pPr>
                <a:r>
                  <a:rPr lang="en-GB" sz="1100" b="1" dirty="0" smtClean="0">
                    <a:solidFill>
                      <a:schemeClr val="accent1">
                        <a:lumMod val="50000"/>
                      </a:schemeClr>
                    </a:solidFill>
                    <a:latin typeface="Arial" charset="0"/>
                    <a:cs typeface="Arial" charset="0"/>
                  </a:rPr>
                  <a:t>Role</a:t>
                </a:r>
              </a:p>
            </p:txBody>
          </p:sp>
          <p:sp>
            <p:nvSpPr>
              <p:cNvPr id="19" name="Rectángulo redondeado 60"/>
              <p:cNvSpPr/>
              <p:nvPr/>
            </p:nvSpPr>
            <p:spPr>
              <a:xfrm>
                <a:off x="7520049" y="4919066"/>
                <a:ext cx="936000" cy="289441"/>
              </a:xfrm>
              <a:prstGeom prst="roundRect">
                <a:avLst/>
              </a:prstGeom>
              <a:ln>
                <a:solidFill>
                  <a:schemeClr val="accent1">
                    <a:lumMod val="50000"/>
                  </a:schemeClr>
                </a:solidFill>
              </a:ln>
            </p:spPr>
            <p:style>
              <a:lnRef idx="2">
                <a:schemeClr val="accent6"/>
              </a:lnRef>
              <a:fillRef idx="1">
                <a:schemeClr val="lt1"/>
              </a:fillRef>
              <a:effectRef idx="0">
                <a:schemeClr val="accent6"/>
              </a:effectRef>
              <a:fontRef idx="minor">
                <a:schemeClr val="dk1"/>
              </a:fontRef>
            </p:style>
            <p:txBody>
              <a:bodyPr wrap="square" lIns="36000" rIns="36000" anchor="ctr">
                <a:spAutoFit/>
              </a:bodyPr>
              <a:lstStyle/>
              <a:p>
                <a:pPr algn="ctr">
                  <a:defRPr/>
                </a:pPr>
                <a:r>
                  <a:rPr lang="en-GB" sz="1100" b="1" dirty="0" err="1" smtClean="0">
                    <a:solidFill>
                      <a:schemeClr val="accent1">
                        <a:lumMod val="50000"/>
                      </a:schemeClr>
                    </a:solidFill>
                    <a:latin typeface="Arial" charset="0"/>
                    <a:cs typeface="Arial" charset="0"/>
                  </a:rPr>
                  <a:t>foaf:Group</a:t>
                </a:r>
                <a:endParaRPr lang="en-GB" sz="1100" b="1" dirty="0" smtClean="0">
                  <a:solidFill>
                    <a:schemeClr val="accent1">
                      <a:lumMod val="50000"/>
                    </a:schemeClr>
                  </a:solidFill>
                  <a:latin typeface="Arial" charset="0"/>
                  <a:cs typeface="Arial" charset="0"/>
                </a:endParaRPr>
              </a:p>
            </p:txBody>
          </p:sp>
        </p:grpSp>
        <p:cxnSp>
          <p:nvCxnSpPr>
            <p:cNvPr id="20" name="Conector curvado 57"/>
            <p:cNvCxnSpPr>
              <a:stCxn id="14" idx="2"/>
              <a:endCxn id="19" idx="1"/>
            </p:cNvCxnSpPr>
            <p:nvPr/>
          </p:nvCxnSpPr>
          <p:spPr bwMode="auto">
            <a:xfrm rot="16200000" flipH="1">
              <a:off x="5329679" y="3604767"/>
              <a:ext cx="1175469" cy="961304"/>
            </a:xfrm>
            <a:prstGeom prst="curvedConnector2">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Conector curvado 57"/>
            <p:cNvCxnSpPr>
              <a:stCxn id="14" idx="3"/>
              <a:endCxn id="18" idx="1"/>
            </p:cNvCxnSpPr>
            <p:nvPr/>
          </p:nvCxnSpPr>
          <p:spPr bwMode="auto">
            <a:xfrm>
              <a:off x="5962540" y="3352965"/>
              <a:ext cx="478075" cy="656917"/>
            </a:xfrm>
            <a:prstGeom prst="curvedConnector3">
              <a:avLst>
                <a:gd name="adj1" fmla="val 50000"/>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ector curvado 57"/>
            <p:cNvCxnSpPr/>
            <p:nvPr/>
          </p:nvCxnSpPr>
          <p:spPr bwMode="auto">
            <a:xfrm>
              <a:off x="7291514" y="3286860"/>
              <a:ext cx="578405" cy="6353"/>
            </a:xfrm>
            <a:prstGeom prst="straightConnector1">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40 Rectángulo"/>
            <p:cNvSpPr/>
            <p:nvPr/>
          </p:nvSpPr>
          <p:spPr>
            <a:xfrm>
              <a:off x="4669650" y="5163530"/>
              <a:ext cx="4403326" cy="369332"/>
            </a:xfrm>
            <a:prstGeom prst="rect">
              <a:avLst/>
            </a:prstGeom>
          </p:spPr>
          <p:txBody>
            <a:bodyPr wrap="square">
              <a:spAutoFit/>
            </a:bodyPr>
            <a:lstStyle/>
            <a:p>
              <a:pPr algn="ctr"/>
              <a:r>
                <a:rPr lang="en-US" b="1" dirty="0" smtClean="0">
                  <a:solidFill>
                    <a:srgbClr val="002060"/>
                  </a:solidFill>
                </a:rPr>
                <a:t>Organization Management System</a:t>
              </a:r>
              <a:endParaRPr lang="en-US" b="1" dirty="0">
                <a:solidFill>
                  <a:srgbClr val="002060"/>
                </a:solidFill>
              </a:endParaRPr>
            </a:p>
          </p:txBody>
        </p:sp>
        <p:cxnSp>
          <p:nvCxnSpPr>
            <p:cNvPr id="43" name="Conector curvado 57"/>
            <p:cNvCxnSpPr>
              <a:stCxn id="17" idx="2"/>
              <a:endCxn id="18" idx="0"/>
            </p:cNvCxnSpPr>
            <p:nvPr/>
          </p:nvCxnSpPr>
          <p:spPr bwMode="auto">
            <a:xfrm>
              <a:off x="6866065" y="3491330"/>
              <a:ext cx="0" cy="280189"/>
            </a:xfrm>
            <a:prstGeom prst="straightConnector1">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Conector curvado 57"/>
            <p:cNvCxnSpPr>
              <a:stCxn id="17" idx="3"/>
              <a:endCxn id="19" idx="3"/>
            </p:cNvCxnSpPr>
            <p:nvPr/>
          </p:nvCxnSpPr>
          <p:spPr bwMode="auto">
            <a:xfrm>
              <a:off x="7291515" y="3346610"/>
              <a:ext cx="42550" cy="1326544"/>
            </a:xfrm>
            <a:prstGeom prst="curvedConnector3">
              <a:avLst>
                <a:gd name="adj1" fmla="val 637250"/>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7" name="56 Grupo"/>
          <p:cNvGrpSpPr/>
          <p:nvPr/>
        </p:nvGrpSpPr>
        <p:grpSpPr>
          <a:xfrm>
            <a:off x="91076" y="1922178"/>
            <a:ext cx="8984196" cy="1757306"/>
            <a:chOff x="2214877" y="2192921"/>
            <a:chExt cx="8984196" cy="1757306"/>
          </a:xfrm>
        </p:grpSpPr>
        <p:sp>
          <p:nvSpPr>
            <p:cNvPr id="58" name="57 Rectángulo"/>
            <p:cNvSpPr/>
            <p:nvPr/>
          </p:nvSpPr>
          <p:spPr>
            <a:xfrm>
              <a:off x="6516210" y="3739564"/>
              <a:ext cx="72000" cy="116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9" name="58 Rectángulo redondeado"/>
            <p:cNvSpPr/>
            <p:nvPr/>
          </p:nvSpPr>
          <p:spPr>
            <a:xfrm>
              <a:off x="2214877" y="2538998"/>
              <a:ext cx="8984196" cy="1411229"/>
            </a:xfrm>
            <a:prstGeom prst="roundRect">
              <a:avLst>
                <a:gd name="adj" fmla="val 5614"/>
              </a:avLst>
            </a:prstGeom>
            <a:ln>
              <a:solidFill>
                <a:schemeClr val="accent5"/>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solidFill>
                  <a:schemeClr val="accent5"/>
                </a:solidFill>
              </a:endParaRPr>
            </a:p>
          </p:txBody>
        </p:sp>
        <p:grpSp>
          <p:nvGrpSpPr>
            <p:cNvPr id="60" name="59 Grupo"/>
            <p:cNvGrpSpPr/>
            <p:nvPr/>
          </p:nvGrpSpPr>
          <p:grpSpPr>
            <a:xfrm>
              <a:off x="7245650" y="2711091"/>
              <a:ext cx="1260000" cy="1091211"/>
              <a:chOff x="4642427" y="3095373"/>
              <a:chExt cx="1260000" cy="1091211"/>
            </a:xfrm>
          </p:grpSpPr>
          <p:sp>
            <p:nvSpPr>
              <p:cNvPr id="75" name="74 Rectángulo"/>
              <p:cNvSpPr/>
              <p:nvPr/>
            </p:nvSpPr>
            <p:spPr>
              <a:xfrm>
                <a:off x="4642427" y="3095373"/>
                <a:ext cx="1260000" cy="1091211"/>
              </a:xfrm>
              <a:prstGeom prst="rect">
                <a:avLst/>
              </a:prstGeom>
              <a:solidFill>
                <a:schemeClr val="bg1"/>
              </a:solidFill>
              <a:ln>
                <a:solidFill>
                  <a:schemeClr val="accent5"/>
                </a:solidFill>
              </a:ln>
            </p:spPr>
            <p:style>
              <a:lnRef idx="2">
                <a:schemeClr val="dk1"/>
              </a:lnRef>
              <a:fillRef idx="1">
                <a:schemeClr val="lt1"/>
              </a:fillRef>
              <a:effectRef idx="0">
                <a:schemeClr val="dk1"/>
              </a:effectRef>
              <a:fontRef idx="minor">
                <a:schemeClr val="dk1"/>
              </a:fontRef>
            </p:style>
            <p:txBody>
              <a:bodyPr lIns="0" tIns="72000" rIns="0" bIns="0" rtlCol="0" anchor="t" anchorCtr="0"/>
              <a:lstStyle/>
              <a:p>
                <a:pPr algn="ctr"/>
                <a:r>
                  <a:rPr lang="en-US" sz="1050" b="1" dirty="0" smtClean="0">
                    <a:solidFill>
                      <a:schemeClr val="accent5"/>
                    </a:solidFill>
                  </a:rPr>
                  <a:t>Entity Resource</a:t>
                </a:r>
                <a:endParaRPr lang="en-US" sz="1050" b="1" dirty="0">
                  <a:solidFill>
                    <a:schemeClr val="accent5"/>
                  </a:solidFill>
                </a:endParaRPr>
              </a:p>
            </p:txBody>
          </p:sp>
          <p:sp>
            <p:nvSpPr>
              <p:cNvPr id="76" name="Rectángulo redondeado 60"/>
              <p:cNvSpPr/>
              <p:nvPr/>
            </p:nvSpPr>
            <p:spPr>
              <a:xfrm>
                <a:off x="4846977" y="3592524"/>
                <a:ext cx="850900"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defRPr/>
                </a:pPr>
                <a:r>
                  <a:rPr lang="en-GB" sz="1100" b="1" dirty="0" smtClean="0">
                    <a:solidFill>
                      <a:srgbClr val="339966"/>
                    </a:solidFill>
                    <a:latin typeface="Arial" charset="0"/>
                    <a:cs typeface="Arial" charset="0"/>
                  </a:rPr>
                  <a:t>Entity</a:t>
                </a:r>
                <a:endParaRPr lang="en-GB" sz="1100" b="1" dirty="0">
                  <a:solidFill>
                    <a:srgbClr val="339966"/>
                  </a:solidFill>
                  <a:latin typeface="Arial" charset="0"/>
                  <a:cs typeface="Arial" charset="0"/>
                </a:endParaRPr>
              </a:p>
            </p:txBody>
          </p:sp>
        </p:grpSp>
        <p:grpSp>
          <p:nvGrpSpPr>
            <p:cNvPr id="61" name="60 Grupo"/>
            <p:cNvGrpSpPr/>
            <p:nvPr/>
          </p:nvGrpSpPr>
          <p:grpSpPr>
            <a:xfrm>
              <a:off x="4806759" y="2711090"/>
              <a:ext cx="1381671" cy="1091211"/>
              <a:chOff x="9590961" y="3095373"/>
              <a:chExt cx="1381671" cy="1091211"/>
            </a:xfrm>
          </p:grpSpPr>
          <p:sp>
            <p:nvSpPr>
              <p:cNvPr id="73" name="72 Rectángulo"/>
              <p:cNvSpPr/>
              <p:nvPr/>
            </p:nvSpPr>
            <p:spPr>
              <a:xfrm>
                <a:off x="9590961" y="3095373"/>
                <a:ext cx="1381671" cy="1091211"/>
              </a:xfrm>
              <a:prstGeom prst="rect">
                <a:avLst/>
              </a:prstGeom>
              <a:solidFill>
                <a:schemeClr val="bg1"/>
              </a:solidFill>
              <a:ln>
                <a:solidFill>
                  <a:schemeClr val="accent5"/>
                </a:solidFill>
              </a:ln>
            </p:spPr>
            <p:style>
              <a:lnRef idx="2">
                <a:schemeClr val="dk1"/>
              </a:lnRef>
              <a:fillRef idx="1">
                <a:schemeClr val="lt1"/>
              </a:fillRef>
              <a:effectRef idx="0">
                <a:schemeClr val="dk1"/>
              </a:effectRef>
              <a:fontRef idx="minor">
                <a:schemeClr val="dk1"/>
              </a:fontRef>
            </p:style>
            <p:txBody>
              <a:bodyPr lIns="0" tIns="72000" rIns="0" bIns="0" rtlCol="0" anchor="t" anchorCtr="0"/>
              <a:lstStyle/>
              <a:p>
                <a:pPr algn="ctr"/>
                <a:r>
                  <a:rPr lang="en-US" sz="1050" b="1" dirty="0" smtClean="0">
                    <a:solidFill>
                      <a:schemeClr val="accent5"/>
                    </a:solidFill>
                  </a:rPr>
                  <a:t>Context Resource</a:t>
                </a:r>
                <a:endParaRPr lang="en-US" sz="1050" b="1" dirty="0">
                  <a:solidFill>
                    <a:schemeClr val="accent5"/>
                  </a:solidFill>
                </a:endParaRPr>
              </a:p>
            </p:txBody>
          </p:sp>
          <p:sp>
            <p:nvSpPr>
              <p:cNvPr id="74" name="Rectángulo redondeado 60"/>
              <p:cNvSpPr/>
              <p:nvPr/>
            </p:nvSpPr>
            <p:spPr>
              <a:xfrm>
                <a:off x="9695183" y="3592527"/>
                <a:ext cx="1051559" cy="289441"/>
              </a:xfrm>
              <a:prstGeom prst="roundRect">
                <a:avLst/>
              </a:prstGeom>
              <a:ln>
                <a:solidFill>
                  <a:srgbClr val="339966"/>
                </a:solidFill>
              </a:ln>
            </p:spPr>
            <p:style>
              <a:lnRef idx="2">
                <a:schemeClr val="accent1"/>
              </a:lnRef>
              <a:fillRef idx="1">
                <a:schemeClr val="lt1"/>
              </a:fillRef>
              <a:effectRef idx="0">
                <a:schemeClr val="accent1"/>
              </a:effectRef>
              <a:fontRef idx="minor">
                <a:schemeClr val="dk1"/>
              </a:fontRef>
            </p:style>
            <p:txBody>
              <a:bodyPr wrap="square" lIns="36000" rIns="36000" anchor="ctr">
                <a:spAutoFit/>
              </a:bodyPr>
              <a:lstStyle/>
              <a:p>
                <a:pPr algn="ctr">
                  <a:defRPr/>
                </a:pPr>
                <a:r>
                  <a:rPr lang="en-GB" sz="1100" b="1" dirty="0" smtClean="0">
                    <a:solidFill>
                      <a:srgbClr val="339966"/>
                    </a:solidFill>
                    <a:latin typeface="Arial" charset="0"/>
                    <a:cs typeface="Arial" charset="0"/>
                  </a:rPr>
                  <a:t>Context</a:t>
                </a:r>
              </a:p>
            </p:txBody>
          </p:sp>
        </p:grpSp>
        <p:cxnSp>
          <p:nvCxnSpPr>
            <p:cNvPr id="65" name="Conector curvado 57"/>
            <p:cNvCxnSpPr>
              <a:stCxn id="74" idx="3"/>
              <a:endCxn id="76" idx="1"/>
            </p:cNvCxnSpPr>
            <p:nvPr/>
          </p:nvCxnSpPr>
          <p:spPr bwMode="auto">
            <a:xfrm flipV="1">
              <a:off x="5962540" y="3352963"/>
              <a:ext cx="1487660" cy="2"/>
            </a:xfrm>
            <a:prstGeom prst="straightConnector1">
              <a:avLst/>
            </a:prstGeom>
            <a:ln w="9525" cap="flat" cmpd="sng" algn="ctr">
              <a:solidFill>
                <a:srgbClr val="000000"/>
              </a:solidFill>
              <a:prstDash val="solid"/>
              <a:round/>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65 Rectángulo"/>
            <p:cNvSpPr/>
            <p:nvPr/>
          </p:nvSpPr>
          <p:spPr>
            <a:xfrm>
              <a:off x="4510577" y="2192921"/>
              <a:ext cx="4403326" cy="369332"/>
            </a:xfrm>
            <a:prstGeom prst="rect">
              <a:avLst/>
            </a:prstGeom>
          </p:spPr>
          <p:txBody>
            <a:bodyPr wrap="square">
              <a:spAutoFit/>
            </a:bodyPr>
            <a:lstStyle/>
            <a:p>
              <a:pPr algn="ctr"/>
              <a:r>
                <a:rPr lang="en-US" b="1" dirty="0" smtClean="0">
                  <a:solidFill>
                    <a:schemeClr val="accent5"/>
                  </a:solidFill>
                </a:rPr>
                <a:t>Identity Management Service</a:t>
              </a:r>
              <a:endParaRPr lang="en-US" b="1" dirty="0">
                <a:solidFill>
                  <a:schemeClr val="accent5"/>
                </a:solidFill>
              </a:endParaRPr>
            </a:p>
          </p:txBody>
        </p:sp>
      </p:grpSp>
    </p:spTree>
    <p:extLst>
      <p:ext uri="{BB962C8B-B14F-4D97-AF65-F5344CB8AC3E}">
        <p14:creationId xmlns:p14="http://schemas.microsoft.com/office/powerpoint/2010/main" val="19183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Procedure</a:t>
            </a:r>
            <a:r>
              <a:rPr lang="es-ES_tradnl" dirty="0" smtClean="0"/>
              <a:t> </a:t>
            </a:r>
            <a:r>
              <a:rPr lang="es-ES_tradnl" dirty="0" err="1" smtClean="0"/>
              <a:t>factors</a:t>
            </a:r>
            <a:r>
              <a:rPr lang="es-ES_tradnl" dirty="0" smtClean="0"/>
              <a:t> (II)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13</a:t>
            </a:fld>
            <a:endParaRPr lang="en-US" dirty="0"/>
          </a:p>
        </p:txBody>
      </p:sp>
      <p:sp>
        <p:nvSpPr>
          <p:cNvPr id="4" name="3 Marcador de texto"/>
          <p:cNvSpPr>
            <a:spLocks noGrp="1"/>
          </p:cNvSpPr>
          <p:nvPr>
            <p:ph type="body" sz="quarter" idx="13"/>
          </p:nvPr>
        </p:nvSpPr>
        <p:spPr/>
        <p:txBody>
          <a:bodyPr anchor="ctr"/>
          <a:lstStyle/>
          <a:p>
            <a:pPr>
              <a:lnSpc>
                <a:spcPct val="150000"/>
              </a:lnSpc>
            </a:pPr>
            <a:r>
              <a:rPr lang="es-ES_tradnl" b="1" dirty="0" smtClean="0"/>
              <a:t>Data </a:t>
            </a:r>
            <a:r>
              <a:rPr lang="es-ES_tradnl" b="1" dirty="0" err="1" smtClean="0"/>
              <a:t>completeness</a:t>
            </a:r>
            <a:endParaRPr lang="es-ES_tradnl" b="1" dirty="0" smtClean="0"/>
          </a:p>
          <a:p>
            <a:pPr lvl="1">
              <a:lnSpc>
                <a:spcPct val="150000"/>
              </a:lnSpc>
            </a:pPr>
            <a:r>
              <a:rPr lang="es-ES_tradnl" i="1" dirty="0" smtClean="0"/>
              <a:t>Complete</a:t>
            </a:r>
          </a:p>
          <a:p>
            <a:pPr lvl="2">
              <a:lnSpc>
                <a:spcPct val="150000"/>
              </a:lnSpc>
            </a:pPr>
            <a:r>
              <a:rPr lang="es-ES_tradnl" dirty="0" err="1" smtClean="0"/>
              <a:t>Closed</a:t>
            </a:r>
            <a:r>
              <a:rPr lang="es-ES_tradnl" dirty="0" smtClean="0"/>
              <a:t> </a:t>
            </a:r>
            <a:r>
              <a:rPr lang="es-ES_tradnl" dirty="0" err="1" smtClean="0"/>
              <a:t>world</a:t>
            </a:r>
            <a:r>
              <a:rPr lang="es-ES_tradnl" dirty="0" smtClean="0"/>
              <a:t> </a:t>
            </a:r>
            <a:r>
              <a:rPr lang="es-ES_tradnl" dirty="0" err="1" smtClean="0"/>
              <a:t>reasoning</a:t>
            </a:r>
            <a:endParaRPr lang="es-ES_tradnl" dirty="0" smtClean="0"/>
          </a:p>
          <a:p>
            <a:pPr lvl="2">
              <a:lnSpc>
                <a:spcPct val="150000"/>
              </a:lnSpc>
            </a:pPr>
            <a:r>
              <a:rPr lang="es-ES_tradnl" dirty="0" smtClean="0"/>
              <a:t>Local-</a:t>
            </a:r>
            <a:r>
              <a:rPr lang="es-ES_tradnl" dirty="0" err="1" smtClean="0"/>
              <a:t>closed</a:t>
            </a:r>
            <a:r>
              <a:rPr lang="es-ES_tradnl" dirty="0" smtClean="0"/>
              <a:t> </a:t>
            </a:r>
            <a:r>
              <a:rPr lang="es-ES_tradnl" dirty="0" err="1" smtClean="0"/>
              <a:t>world</a:t>
            </a:r>
            <a:r>
              <a:rPr lang="es-ES_tradnl" dirty="0" smtClean="0"/>
              <a:t> </a:t>
            </a:r>
            <a:r>
              <a:rPr lang="es-ES_tradnl" dirty="0" err="1" smtClean="0"/>
              <a:t>reasoning</a:t>
            </a:r>
            <a:endParaRPr lang="es-ES_tradnl" dirty="0" smtClean="0"/>
          </a:p>
          <a:p>
            <a:pPr lvl="1">
              <a:lnSpc>
                <a:spcPct val="150000"/>
              </a:lnSpc>
            </a:pPr>
            <a:r>
              <a:rPr lang="es-ES_tradnl" i="1" dirty="0" err="1" smtClean="0"/>
              <a:t>Incomplete</a:t>
            </a:r>
            <a:endParaRPr lang="es-ES_tradnl" i="1" dirty="0" smtClean="0"/>
          </a:p>
          <a:p>
            <a:pPr lvl="2">
              <a:lnSpc>
                <a:spcPct val="150000"/>
              </a:lnSpc>
            </a:pPr>
            <a:r>
              <a:rPr lang="es-ES_tradnl" dirty="0" smtClean="0"/>
              <a:t>Open </a:t>
            </a:r>
            <a:r>
              <a:rPr lang="es-ES_tradnl" dirty="0" err="1" smtClean="0"/>
              <a:t>world</a:t>
            </a:r>
            <a:r>
              <a:rPr lang="es-ES_tradnl" dirty="0" smtClean="0"/>
              <a:t> </a:t>
            </a:r>
            <a:r>
              <a:rPr lang="es-ES_tradnl" dirty="0" err="1" smtClean="0"/>
              <a:t>reasoning</a:t>
            </a:r>
            <a:endParaRPr lang="es-ES_tradnl" dirty="0" smtClean="0"/>
          </a:p>
        </p:txBody>
      </p:sp>
    </p:spTree>
    <p:extLst>
      <p:ext uri="{BB962C8B-B14F-4D97-AF65-F5344CB8AC3E}">
        <p14:creationId xmlns:p14="http://schemas.microsoft.com/office/powerpoint/2010/main" val="339634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Procedure</a:t>
            </a:r>
            <a:r>
              <a:rPr lang="es-ES_tradnl" dirty="0" smtClean="0"/>
              <a:t> </a:t>
            </a:r>
            <a:r>
              <a:rPr lang="es-ES_tradnl" dirty="0" err="1" smtClean="0"/>
              <a:t>factors</a:t>
            </a:r>
            <a:r>
              <a:rPr lang="es-ES_tradnl" dirty="0" smtClean="0"/>
              <a:t> (III)</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14</a:t>
            </a:fld>
            <a:endParaRPr lang="en-US" dirty="0"/>
          </a:p>
        </p:txBody>
      </p:sp>
      <p:sp>
        <p:nvSpPr>
          <p:cNvPr id="4" name="3 Marcador de texto"/>
          <p:cNvSpPr>
            <a:spLocks noGrp="1"/>
          </p:cNvSpPr>
          <p:nvPr>
            <p:ph type="body" sz="quarter" idx="13"/>
          </p:nvPr>
        </p:nvSpPr>
        <p:spPr>
          <a:xfrm>
            <a:off x="476342" y="1544163"/>
            <a:ext cx="8229600" cy="5013353"/>
          </a:xfrm>
        </p:spPr>
        <p:txBody>
          <a:bodyPr/>
          <a:lstStyle/>
          <a:p>
            <a:r>
              <a:rPr lang="es-ES_tradnl" b="1" dirty="0" err="1" smtClean="0"/>
              <a:t>Validation</a:t>
            </a:r>
            <a:r>
              <a:rPr lang="es-ES_tradnl" b="1" dirty="0" smtClean="0"/>
              <a:t> </a:t>
            </a:r>
            <a:r>
              <a:rPr lang="es-ES_tradnl" b="1" dirty="0" err="1" smtClean="0"/>
              <a:t>scope</a:t>
            </a:r>
            <a:endParaRPr lang="es-ES_tradnl" b="1" dirty="0" smtClean="0"/>
          </a:p>
        </p:txBody>
      </p:sp>
      <p:sp>
        <p:nvSpPr>
          <p:cNvPr id="11" name="10 Rectángulo"/>
          <p:cNvSpPr/>
          <p:nvPr/>
        </p:nvSpPr>
        <p:spPr>
          <a:xfrm>
            <a:off x="1384069" y="2117334"/>
            <a:ext cx="6375861" cy="1223412"/>
          </a:xfrm>
          <a:prstGeom prst="rect">
            <a:avLst/>
          </a:prstGeom>
          <a:ln w="3175">
            <a:solidFill>
              <a:schemeClr val="tx1"/>
            </a:solidFill>
            <a:prstDash val="sysDash"/>
          </a:ln>
        </p:spPr>
        <p:txBody>
          <a:bodyPr wrap="square">
            <a:spAutoFit/>
          </a:bodyPr>
          <a:lstStyle/>
          <a:p>
            <a:r>
              <a:rPr lang="es-ES" sz="900" dirty="0" smtClean="0">
                <a:latin typeface="Courier New" pitchFamily="49" charset="0"/>
                <a:cs typeface="Courier New" pitchFamily="49" charset="0"/>
              </a:rPr>
              <a:t>bugs:b43245 </a:t>
            </a:r>
            <a:r>
              <a:rPr lang="es-ES" sz="900" dirty="0">
                <a:latin typeface="Courier New" pitchFamily="49" charset="0"/>
                <a:cs typeface="Courier New" pitchFamily="49" charset="0"/>
              </a:rPr>
              <a:t>a </a:t>
            </a:r>
            <a:r>
              <a:rPr lang="es-ES" sz="900" dirty="0" err="1">
                <a:latin typeface="Courier New" panose="02070309020205020404" pitchFamily="49" charset="0"/>
                <a:cs typeface="Courier New" panose="02070309020205020404" pitchFamily="49" charset="0"/>
              </a:rPr>
              <a:t>ai:ClientDefect</a:t>
            </a:r>
            <a:r>
              <a:rPr lang="es-ES" sz="900" dirty="0">
                <a:latin typeface="Courier New" panose="02070309020205020404" pitchFamily="49" charset="0"/>
                <a:cs typeface="Courier New" panose="02070309020205020404" pitchFamily="49" charset="0"/>
              </a:rPr>
              <a:t>; </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dcterms:title</a:t>
            </a:r>
            <a:r>
              <a:rPr lang="es-ES" sz="900" dirty="0">
                <a:latin typeface="Courier New" panose="02070309020205020404" pitchFamily="49" charset="0"/>
                <a:cs typeface="Courier New" panose="02070309020205020404" pitchFamily="49" charset="0"/>
              </a:rPr>
              <a:t> "Bugzilla </a:t>
            </a:r>
            <a:r>
              <a:rPr lang="es-ES" sz="900" dirty="0" err="1">
                <a:latin typeface="Courier New" panose="02070309020205020404" pitchFamily="49" charset="0"/>
                <a:cs typeface="Courier New" panose="02070309020205020404" pitchFamily="49" charset="0"/>
              </a:rPr>
              <a:t>adapter</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build</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is</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broken</a:t>
            </a:r>
            <a:r>
              <a:rPr lang="es-ES" sz="900" dirty="0">
                <a:latin typeface="Courier New" panose="02070309020205020404" pitchFamily="49" charset="0"/>
                <a:cs typeface="Courier New" panose="02070309020205020404" pitchFamily="49" charset="0"/>
              </a:rPr>
              <a:t>"^^</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dcterms:description</a:t>
            </a:r>
            <a:r>
              <a:rPr lang="es-ES" sz="900" dirty="0">
                <a:latin typeface="Courier New" panose="02070309020205020404" pitchFamily="49" charset="0"/>
                <a:cs typeface="Courier New" panose="02070309020205020404" pitchFamily="49" charset="0"/>
              </a:rPr>
              <a:t> "Bugzilla </a:t>
            </a:r>
            <a:r>
              <a:rPr lang="es-ES" sz="900" dirty="0" err="1">
                <a:latin typeface="Courier New" panose="02070309020205020404" pitchFamily="49" charset="0"/>
                <a:cs typeface="Courier New" panose="02070309020205020404" pitchFamily="49" charset="0"/>
              </a:rPr>
              <a:t>adapter</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build</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fails</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due</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to</a:t>
            </a:r>
            <a:r>
              <a:rPr lang="es-ES" sz="900" dirty="0">
                <a:latin typeface="Courier New" panose="02070309020205020404" pitchFamily="49" charset="0"/>
                <a:cs typeface="Courier New" panose="02070309020205020404" pitchFamily="49" charset="0"/>
              </a:rPr>
              <a:t> a test </a:t>
            </a:r>
            <a:r>
              <a:rPr lang="es-ES" sz="900" dirty="0" err="1">
                <a:latin typeface="Courier New" panose="02070309020205020404" pitchFamily="49" charset="0"/>
                <a:cs typeface="Courier New" panose="02070309020205020404" pitchFamily="49" charset="0"/>
              </a:rPr>
              <a:t>failure</a:t>
            </a:r>
            <a:r>
              <a:rPr lang="es-ES" sz="900" dirty="0">
                <a:latin typeface="Courier New" panose="02070309020205020404" pitchFamily="49" charset="0"/>
                <a:cs typeface="Courier New" panose="02070309020205020404" pitchFamily="49" charset="0"/>
              </a:rPr>
              <a:t>"^^</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dcterms:creator</a:t>
            </a:r>
            <a:r>
              <a:rPr lang="es-ES" sz="900" dirty="0">
                <a:latin typeface="Courier New" panose="02070309020205020404" pitchFamily="49" charset="0"/>
                <a:cs typeface="Courier New" panose="02070309020205020404" pitchFamily="49" charset="0"/>
              </a:rPr>
              <a:t> users:us09;</a:t>
            </a:r>
          </a:p>
          <a:p>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oslc_asset:relatedAsset</a:t>
            </a:r>
            <a:r>
              <a:rPr lang="es-ES" sz="900" dirty="0">
                <a:latin typeface="Courier New" panose="02070309020205020404" pitchFamily="49" charset="0"/>
                <a:cs typeface="Courier New" panose="02070309020205020404" pitchFamily="49" charset="0"/>
              </a:rPr>
              <a:t> versions:ver1244 ;</a:t>
            </a:r>
          </a:p>
          <a:p>
            <a:r>
              <a:rPr lang="es-ES" sz="900" dirty="0" smtClean="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oslc_cm:status</a:t>
            </a:r>
            <a:r>
              <a:rPr lang="es-ES" sz="900" dirty="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ai:statusNew</a:t>
            </a:r>
            <a:r>
              <a:rPr lang="es-ES" sz="900" dirty="0">
                <a:latin typeface="Courier New" panose="02070309020205020404" pitchFamily="49" charset="0"/>
                <a:cs typeface="Courier New" panose="02070309020205020404" pitchFamily="49" charset="0"/>
              </a:rPr>
              <a:t> </a:t>
            </a:r>
            <a:r>
              <a:rPr lang="es-ES" sz="900" dirty="0" smtClean="0">
                <a:latin typeface="Courier New" panose="02070309020205020404" pitchFamily="49" charset="0"/>
                <a:cs typeface="Courier New" panose="02070309020205020404" pitchFamily="49" charset="0"/>
              </a:rPr>
              <a:t>;</a:t>
            </a:r>
          </a:p>
          <a:p>
            <a:r>
              <a:rPr lang="es-ES" sz="900" dirty="0" smtClean="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dcterms:contributor</a:t>
            </a:r>
            <a:r>
              <a:rPr lang="es-ES" sz="900" dirty="0">
                <a:latin typeface="Courier New" panose="02070309020205020404" pitchFamily="49" charset="0"/>
                <a:cs typeface="Courier New" panose="02070309020205020404" pitchFamily="49" charset="0"/>
              </a:rPr>
              <a:t> users:us4331 </a:t>
            </a:r>
            <a:r>
              <a:rPr lang="es-ES" sz="900" dirty="0" smtClean="0">
                <a:latin typeface="Courier New" panose="02070309020205020404" pitchFamily="49" charset="0"/>
                <a:cs typeface="Courier New" panose="02070309020205020404" pitchFamily="49" charset="0"/>
              </a:rPr>
              <a:t>;</a:t>
            </a:r>
          </a:p>
          <a:p>
            <a:r>
              <a:rPr lang="es-ES" sz="900" dirty="0" smtClean="0">
                <a:latin typeface="Courier New" panose="02070309020205020404" pitchFamily="49" charset="0"/>
                <a:cs typeface="Courier New" panose="02070309020205020404" pitchFamily="49" charset="0"/>
              </a:rPr>
              <a:t>    </a:t>
            </a:r>
            <a:r>
              <a:rPr lang="es-ES" sz="900" dirty="0" err="1">
                <a:latin typeface="Courier New" panose="02070309020205020404" pitchFamily="49" charset="0"/>
                <a:cs typeface="Courier New" panose="02070309020205020404" pitchFamily="49" charset="0"/>
              </a:rPr>
              <a:t>ai:relatedIncident</a:t>
            </a:r>
            <a:r>
              <a:rPr lang="es-ES" sz="900" dirty="0">
                <a:latin typeface="Courier New" panose="02070309020205020404" pitchFamily="49" charset="0"/>
                <a:cs typeface="Courier New" panose="02070309020205020404" pitchFamily="49" charset="0"/>
              </a:rPr>
              <a:t> &lt;http://example.org/incidents/1&gt; </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p:txBody>
      </p:sp>
      <p:sp>
        <p:nvSpPr>
          <p:cNvPr id="12" name="11 Rectángulo"/>
          <p:cNvSpPr/>
          <p:nvPr/>
        </p:nvSpPr>
        <p:spPr>
          <a:xfrm>
            <a:off x="23624" y="5539735"/>
            <a:ext cx="4067868" cy="1292662"/>
          </a:xfrm>
          <a:prstGeom prst="rect">
            <a:avLst/>
          </a:prstGeom>
          <a:ln w="3175">
            <a:solidFill>
              <a:schemeClr val="tx1"/>
            </a:solidFill>
            <a:prstDash val="sysDash"/>
          </a:ln>
        </p:spPr>
        <p:txBody>
          <a:bodyPr wrap="square">
            <a:spAutoFit/>
          </a:bodyPr>
          <a:lstStyle/>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ai</a:t>
            </a:r>
            <a:r>
              <a:rPr lang="es-ES" sz="600" dirty="0">
                <a:latin typeface="Courier New" pitchFamily="49" charset="0"/>
                <a:cs typeface="Courier New" pitchFamily="49" charset="0"/>
              </a:rPr>
              <a:t>:         &lt;http://delicias.dia.fi.upm.es/ontologies/alm-istack#&gt;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dcterms</a:t>
            </a:r>
            <a:r>
              <a:rPr lang="es-ES" sz="600" dirty="0">
                <a:latin typeface="Courier New" pitchFamily="49" charset="0"/>
                <a:cs typeface="Courier New" pitchFamily="49" charset="0"/>
              </a:rPr>
              <a:t>:    &lt;http://purl.org/dc/terms/&gt; .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foaf</a:t>
            </a:r>
            <a:r>
              <a:rPr lang="es-ES" sz="600" dirty="0">
                <a:latin typeface="Courier New" pitchFamily="49" charset="0"/>
                <a:cs typeface="Courier New" pitchFamily="49" charset="0"/>
              </a:rPr>
              <a:t>:       &lt;http://xmlns.com/foaf/0.1/&gt;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xsd</a:t>
            </a:r>
            <a:r>
              <a:rPr lang="es-ES" sz="600" dirty="0">
                <a:latin typeface="Courier New" pitchFamily="49" charset="0"/>
                <a:cs typeface="Courier New" pitchFamily="49" charset="0"/>
              </a:rPr>
              <a:t>:        &lt;http://www.w3.org/2001/XMLSchema#&gt;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oslc_asset</a:t>
            </a:r>
            <a:r>
              <a:rPr lang="es-ES" sz="600" dirty="0">
                <a:latin typeface="Courier New" pitchFamily="49" charset="0"/>
                <a:cs typeface="Courier New" pitchFamily="49" charset="0"/>
              </a:rPr>
              <a:t>: &lt;http://open-services.net/ns/asset#&gt;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oslc_cm</a:t>
            </a:r>
            <a:r>
              <a:rPr lang="es-ES" sz="600" dirty="0">
                <a:latin typeface="Courier New" pitchFamily="49" charset="0"/>
                <a:cs typeface="Courier New" pitchFamily="49" charset="0"/>
              </a:rPr>
              <a:t>:    &lt;http://open-services.net/ns/cm#&gt;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bugs:       &lt;http://aranjuez.dia.fi.upm.es/ita/ldp/resources/bugs/&gt;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users</a:t>
            </a:r>
            <a:r>
              <a:rPr lang="es-ES" sz="600" dirty="0">
                <a:latin typeface="Courier New" pitchFamily="49" charset="0"/>
                <a:cs typeface="Courier New" pitchFamily="49" charset="0"/>
              </a:rPr>
              <a:t>:      &lt;http://aranjuez.dia.fi.upm.es/ita/ldp/resources/users/&gt;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persons</a:t>
            </a:r>
            <a:r>
              <a:rPr lang="es-ES" sz="600" dirty="0">
                <a:latin typeface="Courier New" pitchFamily="49" charset="0"/>
                <a:cs typeface="Courier New" pitchFamily="49" charset="0"/>
              </a:rPr>
              <a:t>:    &lt;http://aranjuez.dia.fi.upm.es/oms/ldp/resources/persons/&gt;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products</a:t>
            </a:r>
            <a:r>
              <a:rPr lang="es-ES" sz="600" dirty="0">
                <a:latin typeface="Courier New" pitchFamily="49" charset="0"/>
                <a:cs typeface="Courier New" pitchFamily="49" charset="0"/>
              </a:rPr>
              <a:t>:   &lt;http://aranjuez.dia.fi.upm.es/oms/ldp/resources/products/&gt;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roles:      &lt;http://aranjuez.dia.fi.upm.es/oms/ldp/resources/roles/&gt;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versions</a:t>
            </a:r>
            <a:r>
              <a:rPr lang="es-ES" sz="600" dirty="0">
                <a:latin typeface="Courier New" pitchFamily="49" charset="0"/>
                <a:cs typeface="Courier New" pitchFamily="49" charset="0"/>
              </a:rPr>
              <a:t>:   &lt;http://aranjuez.dia.fi.upm.es/oms/ldp/resources/versions/&gt; .</a:t>
            </a:r>
          </a:p>
          <a:p>
            <a:r>
              <a:rPr lang="es-ES" sz="600" dirty="0">
                <a:latin typeface="Courier New" pitchFamily="49" charset="0"/>
                <a:cs typeface="Courier New" pitchFamily="49" charset="0"/>
              </a:rPr>
              <a:t>@</a:t>
            </a:r>
            <a:r>
              <a:rPr lang="es-ES" sz="600" dirty="0" err="1">
                <a:latin typeface="Courier New" pitchFamily="49" charset="0"/>
                <a:cs typeface="Courier New" pitchFamily="49" charset="0"/>
              </a:rPr>
              <a:t>prefix</a:t>
            </a:r>
            <a:r>
              <a:rPr lang="es-ES" sz="600" dirty="0">
                <a:latin typeface="Courier New" pitchFamily="49" charset="0"/>
                <a:cs typeface="Courier New" pitchFamily="49" charset="0"/>
              </a:rPr>
              <a:t> </a:t>
            </a:r>
            <a:r>
              <a:rPr lang="es-ES" sz="600" dirty="0" err="1">
                <a:latin typeface="Courier New" pitchFamily="49" charset="0"/>
                <a:cs typeface="Courier New" pitchFamily="49" charset="0"/>
              </a:rPr>
              <a:t>wg</a:t>
            </a:r>
            <a:r>
              <a:rPr lang="es-ES" sz="600" dirty="0">
                <a:latin typeface="Courier New" pitchFamily="49" charset="0"/>
                <a:cs typeface="Courier New" pitchFamily="49" charset="0"/>
              </a:rPr>
              <a:t>:         &lt;http://aranjuez.dia.fi.upm.es/oms/ldp/resources/groups/&gt; .</a:t>
            </a:r>
          </a:p>
        </p:txBody>
      </p:sp>
      <p:grpSp>
        <p:nvGrpSpPr>
          <p:cNvPr id="49" name="48 Grupo"/>
          <p:cNvGrpSpPr/>
          <p:nvPr/>
        </p:nvGrpSpPr>
        <p:grpSpPr>
          <a:xfrm>
            <a:off x="1214476" y="4101704"/>
            <a:ext cx="3132000" cy="1213062"/>
            <a:chOff x="1214476" y="4101704"/>
            <a:chExt cx="3132000" cy="1213062"/>
          </a:xfrm>
        </p:grpSpPr>
        <p:sp>
          <p:nvSpPr>
            <p:cNvPr id="7" name="6 Rectángulo"/>
            <p:cNvSpPr/>
            <p:nvPr/>
          </p:nvSpPr>
          <p:spPr>
            <a:xfrm>
              <a:off x="1214476" y="4729991"/>
              <a:ext cx="3132000" cy="584775"/>
            </a:xfrm>
            <a:prstGeom prst="rect">
              <a:avLst/>
            </a:prstGeom>
            <a:ln w="3175">
              <a:solidFill>
                <a:schemeClr val="tx1"/>
              </a:solidFill>
              <a:prstDash val="sysDash"/>
            </a:ln>
          </p:spPr>
          <p:txBody>
            <a:bodyPr wrap="square">
              <a:spAutoFit/>
            </a:bodyPr>
            <a:lstStyle/>
            <a:p>
              <a:r>
                <a:rPr lang="en-US" sz="800" dirty="0">
                  <a:latin typeface="Courier New" panose="02070309020205020404" pitchFamily="49" charset="0"/>
                  <a:cs typeface="Courier New" panose="02070309020205020404" pitchFamily="49" charset="0"/>
                </a:rPr>
                <a:t>products:prod3231 a </a:t>
              </a:r>
              <a:r>
                <a:rPr lang="en-US" sz="800" dirty="0" err="1">
                  <a:latin typeface="Courier New" panose="02070309020205020404" pitchFamily="49" charset="0"/>
                  <a:cs typeface="Courier New" panose="02070309020205020404" pitchFamily="49" charset="0"/>
                </a:rPr>
                <a:t>ai:Product</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dc:title</a:t>
              </a:r>
              <a:r>
                <a:rPr lang="en-US" sz="800" dirty="0">
                  <a:latin typeface="Courier New" panose="02070309020205020404" pitchFamily="49" charset="0"/>
                  <a:cs typeface="Courier New" panose="02070309020205020404" pitchFamily="49" charset="0"/>
                </a:rPr>
                <a:t> </a:t>
              </a:r>
              <a:r>
                <a:rPr lang="en-US" sz="800" dirty="0" smtClean="0">
                  <a:latin typeface="Courier New" panose="02070309020205020404" pitchFamily="49" charset="0"/>
                  <a:cs typeface="Courier New" panose="02070309020205020404" pitchFamily="49" charset="0"/>
                </a:rPr>
                <a:t>"SEALS </a:t>
              </a:r>
              <a:r>
                <a:rPr lang="en-US" sz="800" dirty="0" err="1" smtClean="0">
                  <a:latin typeface="Courier New" panose="02070309020205020404" pitchFamily="49" charset="0"/>
                  <a:cs typeface="Courier New" panose="02070309020205020404" pitchFamily="49" charset="0"/>
                </a:rPr>
                <a:t>Platform"@</a:t>
              </a:r>
              <a:r>
                <a:rPr lang="en-US" sz="800" dirty="0" err="1">
                  <a:latin typeface="Courier New" panose="02070309020205020404" pitchFamily="49" charset="0"/>
                  <a:cs typeface="Courier New" panose="02070309020205020404" pitchFamily="49" charset="0"/>
                </a:rPr>
                <a:t>en</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ai:isInvolvedIn</a:t>
              </a:r>
              <a:r>
                <a:rPr lang="en-US" sz="800" dirty="0">
                  <a:latin typeface="Courier New" panose="02070309020205020404" pitchFamily="49" charset="0"/>
                  <a:cs typeface="Courier New" panose="02070309020205020404" pitchFamily="49" charset="0"/>
                </a:rPr>
                <a:t> roles:role1002;</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ai:hasWorkingGroup</a:t>
              </a:r>
              <a:r>
                <a:rPr lang="en-US" sz="800" dirty="0">
                  <a:latin typeface="Courier New" panose="02070309020205020404" pitchFamily="49" charset="0"/>
                  <a:cs typeface="Courier New" panose="02070309020205020404" pitchFamily="49" charset="0"/>
                </a:rPr>
                <a:t> wg:wg44.</a:t>
              </a:r>
              <a:endParaRPr lang="en-US" sz="800" dirty="0" smtClean="0">
                <a:latin typeface="Courier New" panose="02070309020205020404" pitchFamily="49" charset="0"/>
                <a:cs typeface="Courier New" panose="02070309020205020404" pitchFamily="49" charset="0"/>
              </a:endParaRPr>
            </a:p>
          </p:txBody>
        </p:sp>
        <p:sp>
          <p:nvSpPr>
            <p:cNvPr id="14" name="13 Rectángulo"/>
            <p:cNvSpPr/>
            <p:nvPr/>
          </p:nvSpPr>
          <p:spPr>
            <a:xfrm>
              <a:off x="2597916" y="4101704"/>
              <a:ext cx="1260000" cy="18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cxnSp>
          <p:nvCxnSpPr>
            <p:cNvPr id="16" name="15 Conector angular"/>
            <p:cNvCxnSpPr>
              <a:stCxn id="14" idx="2"/>
              <a:endCxn id="7" idx="0"/>
            </p:cNvCxnSpPr>
            <p:nvPr/>
          </p:nvCxnSpPr>
          <p:spPr>
            <a:xfrm rot="5400000">
              <a:off x="2780053" y="4282127"/>
              <a:ext cx="448287" cy="447440"/>
            </a:xfrm>
            <a:prstGeom prst="bentConnector3">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50" name="49 Grupo"/>
          <p:cNvGrpSpPr/>
          <p:nvPr/>
        </p:nvGrpSpPr>
        <p:grpSpPr>
          <a:xfrm>
            <a:off x="2467504" y="5002093"/>
            <a:ext cx="5688973" cy="716514"/>
            <a:chOff x="2467504" y="5002093"/>
            <a:chExt cx="5688973" cy="716514"/>
          </a:xfrm>
        </p:grpSpPr>
        <p:sp>
          <p:nvSpPr>
            <p:cNvPr id="9" name="8 Rectángulo"/>
            <p:cNvSpPr/>
            <p:nvPr/>
          </p:nvSpPr>
          <p:spPr>
            <a:xfrm>
              <a:off x="5024477" y="5118443"/>
              <a:ext cx="3132000" cy="600164"/>
            </a:xfrm>
            <a:prstGeom prst="rect">
              <a:avLst/>
            </a:prstGeom>
            <a:ln w="3175">
              <a:solidFill>
                <a:schemeClr val="tx1"/>
              </a:solidFill>
              <a:prstDash val="sysDash"/>
            </a:ln>
          </p:spPr>
          <p:txBody>
            <a:bodyPr wrap="square">
              <a:spAutoFit/>
            </a:bodyPr>
            <a:lstStyle/>
            <a:p>
              <a:r>
                <a:rPr lang="en-US" sz="800" dirty="0">
                  <a:latin typeface="Courier New" panose="02070309020205020404" pitchFamily="49" charset="0"/>
                  <a:cs typeface="Courier New" panose="02070309020205020404" pitchFamily="49" charset="0"/>
                </a:rPr>
                <a:t>roles:role1002 a </a:t>
              </a:r>
              <a:r>
                <a:rPr lang="en-US" sz="800" dirty="0" err="1">
                  <a:latin typeface="Courier New" panose="02070309020205020404" pitchFamily="49" charset="0"/>
                  <a:cs typeface="Courier New" panose="02070309020205020404" pitchFamily="49" charset="0"/>
                </a:rPr>
                <a:t>ai:ProductRole</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ai:involves</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ai:roleMaintainer</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ai:involves</a:t>
              </a:r>
              <a:r>
                <a:rPr lang="en-US" sz="800" dirty="0">
                  <a:latin typeface="Courier New" panose="02070309020205020404" pitchFamily="49" charset="0"/>
                  <a:cs typeface="Courier New" panose="02070309020205020404" pitchFamily="49" charset="0"/>
                </a:rPr>
                <a:t> products:prod3231;</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ai:involves</a:t>
              </a:r>
              <a:r>
                <a:rPr lang="en-US" sz="800" dirty="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users:us4331</a:t>
              </a:r>
              <a:r>
                <a:rPr lang="en-US" sz="800" dirty="0" smtClean="0">
                  <a:latin typeface="Courier New" panose="02070309020205020404" pitchFamily="49" charset="0"/>
                  <a:cs typeface="Courier New" panose="02070309020205020404" pitchFamily="49" charset="0"/>
                </a:rPr>
                <a:t>.</a:t>
              </a:r>
              <a:r>
                <a:rPr lang="en-US" sz="800" dirty="0">
                  <a:latin typeface="Courier New" panose="02070309020205020404" pitchFamily="49" charset="0"/>
                  <a:cs typeface="Courier New" panose="02070309020205020404" pitchFamily="49" charset="0"/>
                </a:rPr>
                <a:t>	</a:t>
              </a:r>
            </a:p>
          </p:txBody>
        </p:sp>
        <p:sp>
          <p:nvSpPr>
            <p:cNvPr id="15" name="14 Rectángulo"/>
            <p:cNvSpPr/>
            <p:nvPr/>
          </p:nvSpPr>
          <p:spPr>
            <a:xfrm>
              <a:off x="2467504" y="5002093"/>
              <a:ext cx="972000" cy="14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cxnSp>
          <p:nvCxnSpPr>
            <p:cNvPr id="18" name="17 Conector angular"/>
            <p:cNvCxnSpPr>
              <a:stCxn id="15" idx="3"/>
              <a:endCxn id="9" idx="1"/>
            </p:cNvCxnSpPr>
            <p:nvPr/>
          </p:nvCxnSpPr>
          <p:spPr>
            <a:xfrm>
              <a:off x="3439504" y="5074093"/>
              <a:ext cx="1584973" cy="344432"/>
            </a:xfrm>
            <a:prstGeom prst="bentConnector3">
              <a:avLst>
                <a:gd name="adj1" fmla="val 77149"/>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51" name="50 Grupo"/>
          <p:cNvGrpSpPr/>
          <p:nvPr/>
        </p:nvGrpSpPr>
        <p:grpSpPr>
          <a:xfrm>
            <a:off x="2644236" y="5138409"/>
            <a:ext cx="5512241" cy="1392989"/>
            <a:chOff x="2644236" y="5138409"/>
            <a:chExt cx="5512241" cy="1392989"/>
          </a:xfrm>
        </p:grpSpPr>
        <p:sp>
          <p:nvSpPr>
            <p:cNvPr id="8" name="7 Rectángulo"/>
            <p:cNvSpPr/>
            <p:nvPr/>
          </p:nvSpPr>
          <p:spPr>
            <a:xfrm>
              <a:off x="5024477" y="5931234"/>
              <a:ext cx="3132000" cy="600164"/>
            </a:xfrm>
            <a:prstGeom prst="rect">
              <a:avLst/>
            </a:prstGeom>
            <a:ln w="3175">
              <a:solidFill>
                <a:schemeClr val="tx1"/>
              </a:solidFill>
              <a:prstDash val="sysDash"/>
            </a:ln>
          </p:spPr>
          <p:txBody>
            <a:bodyPr wrap="square">
              <a:spAutoFit/>
            </a:bodyPr>
            <a:lstStyle/>
            <a:p>
              <a:r>
                <a:rPr lang="en-US" sz="800" dirty="0">
                  <a:latin typeface="Courier New" panose="02070309020205020404" pitchFamily="49" charset="0"/>
                  <a:cs typeface="Courier New" panose="02070309020205020404" pitchFamily="49" charset="0"/>
                </a:rPr>
                <a:t>wg:wg44 a </a:t>
              </a:r>
              <a:r>
                <a:rPr lang="en-US" sz="800" dirty="0" err="1">
                  <a:latin typeface="Courier New" panose="02070309020205020404" pitchFamily="49" charset="0"/>
                  <a:cs typeface="Courier New" panose="02070309020205020404" pitchFamily="49" charset="0"/>
                </a:rPr>
                <a:t>foaf:Group</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ai:belongsToWorkArea</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ai:workAreaDevelopment</a:t>
              </a:r>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ai:member</a:t>
              </a:r>
              <a:r>
                <a:rPr lang="en-US" sz="800" dirty="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users:us4331</a:t>
              </a:r>
              <a:r>
                <a:rPr lang="en-US" sz="800" dirty="0" smtClean="0">
                  <a:latin typeface="Courier New" panose="02070309020205020404" pitchFamily="49" charset="0"/>
                  <a:cs typeface="Courier New" panose="02070309020205020404" pitchFamily="49" charset="0"/>
                </a:rPr>
                <a:t>;</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ai:worksInProduct</a:t>
              </a:r>
              <a:r>
                <a:rPr lang="en-US" sz="800" dirty="0">
                  <a:latin typeface="Courier New" panose="02070309020205020404" pitchFamily="49" charset="0"/>
                  <a:cs typeface="Courier New" panose="02070309020205020404" pitchFamily="49" charset="0"/>
                </a:rPr>
                <a:t> products:prod3231.</a:t>
              </a:r>
            </a:p>
          </p:txBody>
        </p:sp>
        <p:sp>
          <p:nvSpPr>
            <p:cNvPr id="22" name="21 Rectángulo"/>
            <p:cNvSpPr/>
            <p:nvPr/>
          </p:nvSpPr>
          <p:spPr>
            <a:xfrm>
              <a:off x="2644236" y="5138409"/>
              <a:ext cx="540000" cy="14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cxnSp>
          <p:nvCxnSpPr>
            <p:cNvPr id="23" name="22 Conector angular"/>
            <p:cNvCxnSpPr>
              <a:stCxn id="22" idx="3"/>
              <a:endCxn id="8" idx="1"/>
            </p:cNvCxnSpPr>
            <p:nvPr/>
          </p:nvCxnSpPr>
          <p:spPr>
            <a:xfrm>
              <a:off x="3184236" y="5210409"/>
              <a:ext cx="1840241" cy="1020907"/>
            </a:xfrm>
            <a:prstGeom prst="bentConnector3">
              <a:avLst>
                <a:gd name="adj1" fmla="val 70460"/>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52" name="51 Grupo"/>
          <p:cNvGrpSpPr/>
          <p:nvPr/>
        </p:nvGrpSpPr>
        <p:grpSpPr>
          <a:xfrm>
            <a:off x="6050477" y="4864480"/>
            <a:ext cx="792000" cy="801045"/>
            <a:chOff x="6050477" y="4864480"/>
            <a:chExt cx="792000" cy="801045"/>
          </a:xfrm>
        </p:grpSpPr>
        <p:sp>
          <p:nvSpPr>
            <p:cNvPr id="33" name="32 Rectángulo"/>
            <p:cNvSpPr/>
            <p:nvPr/>
          </p:nvSpPr>
          <p:spPr>
            <a:xfrm>
              <a:off x="6050477" y="5521525"/>
              <a:ext cx="792000" cy="144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cxnSp>
          <p:nvCxnSpPr>
            <p:cNvPr id="34" name="33 Conector angular"/>
            <p:cNvCxnSpPr>
              <a:stCxn id="33" idx="3"/>
              <a:endCxn id="29" idx="2"/>
            </p:cNvCxnSpPr>
            <p:nvPr/>
          </p:nvCxnSpPr>
          <p:spPr>
            <a:xfrm flipH="1" flipV="1">
              <a:off x="6590477" y="4864480"/>
              <a:ext cx="252000" cy="729045"/>
            </a:xfrm>
            <a:prstGeom prst="bentConnector4">
              <a:avLst>
                <a:gd name="adj1" fmla="val -154748"/>
                <a:gd name="adj2" fmla="val 77072"/>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42" name="41 Grupo"/>
          <p:cNvGrpSpPr/>
          <p:nvPr/>
        </p:nvGrpSpPr>
        <p:grpSpPr>
          <a:xfrm>
            <a:off x="3096404" y="2958740"/>
            <a:ext cx="5060073" cy="1905740"/>
            <a:chOff x="3096404" y="2958740"/>
            <a:chExt cx="5060073" cy="1905740"/>
          </a:xfrm>
        </p:grpSpPr>
        <p:sp>
          <p:nvSpPr>
            <p:cNvPr id="27" name="26 Rectángulo"/>
            <p:cNvSpPr/>
            <p:nvPr/>
          </p:nvSpPr>
          <p:spPr>
            <a:xfrm>
              <a:off x="3096404" y="2958740"/>
              <a:ext cx="864000" cy="180000"/>
            </a:xfrm>
            <a:prstGeom prst="rect">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29" name="28 Rectángulo"/>
            <p:cNvSpPr/>
            <p:nvPr/>
          </p:nvSpPr>
          <p:spPr>
            <a:xfrm>
              <a:off x="5024477" y="3525652"/>
              <a:ext cx="3132000" cy="1338828"/>
            </a:xfrm>
            <a:prstGeom prst="rect">
              <a:avLst/>
            </a:prstGeom>
            <a:ln w="3175">
              <a:solidFill>
                <a:schemeClr val="tx1"/>
              </a:solidFill>
              <a:prstDash val="sysDash"/>
            </a:ln>
          </p:spPr>
          <p:txBody>
            <a:bodyPr wrap="square">
              <a:spAutoFit/>
            </a:bodyPr>
            <a:lstStyle/>
            <a:p>
              <a:r>
                <a:rPr lang="es-ES" sz="800" dirty="0">
                  <a:latin typeface="Courier New" panose="02070309020205020404" pitchFamily="49" charset="0"/>
                  <a:cs typeface="Courier New" panose="02070309020205020404" pitchFamily="49" charset="0"/>
                </a:rPr>
                <a:t>users:us4331 a </a:t>
              </a:r>
              <a:r>
                <a:rPr lang="es-ES" sz="800" dirty="0" err="1">
                  <a:latin typeface="Courier New" panose="02070309020205020404" pitchFamily="49" charset="0"/>
                  <a:cs typeface="Courier New" panose="02070309020205020404" pitchFamily="49" charset="0"/>
                </a:rPr>
                <a:t>foaf:Person</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foaf:name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"John </a:t>
              </a:r>
              <a:r>
                <a:rPr lang="es-ES" sz="800" dirty="0" err="1">
                  <a:latin typeface="Courier New" panose="02070309020205020404" pitchFamily="49" charset="0"/>
                  <a:cs typeface="Courier New" panose="02070309020205020404" pitchFamily="49" charset="0"/>
                </a:rPr>
                <a:t>Doe</a:t>
              </a:r>
              <a:r>
                <a:rPr lang="es-ES" sz="800" dirty="0">
                  <a:latin typeface="Courier New" panose="02070309020205020404" pitchFamily="49" charset="0"/>
                  <a:cs typeface="Courier New" panose="02070309020205020404" pitchFamily="49" charset="0"/>
                </a:rPr>
                <a:t>"@en;</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foaf:mbox</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"john.doe@email.com"^^</a:t>
              </a:r>
              <a:r>
                <a:rPr lang="es-ES" sz="800" dirty="0" err="1">
                  <a:latin typeface="Courier New" panose="02070309020205020404" pitchFamily="49" charset="0"/>
                  <a:cs typeface="Courier New" panose="02070309020205020404" pitchFamily="49" charset="0"/>
                </a:rPr>
                <a:t>xsd:string</a:t>
              </a:r>
              <a:r>
                <a:rPr lang="es-ES" sz="800" dirty="0">
                  <a:latin typeface="Courier New" panose="02070309020205020404" pitchFamily="49" charset="0"/>
                  <a:cs typeface="Courier New" panose="02070309020205020404" pitchFamily="49" charset="0"/>
                </a:rPr>
                <a:t>;</a:t>
              </a:r>
            </a:p>
            <a:p>
              <a:r>
                <a:rPr lang="es-ES" sz="800" dirty="0">
                  <a:latin typeface="Courier New" panose="02070309020205020404" pitchFamily="49" charset="0"/>
                  <a:cs typeface="Courier New" panose="02070309020205020404" pitchFamily="49" charset="0"/>
                </a:rPr>
                <a:t>    </a:t>
              </a:r>
              <a:r>
                <a:rPr lang="es-ES" sz="800" dirty="0" err="1">
                  <a:latin typeface="Courier New" panose="02070309020205020404" pitchFamily="49" charset="0"/>
                  <a:cs typeface="Courier New" panose="02070309020205020404" pitchFamily="49" charset="0"/>
                </a:rPr>
                <a:t>ai:isMemberOf</a:t>
              </a:r>
              <a:r>
                <a:rPr lang="es-ES" sz="800" dirty="0">
                  <a:latin typeface="Courier New" panose="02070309020205020404" pitchFamily="49" charset="0"/>
                  <a:cs typeface="Courier New" panose="02070309020205020404" pitchFamily="49" charset="0"/>
                </a:rPr>
                <a:t> wg:wg44;</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ai:hasCredentials</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p>
            <a:p>
              <a:r>
                <a:rPr lang="es-ES" sz="800" dirty="0">
                  <a:latin typeface="Courier New" panose="02070309020205020404" pitchFamily="49" charset="0"/>
                  <a:cs typeface="Courier New" panose="02070309020205020404" pitchFamily="49" charset="0"/>
                </a:rPr>
                <a:t> </a:t>
              </a:r>
              <a:r>
                <a:rPr lang="es-ES" sz="800" dirty="0" smtClean="0">
                  <a:latin typeface="Courier New" panose="02070309020205020404" pitchFamily="49" charset="0"/>
                  <a:cs typeface="Courier New" panose="02070309020205020404" pitchFamily="49" charset="0"/>
                </a:rPr>
                <a:t>       a </a:t>
              </a:r>
              <a:r>
                <a:rPr lang="es-ES" sz="800" dirty="0" err="1">
                  <a:latin typeface="Courier New" panose="02070309020205020404" pitchFamily="49" charset="0"/>
                  <a:cs typeface="Courier New" panose="02070309020205020404" pitchFamily="49" charset="0"/>
                </a:rPr>
                <a:t>ai:Credentials</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ai:hasUsername</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jhon</a:t>
              </a:r>
              <a:r>
                <a:rPr lang="es-ES" sz="800" dirty="0">
                  <a:latin typeface="Courier New" panose="02070309020205020404" pitchFamily="49" charset="0"/>
                  <a:cs typeface="Courier New" panose="02070309020205020404" pitchFamily="49" charset="0"/>
                </a:rPr>
                <a:t>"^^</a:t>
              </a:r>
              <a:r>
                <a:rPr lang="es-ES" sz="800" dirty="0" err="1">
                  <a:latin typeface="Courier New" panose="02070309020205020404" pitchFamily="49" charset="0"/>
                  <a:cs typeface="Courier New" panose="02070309020205020404" pitchFamily="49" charset="0"/>
                </a:rPr>
                <a:t>xsd:string</a:t>
              </a:r>
              <a:r>
                <a:rPr lang="es-ES" sz="800" dirty="0">
                  <a:latin typeface="Courier New" panose="02070309020205020404" pitchFamily="49" charset="0"/>
                  <a:cs typeface="Courier New" panose="02070309020205020404" pitchFamily="49" charset="0"/>
                </a:rPr>
                <a:t>;</a:t>
              </a: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ai:hasPassword</a:t>
              </a:r>
              <a:r>
                <a:rPr lang="es-ES" sz="800" dirty="0" smtClean="0">
                  <a:latin typeface="Courier New" panose="02070309020205020404" pitchFamily="49" charset="0"/>
                  <a:cs typeface="Courier New" panose="02070309020205020404" pitchFamily="49" charset="0"/>
                </a:rPr>
                <a:t> </a:t>
              </a:r>
              <a:r>
                <a:rPr lang="es-ES" sz="800" dirty="0">
                  <a:latin typeface="Courier New" panose="02070309020205020404" pitchFamily="49" charset="0"/>
                  <a:cs typeface="Courier New" panose="02070309020205020404" pitchFamily="49" charset="0"/>
                </a:rPr>
                <a:t>"Jh0n"^^</a:t>
              </a:r>
              <a:r>
                <a:rPr lang="es-ES" sz="800" dirty="0" err="1">
                  <a:latin typeface="Courier New" panose="02070309020205020404" pitchFamily="49" charset="0"/>
                  <a:cs typeface="Courier New" panose="02070309020205020404" pitchFamily="49" charset="0"/>
                </a:rPr>
                <a:t>xsd:string</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endParaRPr lang="es-ES" sz="800" dirty="0">
                <a:latin typeface="Courier New" panose="02070309020205020404" pitchFamily="49" charset="0"/>
                <a:cs typeface="Courier New" panose="02070309020205020404" pitchFamily="49" charset="0"/>
              </a:endParaRPr>
            </a:p>
            <a:p>
              <a:r>
                <a:rPr lang="es-ES" sz="800" dirty="0" smtClean="0">
                  <a:latin typeface="Courier New" panose="02070309020205020404" pitchFamily="49" charset="0"/>
                  <a:cs typeface="Courier New" panose="02070309020205020404" pitchFamily="49" charset="0"/>
                </a:rPr>
                <a:t>    </a:t>
              </a:r>
              <a:r>
                <a:rPr lang="es-ES" sz="800" dirty="0" err="1" smtClean="0">
                  <a:latin typeface="Courier New" panose="02070309020205020404" pitchFamily="49" charset="0"/>
                  <a:cs typeface="Courier New" panose="02070309020205020404" pitchFamily="49" charset="0"/>
                </a:rPr>
                <a:t>ai:isInvolvedIn</a:t>
              </a:r>
              <a:r>
                <a:rPr lang="es-ES" sz="800" dirty="0">
                  <a:latin typeface="Courier New" panose="02070309020205020404" pitchFamily="49" charset="0"/>
                  <a:cs typeface="Courier New" panose="02070309020205020404" pitchFamily="49" charset="0"/>
                </a:rPr>
                <a:t> roles:role1002</a:t>
              </a:r>
              <a:r>
                <a:rPr lang="es-ES" sz="800" dirty="0" smtClean="0">
                  <a:latin typeface="Courier New" panose="02070309020205020404" pitchFamily="49" charset="0"/>
                  <a:cs typeface="Courier New" panose="02070309020205020404" pitchFamily="49" charset="0"/>
                </a:rPr>
                <a:t>.</a:t>
              </a:r>
            </a:p>
          </p:txBody>
        </p:sp>
        <p:cxnSp>
          <p:nvCxnSpPr>
            <p:cNvPr id="39" name="38 Conector angular"/>
            <p:cNvCxnSpPr>
              <a:stCxn id="27" idx="3"/>
              <a:endCxn id="29" idx="0"/>
            </p:cNvCxnSpPr>
            <p:nvPr/>
          </p:nvCxnSpPr>
          <p:spPr>
            <a:xfrm>
              <a:off x="3960404" y="3048740"/>
              <a:ext cx="2630073" cy="476912"/>
            </a:xfrm>
            <a:prstGeom prst="bentConnector2">
              <a:avLst/>
            </a:prstGeom>
            <a:noFill/>
            <a:ln>
              <a:solidFill>
                <a:schemeClr val="accent5"/>
              </a:solidFill>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48" name="47 Grupo"/>
          <p:cNvGrpSpPr/>
          <p:nvPr/>
        </p:nvGrpSpPr>
        <p:grpSpPr>
          <a:xfrm>
            <a:off x="1233005" y="2691578"/>
            <a:ext cx="3358137" cy="1613178"/>
            <a:chOff x="1233005" y="2691578"/>
            <a:chExt cx="3358137" cy="1613178"/>
          </a:xfrm>
        </p:grpSpPr>
        <p:sp>
          <p:nvSpPr>
            <p:cNvPr id="10" name="9 Rectángulo"/>
            <p:cNvSpPr/>
            <p:nvPr/>
          </p:nvSpPr>
          <p:spPr>
            <a:xfrm>
              <a:off x="1233005" y="3796925"/>
              <a:ext cx="3113471" cy="507831"/>
            </a:xfrm>
            <a:prstGeom prst="rect">
              <a:avLst/>
            </a:prstGeom>
            <a:ln w="3175">
              <a:solidFill>
                <a:schemeClr val="tx1"/>
              </a:solidFill>
              <a:prstDash val="sysDash"/>
            </a:ln>
          </p:spPr>
          <p:txBody>
            <a:bodyPr wrap="square">
              <a:spAutoFit/>
            </a:bodyPr>
            <a:lstStyle/>
            <a:p>
              <a:r>
                <a:rPr lang="es-ES" sz="900" dirty="0" smtClean="0">
                  <a:latin typeface="Courier New" panose="02070309020205020404" pitchFamily="49" charset="0"/>
                  <a:cs typeface="Courier New" panose="02070309020205020404" pitchFamily="49" charset="0"/>
                </a:rPr>
                <a:t>versions:ver1244 </a:t>
              </a:r>
              <a:r>
                <a:rPr lang="es-ES" sz="900" dirty="0">
                  <a:latin typeface="Courier New" panose="02070309020205020404" pitchFamily="49" charset="0"/>
                  <a:cs typeface="Courier New" panose="02070309020205020404" pitchFamily="49" charset="0"/>
                </a:rPr>
                <a:t>a </a:t>
              </a:r>
              <a:r>
                <a:rPr lang="es-ES" sz="900" dirty="0" err="1" smtClean="0">
                  <a:latin typeface="Courier New" panose="02070309020205020404" pitchFamily="49" charset="0"/>
                  <a:cs typeface="Courier New" panose="02070309020205020404" pitchFamily="49" charset="0"/>
                </a:rPr>
                <a:t>ai:Version</a:t>
              </a:r>
              <a:r>
                <a:rPr lang="es-ES" sz="900" dirty="0" smtClean="0">
                  <a:latin typeface="Courier New" panose="02070309020205020404" pitchFamily="49" charset="0"/>
                  <a:cs typeface="Courier New" panose="02070309020205020404" pitchFamily="49" charset="0"/>
                </a:rPr>
                <a:t>;</a:t>
              </a:r>
              <a:endParaRPr lang="es-ES" sz="900" dirty="0">
                <a:latin typeface="Courier New" panose="02070309020205020404" pitchFamily="49" charset="0"/>
                <a:cs typeface="Courier New" panose="02070309020205020404" pitchFamily="49" charset="0"/>
              </a:endParaRP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oslc_asset:version</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"1.0"^^</a:t>
              </a:r>
              <a:r>
                <a:rPr lang="es-ES" sz="900" dirty="0" err="1">
                  <a:latin typeface="Courier New" panose="02070309020205020404" pitchFamily="49" charset="0"/>
                  <a:cs typeface="Courier New" panose="02070309020205020404" pitchFamily="49" charset="0"/>
                </a:rPr>
                <a:t>xsd:string</a:t>
              </a:r>
              <a:r>
                <a:rPr lang="es-ES" sz="900" dirty="0">
                  <a:latin typeface="Courier New" panose="02070309020205020404" pitchFamily="49" charset="0"/>
                  <a:cs typeface="Courier New" panose="02070309020205020404" pitchFamily="49" charset="0"/>
                </a:rPr>
                <a:t>;</a:t>
              </a:r>
            </a:p>
            <a:p>
              <a:r>
                <a:rPr lang="es-ES" sz="900" dirty="0" smtClean="0">
                  <a:latin typeface="Courier New" panose="02070309020205020404" pitchFamily="49" charset="0"/>
                  <a:cs typeface="Courier New" panose="02070309020205020404" pitchFamily="49" charset="0"/>
                </a:rPr>
                <a:t>    </a:t>
              </a:r>
              <a:r>
                <a:rPr lang="es-ES" sz="900" dirty="0" err="1" smtClean="0">
                  <a:latin typeface="Courier New" panose="02070309020205020404" pitchFamily="49" charset="0"/>
                  <a:cs typeface="Courier New" panose="02070309020205020404" pitchFamily="49" charset="0"/>
                </a:rPr>
                <a:t>ai:isVersionOf</a:t>
              </a:r>
              <a:r>
                <a:rPr lang="es-ES" sz="900" dirty="0" smtClean="0">
                  <a:latin typeface="Courier New" panose="02070309020205020404" pitchFamily="49" charset="0"/>
                  <a:cs typeface="Courier New" panose="02070309020205020404" pitchFamily="49" charset="0"/>
                </a:rPr>
                <a:t> </a:t>
              </a:r>
              <a:r>
                <a:rPr lang="es-ES" sz="900" dirty="0">
                  <a:latin typeface="Courier New" panose="02070309020205020404" pitchFamily="49" charset="0"/>
                  <a:cs typeface="Courier New" panose="02070309020205020404" pitchFamily="49" charset="0"/>
                </a:rPr>
                <a:t>products:prod3231.	</a:t>
              </a:r>
            </a:p>
          </p:txBody>
        </p:sp>
        <p:sp>
          <p:nvSpPr>
            <p:cNvPr id="43" name="42 Rectángulo"/>
            <p:cNvSpPr/>
            <p:nvPr/>
          </p:nvSpPr>
          <p:spPr>
            <a:xfrm>
              <a:off x="3367142" y="2691578"/>
              <a:ext cx="1224000" cy="180000"/>
            </a:xfrm>
            <a:prstGeom prst="rect">
              <a:avLst/>
            </a:prstGeom>
            <a:noFill/>
            <a:ln>
              <a:solidFill>
                <a:schemeClr val="accent5"/>
              </a:solid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cxnSp>
          <p:nvCxnSpPr>
            <p:cNvPr id="44" name="43 Conector angular"/>
            <p:cNvCxnSpPr>
              <a:stCxn id="43" idx="1"/>
              <a:endCxn id="10" idx="0"/>
            </p:cNvCxnSpPr>
            <p:nvPr/>
          </p:nvCxnSpPr>
          <p:spPr>
            <a:xfrm rot="10800000" flipV="1">
              <a:off x="2789742" y="2781577"/>
              <a:ext cx="577401" cy="1015347"/>
            </a:xfrm>
            <a:prstGeom prst="bentConnector2">
              <a:avLst/>
            </a:prstGeom>
            <a:noFill/>
            <a:ln>
              <a:solidFill>
                <a:schemeClr val="accent5"/>
              </a:solidFill>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54" name="53 Grupo"/>
          <p:cNvGrpSpPr/>
          <p:nvPr/>
        </p:nvGrpSpPr>
        <p:grpSpPr>
          <a:xfrm>
            <a:off x="179292" y="2031242"/>
            <a:ext cx="935916" cy="1772662"/>
            <a:chOff x="179292" y="2031242"/>
            <a:chExt cx="935916" cy="1772662"/>
          </a:xfrm>
        </p:grpSpPr>
        <p:sp>
          <p:nvSpPr>
            <p:cNvPr id="5" name="4 Documento"/>
            <p:cNvSpPr/>
            <p:nvPr/>
          </p:nvSpPr>
          <p:spPr>
            <a:xfrm>
              <a:off x="179292" y="2031242"/>
              <a:ext cx="914400" cy="756000"/>
            </a:xfrm>
            <a:prstGeom prst="flowChartDocument">
              <a:avLst/>
            </a:prstGeom>
            <a:ln/>
          </p:spPr>
          <p:style>
            <a:lnRef idx="0">
              <a:schemeClr val="accent5"/>
            </a:lnRef>
            <a:fillRef idx="3">
              <a:schemeClr val="accent5"/>
            </a:fillRef>
            <a:effectRef idx="3">
              <a:schemeClr val="accent5"/>
            </a:effectRef>
            <a:fontRef idx="minor">
              <a:schemeClr val="lt1"/>
            </a:fontRef>
          </p:style>
          <p:txBody>
            <a:bodyPr wrap="square">
              <a:spAutoFit/>
            </a:bodyPr>
            <a:lstStyle/>
            <a:p>
              <a:endParaRPr lang="es-ES" sz="900">
                <a:solidFill>
                  <a:schemeClr val="tx1"/>
                </a:solidFill>
                <a:latin typeface="Courier New" pitchFamily="49" charset="0"/>
                <a:cs typeface="Courier New" pitchFamily="49" charset="0"/>
              </a:endParaRPr>
            </a:p>
          </p:txBody>
        </p:sp>
        <p:pic>
          <p:nvPicPr>
            <p:cNvPr id="13" name="12 Imagen"/>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9176" y="2114705"/>
              <a:ext cx="457664" cy="495557"/>
            </a:xfrm>
            <a:prstGeom prst="rect">
              <a:avLst/>
            </a:prstGeom>
          </p:spPr>
        </p:pic>
        <p:sp>
          <p:nvSpPr>
            <p:cNvPr id="53" name="52 Cilindro"/>
            <p:cNvSpPr/>
            <p:nvPr/>
          </p:nvSpPr>
          <p:spPr>
            <a:xfrm>
              <a:off x="200808" y="2913070"/>
              <a:ext cx="914400" cy="890834"/>
            </a:xfrm>
            <a:prstGeom prst="ca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s-ES_tradnl" b="1" dirty="0" smtClean="0">
                  <a:effectLst>
                    <a:outerShdw blurRad="38100" dist="38100" dir="2700000" algn="tl">
                      <a:srgbClr val="000000">
                        <a:alpha val="43137"/>
                      </a:srgbClr>
                    </a:outerShdw>
                  </a:effectLst>
                </a:rPr>
                <a:t>DB</a:t>
              </a:r>
              <a:endParaRPr lang="es-ES" b="1"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39634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Procedure</a:t>
            </a:r>
            <a:r>
              <a:rPr lang="es-ES_tradnl" dirty="0" smtClean="0"/>
              <a:t> </a:t>
            </a:r>
            <a:r>
              <a:rPr lang="es-ES_tradnl" dirty="0" err="1" smtClean="0"/>
              <a:t>factors</a:t>
            </a:r>
            <a:r>
              <a:rPr lang="es-ES_tradnl" dirty="0" smtClean="0"/>
              <a:t> (IV)</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15</a:t>
            </a:fld>
            <a:endParaRPr lang="en-US" dirty="0"/>
          </a:p>
        </p:txBody>
      </p:sp>
      <p:sp>
        <p:nvSpPr>
          <p:cNvPr id="4" name="3 Marcador de texto"/>
          <p:cNvSpPr>
            <a:spLocks noGrp="1"/>
          </p:cNvSpPr>
          <p:nvPr>
            <p:ph type="body" sz="quarter" idx="13"/>
          </p:nvPr>
        </p:nvSpPr>
        <p:spPr/>
        <p:txBody>
          <a:bodyPr/>
          <a:lstStyle/>
          <a:p>
            <a:r>
              <a:rPr lang="es-ES_tradnl" b="1" dirty="0" smtClean="0"/>
              <a:t>Temporal </a:t>
            </a:r>
            <a:r>
              <a:rPr lang="es-ES_tradnl" b="1" dirty="0" err="1" smtClean="0"/>
              <a:t>aspects</a:t>
            </a:r>
            <a:endParaRPr lang="es-ES_tradnl" b="1" dirty="0" smtClean="0"/>
          </a:p>
          <a:p>
            <a:pPr lvl="1"/>
            <a:r>
              <a:rPr lang="es-ES_tradnl" i="1" dirty="0" err="1" smtClean="0"/>
              <a:t>Estimated</a:t>
            </a:r>
            <a:r>
              <a:rPr lang="es-ES_tradnl" i="1" dirty="0" smtClean="0"/>
              <a:t> </a:t>
            </a:r>
            <a:r>
              <a:rPr lang="es-ES_tradnl" i="1" dirty="0" err="1" smtClean="0"/>
              <a:t>duration</a:t>
            </a:r>
            <a:endParaRPr lang="es-ES_tradnl" i="1" dirty="0" smtClean="0"/>
          </a:p>
          <a:p>
            <a:pPr lvl="2"/>
            <a:r>
              <a:rPr lang="es-ES_tradnl" b="1" dirty="0" smtClean="0"/>
              <a:t>Short-</a:t>
            </a:r>
            <a:r>
              <a:rPr lang="es-ES_tradnl" b="1" dirty="0" err="1" smtClean="0"/>
              <a:t>lived</a:t>
            </a:r>
            <a:r>
              <a:rPr lang="es-ES_tradnl" dirty="0" smtClean="0"/>
              <a:t> </a:t>
            </a:r>
            <a:r>
              <a:rPr lang="es-ES_tradnl" dirty="0" err="1" smtClean="0"/>
              <a:t>validation</a:t>
            </a:r>
            <a:r>
              <a:rPr lang="es-ES_tradnl" dirty="0" smtClean="0"/>
              <a:t> </a:t>
            </a:r>
            <a:r>
              <a:rPr lang="es-ES_tradnl" dirty="0" err="1" smtClean="0"/>
              <a:t>process</a:t>
            </a:r>
            <a:endParaRPr lang="es-ES_tradnl" dirty="0" smtClean="0"/>
          </a:p>
          <a:p>
            <a:pPr lvl="3"/>
            <a:r>
              <a:rPr lang="es-ES_tradnl" dirty="0" err="1" smtClean="0"/>
              <a:t>Validation</a:t>
            </a:r>
            <a:r>
              <a:rPr lang="es-ES_tradnl" dirty="0" smtClean="0"/>
              <a:t> </a:t>
            </a:r>
            <a:r>
              <a:rPr lang="es-ES_tradnl" dirty="0" err="1" smtClean="0"/>
              <a:t>process</a:t>
            </a:r>
            <a:r>
              <a:rPr lang="es-ES_tradnl" dirty="0" smtClean="0"/>
              <a:t> </a:t>
            </a:r>
            <a:r>
              <a:rPr lang="es-ES_tradnl" dirty="0" err="1" smtClean="0"/>
              <a:t>is</a:t>
            </a:r>
            <a:r>
              <a:rPr lang="es-ES_tradnl" dirty="0" smtClean="0"/>
              <a:t> simple </a:t>
            </a:r>
            <a:r>
              <a:rPr lang="es-ES_tradnl" dirty="0" err="1" smtClean="0"/>
              <a:t>enough</a:t>
            </a:r>
            <a:r>
              <a:rPr lang="es-ES_tradnl" dirty="0" smtClean="0"/>
              <a:t> </a:t>
            </a:r>
            <a:r>
              <a:rPr lang="es-ES_tradnl" dirty="0" err="1" smtClean="0"/>
              <a:t>to</a:t>
            </a:r>
            <a:r>
              <a:rPr lang="es-ES_tradnl" dirty="0" smtClean="0"/>
              <a:t> be </a:t>
            </a:r>
            <a:r>
              <a:rPr lang="es-ES_tradnl" dirty="0" err="1" smtClean="0"/>
              <a:t>carried</a:t>
            </a:r>
            <a:r>
              <a:rPr lang="es-ES_tradnl" dirty="0" smtClean="0"/>
              <a:t> </a:t>
            </a:r>
            <a:r>
              <a:rPr lang="es-ES_tradnl" dirty="0" err="1" smtClean="0"/>
              <a:t>out</a:t>
            </a:r>
            <a:r>
              <a:rPr lang="es-ES_tradnl" dirty="0" smtClean="0"/>
              <a:t> in a short </a:t>
            </a:r>
            <a:r>
              <a:rPr lang="es-ES_tradnl" dirty="0" err="1" smtClean="0"/>
              <a:t>period</a:t>
            </a:r>
            <a:r>
              <a:rPr lang="es-ES_tradnl" dirty="0" smtClean="0"/>
              <a:t> of time</a:t>
            </a:r>
          </a:p>
          <a:p>
            <a:pPr lvl="2"/>
            <a:r>
              <a:rPr lang="es-ES_tradnl" b="1" dirty="0" smtClean="0"/>
              <a:t>Long-</a:t>
            </a:r>
            <a:r>
              <a:rPr lang="es-ES_tradnl" b="1" dirty="0" err="1" smtClean="0"/>
              <a:t>lived</a:t>
            </a:r>
            <a:r>
              <a:rPr lang="es-ES_tradnl" i="1" dirty="0" smtClean="0"/>
              <a:t> </a:t>
            </a:r>
            <a:r>
              <a:rPr lang="es-ES_tradnl" dirty="0" err="1" smtClean="0"/>
              <a:t>validation</a:t>
            </a:r>
            <a:r>
              <a:rPr lang="es-ES_tradnl" dirty="0" smtClean="0"/>
              <a:t> </a:t>
            </a:r>
            <a:r>
              <a:rPr lang="es-ES_tradnl" dirty="0" err="1" smtClean="0"/>
              <a:t>process</a:t>
            </a:r>
            <a:endParaRPr lang="es-ES_tradnl" dirty="0" smtClean="0"/>
          </a:p>
          <a:p>
            <a:pPr lvl="3"/>
            <a:r>
              <a:rPr lang="es-ES_tradnl" dirty="0" err="1" smtClean="0"/>
              <a:t>Validation</a:t>
            </a:r>
            <a:r>
              <a:rPr lang="es-ES_tradnl" dirty="0" smtClean="0"/>
              <a:t> </a:t>
            </a:r>
            <a:r>
              <a:rPr lang="es-ES_tradnl" dirty="0" err="1" smtClean="0"/>
              <a:t>process</a:t>
            </a:r>
            <a:r>
              <a:rPr lang="es-ES_tradnl" dirty="0" smtClean="0"/>
              <a:t> </a:t>
            </a:r>
            <a:r>
              <a:rPr lang="es-ES_tradnl" dirty="0" err="1" smtClean="0"/>
              <a:t>requires</a:t>
            </a:r>
            <a:r>
              <a:rPr lang="es-ES_tradnl" dirty="0" smtClean="0"/>
              <a:t> </a:t>
            </a:r>
            <a:r>
              <a:rPr lang="es-ES_tradnl" dirty="0" err="1" smtClean="0"/>
              <a:t>complex</a:t>
            </a:r>
            <a:r>
              <a:rPr lang="es-ES_tradnl" dirty="0" smtClean="0"/>
              <a:t> and/</a:t>
            </a:r>
            <a:r>
              <a:rPr lang="es-ES_tradnl" dirty="0" err="1" smtClean="0"/>
              <a:t>or</a:t>
            </a:r>
            <a:r>
              <a:rPr lang="es-ES_tradnl" dirty="0" smtClean="0"/>
              <a:t> </a:t>
            </a:r>
            <a:r>
              <a:rPr lang="es-ES_tradnl" dirty="0" err="1" smtClean="0"/>
              <a:t>lengthy</a:t>
            </a:r>
            <a:r>
              <a:rPr lang="es-ES_tradnl" dirty="0" smtClean="0"/>
              <a:t> </a:t>
            </a:r>
            <a:r>
              <a:rPr lang="es-ES_tradnl" dirty="0" err="1" smtClean="0"/>
              <a:t>operations</a:t>
            </a:r>
            <a:r>
              <a:rPr lang="es-ES_tradnl" dirty="0" smtClean="0"/>
              <a:t> </a:t>
            </a:r>
            <a:r>
              <a:rPr lang="es-ES_tradnl" dirty="0" err="1" smtClean="0"/>
              <a:t>which</a:t>
            </a:r>
            <a:r>
              <a:rPr lang="es-ES_tradnl" dirty="0" smtClean="0"/>
              <a:t> </a:t>
            </a:r>
            <a:r>
              <a:rPr lang="es-ES_tradnl" dirty="0" err="1" smtClean="0"/>
              <a:t>span</a:t>
            </a:r>
            <a:r>
              <a:rPr lang="es-ES_tradnl" dirty="0" smtClean="0"/>
              <a:t> a </a:t>
            </a:r>
            <a:r>
              <a:rPr lang="es-ES_tradnl" dirty="0" err="1" smtClean="0"/>
              <a:t>wide</a:t>
            </a:r>
            <a:r>
              <a:rPr lang="es-ES_tradnl" dirty="0" smtClean="0"/>
              <a:t> </a:t>
            </a:r>
            <a:r>
              <a:rPr lang="es-ES_tradnl" dirty="0" err="1" smtClean="0"/>
              <a:t>period</a:t>
            </a:r>
            <a:r>
              <a:rPr lang="es-ES_tradnl" dirty="0" smtClean="0"/>
              <a:t> of time (i.e., </a:t>
            </a:r>
            <a:r>
              <a:rPr lang="es-ES_tradnl" dirty="0" err="1" smtClean="0"/>
              <a:t>estatistical</a:t>
            </a:r>
            <a:r>
              <a:rPr lang="es-ES_tradnl" dirty="0" smtClean="0"/>
              <a:t> </a:t>
            </a:r>
            <a:r>
              <a:rPr lang="es-ES_tradnl" dirty="0" err="1" smtClean="0"/>
              <a:t>calculations</a:t>
            </a:r>
            <a:r>
              <a:rPr lang="es-ES_tradnl" dirty="0" smtClean="0"/>
              <a:t> </a:t>
            </a:r>
            <a:r>
              <a:rPr lang="es-ES_tradnl" dirty="0" err="1" smtClean="0"/>
              <a:t>for</a:t>
            </a:r>
            <a:r>
              <a:rPr lang="es-ES_tradnl" dirty="0" smtClean="0"/>
              <a:t> </a:t>
            </a:r>
            <a:r>
              <a:rPr lang="es-ES_tradnl" dirty="0" err="1" smtClean="0"/>
              <a:t>reports</a:t>
            </a:r>
            <a:r>
              <a:rPr lang="es-ES_tradnl" dirty="0" smtClean="0"/>
              <a:t>)</a:t>
            </a:r>
          </a:p>
          <a:p>
            <a:pPr lvl="3"/>
            <a:endParaRPr lang="es-ES_tradnl" i="1" dirty="0" smtClean="0"/>
          </a:p>
          <a:p>
            <a:pPr lvl="1"/>
            <a:r>
              <a:rPr lang="es-ES_tradnl" i="1" dirty="0" err="1" smtClean="0"/>
              <a:t>Immediateness</a:t>
            </a:r>
            <a:endParaRPr lang="es-ES_tradnl" i="1" dirty="0" smtClean="0"/>
          </a:p>
          <a:p>
            <a:pPr lvl="2"/>
            <a:r>
              <a:rPr lang="es-ES_tradnl" b="1" dirty="0" err="1" smtClean="0"/>
              <a:t>On-the-fly</a:t>
            </a:r>
            <a:r>
              <a:rPr lang="es-ES_tradnl" b="1" dirty="0" smtClean="0"/>
              <a:t> / up-</a:t>
            </a:r>
            <a:r>
              <a:rPr lang="es-ES_tradnl" b="1" dirty="0" err="1" smtClean="0"/>
              <a:t>front</a:t>
            </a:r>
            <a:endParaRPr lang="es-ES_tradnl" b="1" dirty="0" smtClean="0"/>
          </a:p>
          <a:p>
            <a:pPr lvl="3"/>
            <a:r>
              <a:rPr lang="es-ES_tradnl" dirty="0" err="1" smtClean="0"/>
              <a:t>Validation</a:t>
            </a:r>
            <a:r>
              <a:rPr lang="es-ES_tradnl" dirty="0" smtClean="0"/>
              <a:t> </a:t>
            </a:r>
            <a:r>
              <a:rPr lang="es-ES_tradnl" dirty="0" err="1" smtClean="0"/>
              <a:t>happens</a:t>
            </a:r>
            <a:r>
              <a:rPr lang="es-ES_tradnl" dirty="0" smtClean="0"/>
              <a:t> as </a:t>
            </a:r>
            <a:r>
              <a:rPr lang="es-ES_tradnl" dirty="0" err="1" smtClean="0"/>
              <a:t>soon</a:t>
            </a:r>
            <a:r>
              <a:rPr lang="es-ES_tradnl" dirty="0" smtClean="0"/>
              <a:t> as </a:t>
            </a:r>
            <a:r>
              <a:rPr lang="es-ES_tradnl" dirty="0" err="1" smtClean="0"/>
              <a:t>the</a:t>
            </a:r>
            <a:r>
              <a:rPr lang="es-ES_tradnl" dirty="0" smtClean="0"/>
              <a:t> data </a:t>
            </a:r>
            <a:r>
              <a:rPr lang="es-ES_tradnl" dirty="0" err="1" smtClean="0"/>
              <a:t>is</a:t>
            </a:r>
            <a:r>
              <a:rPr lang="es-ES_tradnl" dirty="0" smtClean="0"/>
              <a:t> </a:t>
            </a:r>
            <a:r>
              <a:rPr lang="es-ES_tradnl" dirty="0" err="1" smtClean="0"/>
              <a:t>available</a:t>
            </a:r>
            <a:r>
              <a:rPr lang="es-ES_tradnl" dirty="0" smtClean="0"/>
              <a:t> (i.e., </a:t>
            </a:r>
            <a:r>
              <a:rPr lang="es-ES_tradnl" dirty="0" err="1" smtClean="0"/>
              <a:t>user</a:t>
            </a:r>
            <a:r>
              <a:rPr lang="es-ES_tradnl" dirty="0" smtClean="0"/>
              <a:t> input </a:t>
            </a:r>
            <a:r>
              <a:rPr lang="es-ES_tradnl" dirty="0" err="1" smtClean="0"/>
              <a:t>validation</a:t>
            </a:r>
            <a:r>
              <a:rPr lang="es-ES_tradnl" dirty="0" smtClean="0"/>
              <a:t>)</a:t>
            </a:r>
          </a:p>
          <a:p>
            <a:pPr lvl="2"/>
            <a:r>
              <a:rPr lang="es-ES_tradnl" b="1" dirty="0" err="1" smtClean="0"/>
              <a:t>Just</a:t>
            </a:r>
            <a:r>
              <a:rPr lang="es-ES_tradnl" b="1" dirty="0" smtClean="0"/>
              <a:t>-in-time</a:t>
            </a:r>
            <a:r>
              <a:rPr lang="es-ES_tradnl" dirty="0" smtClean="0"/>
              <a:t> </a:t>
            </a:r>
            <a:r>
              <a:rPr lang="es-ES_tradnl" b="1" dirty="0" smtClean="0"/>
              <a:t>/</a:t>
            </a:r>
            <a:r>
              <a:rPr lang="es-ES_tradnl" dirty="0" smtClean="0"/>
              <a:t> </a:t>
            </a:r>
            <a:r>
              <a:rPr lang="es-ES_tradnl" b="1" dirty="0" err="1" smtClean="0"/>
              <a:t>deferred</a:t>
            </a:r>
            <a:endParaRPr lang="es-ES_tradnl" b="1" dirty="0" smtClean="0"/>
          </a:p>
          <a:p>
            <a:pPr lvl="3"/>
            <a:r>
              <a:rPr lang="es-ES_tradnl" dirty="0" err="1" smtClean="0"/>
              <a:t>Validation</a:t>
            </a:r>
            <a:r>
              <a:rPr lang="es-ES_tradnl" dirty="0" smtClean="0"/>
              <a:t> </a:t>
            </a:r>
            <a:r>
              <a:rPr lang="es-ES_tradnl" dirty="0" err="1" smtClean="0"/>
              <a:t>happens</a:t>
            </a:r>
            <a:r>
              <a:rPr lang="es-ES_tradnl" dirty="0" smtClean="0"/>
              <a:t> </a:t>
            </a:r>
            <a:r>
              <a:rPr lang="es-ES_tradnl" dirty="0" err="1" smtClean="0"/>
              <a:t>when</a:t>
            </a:r>
            <a:r>
              <a:rPr lang="es-ES_tradnl" dirty="0" smtClean="0"/>
              <a:t> </a:t>
            </a:r>
            <a:r>
              <a:rPr lang="es-ES_tradnl" dirty="0" err="1" smtClean="0"/>
              <a:t>the</a:t>
            </a:r>
            <a:r>
              <a:rPr lang="es-ES_tradnl" dirty="0" smtClean="0"/>
              <a:t> data </a:t>
            </a:r>
            <a:r>
              <a:rPr lang="es-ES_tradnl" dirty="0" err="1" smtClean="0"/>
              <a:t>is</a:t>
            </a:r>
            <a:r>
              <a:rPr lang="es-ES_tradnl" dirty="0" smtClean="0"/>
              <a:t> </a:t>
            </a:r>
            <a:r>
              <a:rPr lang="es-ES_tradnl" dirty="0" err="1" smtClean="0"/>
              <a:t>to</a:t>
            </a:r>
            <a:r>
              <a:rPr lang="es-ES_tradnl" dirty="0" smtClean="0"/>
              <a:t> be </a:t>
            </a:r>
            <a:r>
              <a:rPr lang="es-ES_tradnl" dirty="0" err="1" smtClean="0"/>
              <a:t>consumed</a:t>
            </a:r>
            <a:r>
              <a:rPr lang="es-ES_tradnl" dirty="0" smtClean="0"/>
              <a:t> (i.e., </a:t>
            </a:r>
            <a:r>
              <a:rPr lang="es-ES_tradnl" dirty="0" err="1" smtClean="0"/>
              <a:t>batch</a:t>
            </a:r>
            <a:r>
              <a:rPr lang="es-ES_tradnl" dirty="0" smtClean="0"/>
              <a:t> and/</a:t>
            </a:r>
            <a:r>
              <a:rPr lang="es-ES_tradnl" dirty="0" err="1" smtClean="0"/>
              <a:t>or</a:t>
            </a:r>
            <a:r>
              <a:rPr lang="es-ES_tradnl" dirty="0" smtClean="0"/>
              <a:t> </a:t>
            </a:r>
            <a:r>
              <a:rPr lang="es-ES_tradnl" dirty="0" err="1" smtClean="0"/>
              <a:t>async</a:t>
            </a:r>
            <a:r>
              <a:rPr lang="es-ES_tradnl" dirty="0" smtClean="0"/>
              <a:t> </a:t>
            </a:r>
            <a:r>
              <a:rPr lang="es-ES_tradnl" dirty="0" err="1" smtClean="0"/>
              <a:t>operations</a:t>
            </a:r>
            <a:r>
              <a:rPr lang="es-ES_tradnl" dirty="0" smtClean="0"/>
              <a:t>)</a:t>
            </a:r>
          </a:p>
        </p:txBody>
      </p:sp>
    </p:spTree>
    <p:extLst>
      <p:ext uri="{BB962C8B-B14F-4D97-AF65-F5344CB8AC3E}">
        <p14:creationId xmlns:p14="http://schemas.microsoft.com/office/powerpoint/2010/main" val="339634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Context</a:t>
            </a:r>
            <a:r>
              <a:rPr lang="es-ES_tradnl" dirty="0" smtClean="0"/>
              <a:t> </a:t>
            </a:r>
            <a:r>
              <a:rPr lang="es-ES_tradnl" dirty="0" err="1" smtClean="0"/>
              <a:t>factors</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16</a:t>
            </a:fld>
            <a:endParaRPr lang="en-US" dirty="0"/>
          </a:p>
        </p:txBody>
      </p:sp>
      <p:sp>
        <p:nvSpPr>
          <p:cNvPr id="4" name="3 Marcador de texto"/>
          <p:cNvSpPr>
            <a:spLocks noGrp="1"/>
          </p:cNvSpPr>
          <p:nvPr>
            <p:ph type="body" sz="quarter" idx="13"/>
          </p:nvPr>
        </p:nvSpPr>
        <p:spPr/>
        <p:txBody>
          <a:bodyPr/>
          <a:lstStyle/>
          <a:p>
            <a:r>
              <a:rPr lang="es-ES_tradnl" dirty="0" err="1" smtClean="0"/>
              <a:t>Validation</a:t>
            </a:r>
            <a:r>
              <a:rPr lang="es-ES_tradnl" dirty="0" smtClean="0"/>
              <a:t> as </a:t>
            </a:r>
            <a:r>
              <a:rPr lang="es-ES_tradnl" dirty="0" err="1" smtClean="0"/>
              <a:t>part</a:t>
            </a:r>
            <a:r>
              <a:rPr lang="es-ES_tradnl" dirty="0" smtClean="0"/>
              <a:t> of a </a:t>
            </a:r>
            <a:r>
              <a:rPr lang="es-ES_tradnl" b="1" dirty="0" err="1" smtClean="0"/>
              <a:t>write</a:t>
            </a:r>
            <a:r>
              <a:rPr lang="es-ES_tradnl" dirty="0" smtClean="0"/>
              <a:t> </a:t>
            </a:r>
            <a:r>
              <a:rPr lang="es-ES_tradnl" dirty="0" err="1" smtClean="0"/>
              <a:t>operation</a:t>
            </a:r>
            <a:endParaRPr lang="es-ES_tradnl" dirty="0" smtClean="0"/>
          </a:p>
          <a:p>
            <a:pPr lvl="1"/>
            <a:r>
              <a:rPr lang="es-ES_tradnl" i="1" dirty="0" smtClean="0"/>
              <a:t>Data </a:t>
            </a:r>
            <a:r>
              <a:rPr lang="es-ES_tradnl" i="1" dirty="0" err="1" smtClean="0"/>
              <a:t>provenance</a:t>
            </a:r>
            <a:endParaRPr lang="es-ES_tradnl" i="1" dirty="0" smtClean="0"/>
          </a:p>
          <a:p>
            <a:pPr lvl="1"/>
            <a:r>
              <a:rPr lang="es-ES_tradnl" i="1" dirty="0" err="1" smtClean="0"/>
              <a:t>Application</a:t>
            </a:r>
            <a:r>
              <a:rPr lang="es-ES_tradnl" i="1" dirty="0" smtClean="0"/>
              <a:t> </a:t>
            </a:r>
            <a:r>
              <a:rPr lang="es-ES_tradnl" i="1" dirty="0" err="1" smtClean="0"/>
              <a:t>managed</a:t>
            </a:r>
            <a:r>
              <a:rPr lang="es-ES_tradnl" dirty="0" smtClean="0"/>
              <a:t> vs </a:t>
            </a:r>
            <a:r>
              <a:rPr lang="es-ES_tradnl" i="1" dirty="0" err="1" smtClean="0"/>
              <a:t>user</a:t>
            </a:r>
            <a:r>
              <a:rPr lang="es-ES_tradnl" i="1" dirty="0" smtClean="0"/>
              <a:t> </a:t>
            </a:r>
            <a:r>
              <a:rPr lang="es-ES_tradnl" i="1" dirty="0" err="1" smtClean="0"/>
              <a:t>provided</a:t>
            </a:r>
            <a:r>
              <a:rPr lang="es-ES_tradnl" i="1" dirty="0" smtClean="0"/>
              <a:t> </a:t>
            </a:r>
            <a:r>
              <a:rPr lang="es-ES_tradnl" i="1" dirty="0" err="1" smtClean="0"/>
              <a:t>properties</a:t>
            </a:r>
            <a:endParaRPr lang="es-ES_tradnl" dirty="0" smtClean="0"/>
          </a:p>
          <a:p>
            <a:pPr lvl="1"/>
            <a:r>
              <a:rPr lang="es-ES_tradnl" i="1" dirty="0" err="1" smtClean="0"/>
              <a:t>Write</a:t>
            </a:r>
            <a:r>
              <a:rPr lang="es-ES_tradnl" i="1" dirty="0" smtClean="0"/>
              <a:t> once-</a:t>
            </a:r>
            <a:r>
              <a:rPr lang="es-ES_tradnl" i="1" dirty="0" err="1" smtClean="0"/>
              <a:t>read</a:t>
            </a:r>
            <a:r>
              <a:rPr lang="es-ES_tradnl" i="1" dirty="0" smtClean="0"/>
              <a:t> </a:t>
            </a:r>
            <a:r>
              <a:rPr lang="es-ES_tradnl" i="1" dirty="0" err="1" smtClean="0"/>
              <a:t>many</a:t>
            </a:r>
            <a:r>
              <a:rPr lang="es-ES_tradnl" b="1" dirty="0" smtClean="0"/>
              <a:t> </a:t>
            </a:r>
            <a:r>
              <a:rPr lang="es-ES_tradnl" dirty="0" smtClean="0"/>
              <a:t>vs</a:t>
            </a:r>
            <a:r>
              <a:rPr lang="es-ES_tradnl" b="1" dirty="0" smtClean="0"/>
              <a:t> </a:t>
            </a:r>
            <a:r>
              <a:rPr lang="es-ES_tradnl" i="1" dirty="0" err="1" smtClean="0"/>
              <a:t>read</a:t>
            </a:r>
            <a:r>
              <a:rPr lang="es-ES_tradnl" i="1" dirty="0" err="1"/>
              <a:t>-</a:t>
            </a:r>
            <a:r>
              <a:rPr lang="es-ES_tradnl" i="1" dirty="0" err="1" smtClean="0"/>
              <a:t>write</a:t>
            </a:r>
            <a:r>
              <a:rPr lang="es-ES_tradnl" i="1" dirty="0" smtClean="0"/>
              <a:t> </a:t>
            </a:r>
            <a:r>
              <a:rPr lang="es-ES_tradnl" i="1" dirty="0" err="1" smtClean="0"/>
              <a:t>properties</a:t>
            </a:r>
            <a:endParaRPr lang="es-ES_tradnl" i="1" dirty="0" smtClean="0"/>
          </a:p>
        </p:txBody>
      </p:sp>
      <p:sp>
        <p:nvSpPr>
          <p:cNvPr id="5" name="4 Rectángulo"/>
          <p:cNvSpPr/>
          <p:nvPr/>
        </p:nvSpPr>
        <p:spPr>
          <a:xfrm>
            <a:off x="1067626" y="3250177"/>
            <a:ext cx="6984000" cy="3323987"/>
          </a:xfrm>
          <a:prstGeom prst="rect">
            <a:avLst/>
          </a:prstGeom>
          <a:ln w="3175">
            <a:solidFill>
              <a:schemeClr val="tx1"/>
            </a:solidFill>
            <a:prstDash val="sysDash"/>
          </a:ln>
        </p:spPr>
        <p:txBody>
          <a:bodyPr wrap="square">
            <a:spAutoFit/>
          </a:bodyPr>
          <a:lstStyle/>
          <a:p>
            <a:r>
              <a:rPr lang="es-ES" sz="1000" dirty="0">
                <a:latin typeface="Courier New" pitchFamily="49" charset="0"/>
                <a:cs typeface="Courier New" pitchFamily="49" charset="0"/>
              </a:rPr>
              <a:t>@</a:t>
            </a:r>
            <a:r>
              <a:rPr lang="es-ES" sz="1000" dirty="0" err="1">
                <a:latin typeface="Courier New" pitchFamily="49" charset="0"/>
                <a:cs typeface="Courier New" pitchFamily="49" charset="0"/>
              </a:rPr>
              <a:t>prefix</a:t>
            </a:r>
            <a:r>
              <a:rPr lang="es-ES" sz="1000" dirty="0">
                <a:latin typeface="Courier New" pitchFamily="49" charset="0"/>
                <a:cs typeface="Courier New" pitchFamily="49" charset="0"/>
              </a:rPr>
              <a:t> </a:t>
            </a:r>
            <a:r>
              <a:rPr lang="es-ES" sz="1000" dirty="0" err="1">
                <a:latin typeface="Courier New" pitchFamily="49" charset="0"/>
                <a:cs typeface="Courier New" pitchFamily="49" charset="0"/>
              </a:rPr>
              <a:t>xsd</a:t>
            </a:r>
            <a:r>
              <a:rPr lang="es-ES" sz="1000" dirty="0">
                <a:latin typeface="Courier New" pitchFamily="49" charset="0"/>
                <a:cs typeface="Courier New" pitchFamily="49" charset="0"/>
              </a:rPr>
              <a:t>:        &lt;http://www.w3.org/2001/XMLSchema#&gt; .</a:t>
            </a:r>
          </a:p>
          <a:p>
            <a:r>
              <a:rPr lang="es-ES" sz="1000" dirty="0">
                <a:latin typeface="Courier New" pitchFamily="49" charset="0"/>
                <a:cs typeface="Courier New" pitchFamily="49" charset="0"/>
              </a:rPr>
              <a:t>@</a:t>
            </a:r>
            <a:r>
              <a:rPr lang="es-ES" sz="1000" dirty="0" err="1">
                <a:latin typeface="Courier New" pitchFamily="49" charset="0"/>
                <a:cs typeface="Courier New" pitchFamily="49" charset="0"/>
              </a:rPr>
              <a:t>prefix</a:t>
            </a:r>
            <a:r>
              <a:rPr lang="es-ES" sz="1000" dirty="0">
                <a:latin typeface="Courier New" pitchFamily="49" charset="0"/>
                <a:cs typeface="Courier New" pitchFamily="49" charset="0"/>
              </a:rPr>
              <a:t> </a:t>
            </a:r>
            <a:r>
              <a:rPr lang="es-ES" sz="1000" dirty="0" err="1">
                <a:latin typeface="Courier New" pitchFamily="49" charset="0"/>
                <a:cs typeface="Courier New" pitchFamily="49" charset="0"/>
              </a:rPr>
              <a:t>dcterms</a:t>
            </a:r>
            <a:r>
              <a:rPr lang="es-ES" sz="1000" dirty="0">
                <a:latin typeface="Courier New" pitchFamily="49" charset="0"/>
                <a:cs typeface="Courier New" pitchFamily="49" charset="0"/>
              </a:rPr>
              <a:t>:    &lt;http://purl.org/dc/terms/&gt; . </a:t>
            </a:r>
          </a:p>
          <a:p>
            <a:r>
              <a:rPr lang="es-ES" sz="1000" dirty="0" smtClean="0">
                <a:latin typeface="Courier New" pitchFamily="49" charset="0"/>
                <a:cs typeface="Courier New" pitchFamily="49" charset="0"/>
              </a:rPr>
              <a:t>@</a:t>
            </a:r>
            <a:r>
              <a:rPr lang="es-ES" sz="1000" dirty="0" err="1">
                <a:latin typeface="Courier New" pitchFamily="49" charset="0"/>
                <a:cs typeface="Courier New" pitchFamily="49" charset="0"/>
              </a:rPr>
              <a:t>prefix</a:t>
            </a:r>
            <a:r>
              <a:rPr lang="es-ES" sz="1000" dirty="0">
                <a:latin typeface="Courier New" pitchFamily="49" charset="0"/>
                <a:cs typeface="Courier New" pitchFamily="49" charset="0"/>
              </a:rPr>
              <a:t> </a:t>
            </a:r>
            <a:r>
              <a:rPr lang="es-ES" sz="1000" dirty="0" err="1">
                <a:latin typeface="Courier New" pitchFamily="49" charset="0"/>
                <a:cs typeface="Courier New" pitchFamily="49" charset="0"/>
              </a:rPr>
              <a:t>oslc_cm</a:t>
            </a:r>
            <a:r>
              <a:rPr lang="es-ES" sz="1000" dirty="0">
                <a:latin typeface="Courier New" pitchFamily="49" charset="0"/>
                <a:cs typeface="Courier New" pitchFamily="49" charset="0"/>
              </a:rPr>
              <a:t>:    &lt;http://open-services.net/ns/cm#&gt; .</a:t>
            </a:r>
          </a:p>
          <a:p>
            <a:r>
              <a:rPr lang="es-ES" sz="1000" dirty="0">
                <a:latin typeface="Courier New" pitchFamily="49" charset="0"/>
                <a:cs typeface="Courier New" pitchFamily="49" charset="0"/>
              </a:rPr>
              <a:t>@</a:t>
            </a:r>
            <a:r>
              <a:rPr lang="es-ES" sz="1000" dirty="0" err="1">
                <a:latin typeface="Courier New" pitchFamily="49" charset="0"/>
                <a:cs typeface="Courier New" pitchFamily="49" charset="0"/>
              </a:rPr>
              <a:t>prefix</a:t>
            </a:r>
            <a:r>
              <a:rPr lang="es-ES" sz="1000" dirty="0">
                <a:latin typeface="Courier New" pitchFamily="49" charset="0"/>
                <a:cs typeface="Courier New" pitchFamily="49" charset="0"/>
              </a:rPr>
              <a:t> </a:t>
            </a:r>
            <a:r>
              <a:rPr lang="es-ES" sz="1000" dirty="0" err="1">
                <a:latin typeface="Courier New" pitchFamily="49" charset="0"/>
                <a:cs typeface="Courier New" pitchFamily="49" charset="0"/>
              </a:rPr>
              <a:t>oslc_asset</a:t>
            </a:r>
            <a:r>
              <a:rPr lang="es-ES" sz="1000" dirty="0">
                <a:latin typeface="Courier New" pitchFamily="49" charset="0"/>
                <a:cs typeface="Courier New" pitchFamily="49" charset="0"/>
              </a:rPr>
              <a:t>: &lt;http://open-services.net/ns/asset#&gt; .</a:t>
            </a:r>
          </a:p>
          <a:p>
            <a:r>
              <a:rPr lang="es-ES" sz="1000" dirty="0">
                <a:latin typeface="Courier New" pitchFamily="49" charset="0"/>
                <a:cs typeface="Courier New" pitchFamily="49" charset="0"/>
              </a:rPr>
              <a:t>@</a:t>
            </a:r>
            <a:r>
              <a:rPr lang="es-ES" sz="1000" dirty="0" err="1">
                <a:latin typeface="Courier New" pitchFamily="49" charset="0"/>
                <a:cs typeface="Courier New" pitchFamily="49" charset="0"/>
              </a:rPr>
              <a:t>prefix</a:t>
            </a:r>
            <a:r>
              <a:rPr lang="es-ES" sz="1000" dirty="0">
                <a:latin typeface="Courier New" pitchFamily="49" charset="0"/>
                <a:cs typeface="Courier New" pitchFamily="49" charset="0"/>
              </a:rPr>
              <a:t> </a:t>
            </a:r>
            <a:r>
              <a:rPr lang="es-ES" sz="1000" dirty="0" err="1">
                <a:latin typeface="Courier New" pitchFamily="49" charset="0"/>
                <a:cs typeface="Courier New" pitchFamily="49" charset="0"/>
              </a:rPr>
              <a:t>ai</a:t>
            </a:r>
            <a:r>
              <a:rPr lang="es-ES" sz="1000" dirty="0">
                <a:latin typeface="Courier New" pitchFamily="49" charset="0"/>
                <a:cs typeface="Courier New" pitchFamily="49" charset="0"/>
              </a:rPr>
              <a:t>:         &lt;http://delicias.dia.fi.upm.es/ontologies/alm-istack#&gt; .</a:t>
            </a:r>
          </a:p>
          <a:p>
            <a:r>
              <a:rPr lang="es-ES" sz="1000" dirty="0" smtClean="0">
                <a:latin typeface="Courier New" pitchFamily="49" charset="0"/>
                <a:cs typeface="Courier New" pitchFamily="49" charset="0"/>
              </a:rPr>
              <a:t>@</a:t>
            </a:r>
            <a:r>
              <a:rPr lang="es-ES" sz="1000" dirty="0" err="1">
                <a:latin typeface="Courier New" panose="02070309020205020404" pitchFamily="49" charset="0"/>
                <a:cs typeface="Courier New" panose="02070309020205020404" pitchFamily="49" charset="0"/>
              </a:rPr>
              <a:t>prefix</a:t>
            </a:r>
            <a:r>
              <a:rPr lang="es-ES" sz="1000" dirty="0">
                <a:latin typeface="Courier New" panose="02070309020205020404" pitchFamily="49" charset="0"/>
                <a:cs typeface="Courier New" panose="02070309020205020404" pitchFamily="49" charset="0"/>
              </a:rPr>
              <a:t> </a:t>
            </a:r>
            <a:r>
              <a:rPr lang="es-ES" sz="1000" dirty="0" smtClean="0">
                <a:latin typeface="Courier New" panose="02070309020205020404" pitchFamily="49" charset="0"/>
                <a:cs typeface="Courier New" panose="02070309020205020404" pitchFamily="49" charset="0"/>
              </a:rPr>
              <a:t>bugs:       &lt;</a:t>
            </a:r>
            <a:r>
              <a:rPr lang="es-ES" sz="1000" dirty="0">
                <a:latin typeface="Courier New" panose="02070309020205020404" pitchFamily="49" charset="0"/>
                <a:cs typeface="Courier New" panose="02070309020205020404" pitchFamily="49" charset="0"/>
              </a:rPr>
              <a:t>http://</a:t>
            </a:r>
            <a:r>
              <a:rPr lang="es-ES" sz="1000" dirty="0" smtClean="0">
                <a:latin typeface="Courier New" panose="02070309020205020404" pitchFamily="49" charset="0"/>
                <a:cs typeface="Courier New" panose="02070309020205020404" pitchFamily="49" charset="0"/>
              </a:rPr>
              <a:t>aranjuez.dia.fi.upm.es/ita/ldp/resources/bugs/&gt; </a:t>
            </a:r>
            <a:r>
              <a:rPr lang="es-ES" sz="1000" dirty="0">
                <a:latin typeface="Courier New" panose="02070309020205020404" pitchFamily="49" charset="0"/>
                <a:cs typeface="Courier New" panose="02070309020205020404" pitchFamily="49" charset="0"/>
              </a:rPr>
              <a:t>.</a:t>
            </a:r>
          </a:p>
          <a:p>
            <a:r>
              <a:rPr lang="es-ES" sz="1000" dirty="0">
                <a:latin typeface="Courier New" panose="02070309020205020404" pitchFamily="49" charset="0"/>
                <a:cs typeface="Courier New" panose="02070309020205020404" pitchFamily="49" charset="0"/>
              </a:rPr>
              <a:t>@</a:t>
            </a:r>
            <a:r>
              <a:rPr lang="es-ES" sz="1000" dirty="0" err="1">
                <a:latin typeface="Courier New" panose="02070309020205020404" pitchFamily="49" charset="0"/>
                <a:cs typeface="Courier New" panose="02070309020205020404" pitchFamily="49" charset="0"/>
              </a:rPr>
              <a:t>prefix</a:t>
            </a:r>
            <a:r>
              <a:rPr lang="es-ES" sz="1000" dirty="0">
                <a:latin typeface="Courier New" panose="02070309020205020404" pitchFamily="49" charset="0"/>
                <a:cs typeface="Courier New" panose="02070309020205020404" pitchFamily="49" charset="0"/>
              </a:rPr>
              <a:t> </a:t>
            </a:r>
            <a:r>
              <a:rPr lang="es-ES" sz="1000" dirty="0" err="1" smtClean="0">
                <a:latin typeface="Courier New" panose="02070309020205020404" pitchFamily="49" charset="0"/>
                <a:cs typeface="Courier New" panose="02070309020205020404" pitchFamily="49" charset="0"/>
              </a:rPr>
              <a:t>versions</a:t>
            </a:r>
            <a:r>
              <a:rPr lang="es-ES" sz="1000" dirty="0" smtClean="0">
                <a:latin typeface="Courier New" panose="02070309020205020404" pitchFamily="49" charset="0"/>
                <a:cs typeface="Courier New" panose="02070309020205020404" pitchFamily="49" charset="0"/>
              </a:rPr>
              <a:t>:   &lt;</a:t>
            </a:r>
            <a:r>
              <a:rPr lang="es-ES" sz="1000" dirty="0">
                <a:latin typeface="Courier New" panose="02070309020205020404" pitchFamily="49" charset="0"/>
                <a:cs typeface="Courier New" panose="02070309020205020404" pitchFamily="49" charset="0"/>
              </a:rPr>
              <a:t>http://</a:t>
            </a:r>
            <a:r>
              <a:rPr lang="es-ES" sz="1000" dirty="0" smtClean="0">
                <a:latin typeface="Courier New" panose="02070309020205020404" pitchFamily="49" charset="0"/>
                <a:cs typeface="Courier New" panose="02070309020205020404" pitchFamily="49" charset="0"/>
              </a:rPr>
              <a:t>aranjuez.dia.fi.upm.es/ita/ldp/resources/productversions/&gt; </a:t>
            </a:r>
            <a:r>
              <a:rPr lang="es-ES" sz="1000" dirty="0">
                <a:latin typeface="Courier New" panose="02070309020205020404" pitchFamily="49" charset="0"/>
                <a:cs typeface="Courier New" panose="02070309020205020404" pitchFamily="49" charset="0"/>
              </a:rPr>
              <a:t>.</a:t>
            </a:r>
          </a:p>
          <a:p>
            <a:r>
              <a:rPr lang="es-ES" sz="1000" dirty="0" smtClean="0">
                <a:latin typeface="Courier New" panose="02070309020205020404" pitchFamily="49" charset="0"/>
                <a:cs typeface="Courier New" panose="02070309020205020404" pitchFamily="49" charset="0"/>
              </a:rPr>
              <a:t>@</a:t>
            </a:r>
            <a:r>
              <a:rPr lang="es-ES" sz="1000" dirty="0" err="1">
                <a:latin typeface="Courier New" panose="02070309020205020404" pitchFamily="49" charset="0"/>
                <a:cs typeface="Courier New" panose="02070309020205020404" pitchFamily="49" charset="0"/>
              </a:rPr>
              <a:t>prefix</a:t>
            </a:r>
            <a:r>
              <a:rPr lang="es-ES" sz="1000" dirty="0">
                <a:latin typeface="Courier New" panose="02070309020205020404" pitchFamily="49" charset="0"/>
                <a:cs typeface="Courier New" panose="02070309020205020404" pitchFamily="49" charset="0"/>
              </a:rPr>
              <a:t> </a:t>
            </a:r>
            <a:r>
              <a:rPr lang="es-ES" sz="1000" dirty="0" err="1" smtClean="0">
                <a:latin typeface="Courier New" panose="02070309020205020404" pitchFamily="49" charset="0"/>
                <a:cs typeface="Courier New" panose="02070309020205020404" pitchFamily="49" charset="0"/>
              </a:rPr>
              <a:t>users</a:t>
            </a:r>
            <a:r>
              <a:rPr lang="es-ES" sz="1000" dirty="0" smtClean="0">
                <a:latin typeface="Courier New" panose="02070309020205020404" pitchFamily="49" charset="0"/>
                <a:cs typeface="Courier New" panose="02070309020205020404" pitchFamily="49" charset="0"/>
              </a:rPr>
              <a:t>:      &lt;</a:t>
            </a:r>
            <a:r>
              <a:rPr lang="es-ES" sz="1000" dirty="0">
                <a:latin typeface="Courier New" pitchFamily="49" charset="0"/>
                <a:cs typeface="Courier New" pitchFamily="49" charset="0"/>
              </a:rPr>
              <a:t>http://</a:t>
            </a:r>
            <a:r>
              <a:rPr lang="es-ES" sz="1000" dirty="0" smtClean="0">
                <a:latin typeface="Courier New" pitchFamily="49" charset="0"/>
                <a:cs typeface="Courier New" pitchFamily="49" charset="0"/>
              </a:rPr>
              <a:t>aranjuez.dia.fi.upm.es/ita/ldp/resources/users/&gt; </a:t>
            </a:r>
            <a:r>
              <a:rPr lang="es-ES" sz="1000" dirty="0">
                <a:latin typeface="Courier New" pitchFamily="49" charset="0"/>
                <a:cs typeface="Courier New" pitchFamily="49" charset="0"/>
              </a:rPr>
              <a:t>.</a:t>
            </a:r>
          </a:p>
          <a:p>
            <a:r>
              <a:rPr lang="es-ES" sz="1000" dirty="0">
                <a:latin typeface="Courier New" pitchFamily="49" charset="0"/>
                <a:cs typeface="Courier New" pitchFamily="49" charset="0"/>
              </a:rPr>
              <a:t>		</a:t>
            </a:r>
          </a:p>
          <a:p>
            <a:pPr>
              <a:lnSpc>
                <a:spcPct val="150000"/>
              </a:lnSpc>
            </a:pPr>
            <a:r>
              <a:rPr lang="es-ES" sz="1000" dirty="0">
                <a:latin typeface="Courier New" pitchFamily="49" charset="0"/>
                <a:cs typeface="Courier New" pitchFamily="49" charset="0"/>
              </a:rPr>
              <a:t>bugs:b43245 a </a:t>
            </a:r>
            <a:r>
              <a:rPr lang="es-ES" sz="1000" dirty="0" err="1">
                <a:latin typeface="Courier New" panose="02070309020205020404" pitchFamily="49" charset="0"/>
                <a:cs typeface="Courier New" panose="02070309020205020404" pitchFamily="49" charset="0"/>
              </a:rPr>
              <a:t>ai:ClientDefect</a:t>
            </a:r>
            <a:r>
              <a:rPr lang="es-ES" sz="1000" dirty="0">
                <a:latin typeface="Courier New" panose="02070309020205020404" pitchFamily="49" charset="0"/>
                <a:cs typeface="Courier New" panose="02070309020205020404" pitchFamily="49" charset="0"/>
              </a:rPr>
              <a:t>; </a:t>
            </a:r>
          </a:p>
          <a:p>
            <a:pPr>
              <a:lnSpc>
                <a:spcPct val="150000"/>
              </a:lnSpc>
            </a:pP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dcterms:title</a:t>
            </a:r>
            <a:r>
              <a:rPr lang="es-ES" sz="1000" dirty="0">
                <a:latin typeface="Courier New" panose="02070309020205020404" pitchFamily="49" charset="0"/>
                <a:cs typeface="Courier New" panose="02070309020205020404" pitchFamily="49" charset="0"/>
              </a:rPr>
              <a:t> "Bugzilla </a:t>
            </a:r>
            <a:r>
              <a:rPr lang="es-ES" sz="1000" dirty="0" err="1">
                <a:latin typeface="Courier New" panose="02070309020205020404" pitchFamily="49" charset="0"/>
                <a:cs typeface="Courier New" panose="02070309020205020404" pitchFamily="49" charset="0"/>
              </a:rPr>
              <a:t>adapter</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build</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is</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broken</a:t>
            </a:r>
            <a:r>
              <a:rPr lang="es-ES" sz="1000" dirty="0">
                <a:latin typeface="Courier New" panose="02070309020205020404" pitchFamily="49" charset="0"/>
                <a:cs typeface="Courier New" panose="02070309020205020404" pitchFamily="49" charset="0"/>
              </a:rPr>
              <a:t>"^^</a:t>
            </a:r>
            <a:r>
              <a:rPr lang="es-ES" sz="1000" dirty="0" err="1">
                <a:latin typeface="Courier New" panose="02070309020205020404" pitchFamily="49" charset="0"/>
                <a:cs typeface="Courier New" panose="02070309020205020404" pitchFamily="49" charset="0"/>
              </a:rPr>
              <a:t>xsd:string</a:t>
            </a:r>
            <a:r>
              <a:rPr lang="es-ES" sz="1000" dirty="0">
                <a:latin typeface="Courier New" panose="02070309020205020404" pitchFamily="49" charset="0"/>
                <a:cs typeface="Courier New" panose="02070309020205020404" pitchFamily="49" charset="0"/>
              </a:rPr>
              <a:t>;</a:t>
            </a:r>
          </a:p>
          <a:p>
            <a:pPr>
              <a:lnSpc>
                <a:spcPct val="150000"/>
              </a:lnSpc>
            </a:pP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dcterms:description</a:t>
            </a:r>
            <a:r>
              <a:rPr lang="es-ES" sz="1000" dirty="0">
                <a:latin typeface="Courier New" panose="02070309020205020404" pitchFamily="49" charset="0"/>
                <a:cs typeface="Courier New" panose="02070309020205020404" pitchFamily="49" charset="0"/>
              </a:rPr>
              <a:t> "Bugzilla </a:t>
            </a:r>
            <a:r>
              <a:rPr lang="es-ES" sz="1000" dirty="0" err="1">
                <a:latin typeface="Courier New" panose="02070309020205020404" pitchFamily="49" charset="0"/>
                <a:cs typeface="Courier New" panose="02070309020205020404" pitchFamily="49" charset="0"/>
              </a:rPr>
              <a:t>adapter</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build</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fails</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due</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to</a:t>
            </a:r>
            <a:r>
              <a:rPr lang="es-ES" sz="1000" dirty="0">
                <a:latin typeface="Courier New" panose="02070309020205020404" pitchFamily="49" charset="0"/>
                <a:cs typeface="Courier New" panose="02070309020205020404" pitchFamily="49" charset="0"/>
              </a:rPr>
              <a:t> a test </a:t>
            </a:r>
            <a:r>
              <a:rPr lang="es-ES" sz="1000" dirty="0" err="1">
                <a:latin typeface="Courier New" panose="02070309020205020404" pitchFamily="49" charset="0"/>
                <a:cs typeface="Courier New" panose="02070309020205020404" pitchFamily="49" charset="0"/>
              </a:rPr>
              <a:t>failure</a:t>
            </a:r>
            <a:r>
              <a:rPr lang="es-ES" sz="1000" dirty="0">
                <a:latin typeface="Courier New" panose="02070309020205020404" pitchFamily="49" charset="0"/>
                <a:cs typeface="Courier New" panose="02070309020205020404" pitchFamily="49" charset="0"/>
              </a:rPr>
              <a:t>"^^</a:t>
            </a:r>
            <a:r>
              <a:rPr lang="es-ES" sz="1000" dirty="0" err="1">
                <a:latin typeface="Courier New" panose="02070309020205020404" pitchFamily="49" charset="0"/>
                <a:cs typeface="Courier New" panose="02070309020205020404" pitchFamily="49" charset="0"/>
              </a:rPr>
              <a:t>xsd:string</a:t>
            </a:r>
            <a:r>
              <a:rPr lang="es-ES" sz="1000" dirty="0">
                <a:latin typeface="Courier New" panose="02070309020205020404" pitchFamily="49" charset="0"/>
                <a:cs typeface="Courier New" panose="02070309020205020404" pitchFamily="49" charset="0"/>
              </a:rPr>
              <a:t>;</a:t>
            </a:r>
          </a:p>
          <a:p>
            <a:pPr>
              <a:lnSpc>
                <a:spcPct val="150000"/>
              </a:lnSpc>
            </a:pP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dcterms:creator</a:t>
            </a:r>
            <a:r>
              <a:rPr lang="es-ES" sz="1000" dirty="0">
                <a:latin typeface="Courier New" panose="02070309020205020404" pitchFamily="49" charset="0"/>
                <a:cs typeface="Courier New" panose="02070309020205020404" pitchFamily="49" charset="0"/>
              </a:rPr>
              <a:t> users:us09 ;</a:t>
            </a:r>
          </a:p>
          <a:p>
            <a:pPr>
              <a:lnSpc>
                <a:spcPct val="150000"/>
              </a:lnSpc>
            </a:pP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oslc_asset:relatedAsset</a:t>
            </a:r>
            <a:r>
              <a:rPr lang="es-ES" sz="1000" dirty="0">
                <a:latin typeface="Courier New" panose="02070309020205020404" pitchFamily="49" charset="0"/>
                <a:cs typeface="Courier New" panose="02070309020205020404" pitchFamily="49" charset="0"/>
              </a:rPr>
              <a:t> </a:t>
            </a:r>
            <a:r>
              <a:rPr lang="es-ES" sz="1000" dirty="0" smtClean="0">
                <a:latin typeface="Courier New" panose="02070309020205020404" pitchFamily="49" charset="0"/>
                <a:cs typeface="Courier New" panose="02070309020205020404" pitchFamily="49" charset="0"/>
              </a:rPr>
              <a:t>versions:ver1244  </a:t>
            </a:r>
            <a:r>
              <a:rPr lang="es-ES" sz="1000" dirty="0">
                <a:latin typeface="Courier New" panose="02070309020205020404" pitchFamily="49" charset="0"/>
                <a:cs typeface="Courier New" panose="02070309020205020404" pitchFamily="49" charset="0"/>
              </a:rPr>
              <a:t>;</a:t>
            </a:r>
          </a:p>
          <a:p>
            <a:pPr>
              <a:lnSpc>
                <a:spcPct val="150000"/>
              </a:lnSpc>
            </a:pPr>
            <a:r>
              <a:rPr lang="es-ES" sz="1000" dirty="0" smtClean="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oslc_cm:status</a:t>
            </a:r>
            <a:r>
              <a:rPr lang="es-ES" sz="1000" dirty="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ai:statusNew</a:t>
            </a:r>
            <a:r>
              <a:rPr lang="es-ES" sz="1000" dirty="0">
                <a:latin typeface="Courier New" panose="02070309020205020404" pitchFamily="49" charset="0"/>
                <a:cs typeface="Courier New" panose="02070309020205020404" pitchFamily="49" charset="0"/>
              </a:rPr>
              <a:t> </a:t>
            </a:r>
            <a:r>
              <a:rPr lang="es-ES" sz="1000" dirty="0" smtClean="0">
                <a:latin typeface="Courier New" panose="02070309020205020404" pitchFamily="49" charset="0"/>
                <a:cs typeface="Courier New" panose="02070309020205020404" pitchFamily="49" charset="0"/>
              </a:rPr>
              <a:t>;</a:t>
            </a:r>
          </a:p>
          <a:p>
            <a:pPr>
              <a:lnSpc>
                <a:spcPct val="150000"/>
              </a:lnSpc>
            </a:pPr>
            <a:r>
              <a:rPr lang="es-ES" sz="1000" dirty="0" smtClean="0">
                <a:latin typeface="Courier New" panose="02070309020205020404" pitchFamily="49" charset="0"/>
                <a:cs typeface="Courier New" panose="02070309020205020404" pitchFamily="49" charset="0"/>
              </a:rPr>
              <a:t>    </a:t>
            </a:r>
            <a:r>
              <a:rPr lang="es-ES" sz="1000" dirty="0" err="1" smtClean="0">
                <a:latin typeface="Courier New" panose="02070309020205020404" pitchFamily="49" charset="0"/>
                <a:cs typeface="Courier New" panose="02070309020205020404" pitchFamily="49" charset="0"/>
              </a:rPr>
              <a:t>dcterms:contributor</a:t>
            </a:r>
            <a:r>
              <a:rPr lang="es-ES" sz="1000" dirty="0" smtClean="0">
                <a:latin typeface="Courier New" panose="02070309020205020404" pitchFamily="49" charset="0"/>
                <a:cs typeface="Courier New" panose="02070309020205020404" pitchFamily="49" charset="0"/>
              </a:rPr>
              <a:t> </a:t>
            </a:r>
            <a:r>
              <a:rPr lang="es-ES" sz="1000" dirty="0">
                <a:latin typeface="Courier New" panose="02070309020205020404" pitchFamily="49" charset="0"/>
                <a:cs typeface="Courier New" panose="02070309020205020404" pitchFamily="49" charset="0"/>
              </a:rPr>
              <a:t>users:us4331 </a:t>
            </a:r>
            <a:r>
              <a:rPr lang="es-ES" sz="1000" dirty="0" smtClean="0">
                <a:latin typeface="Courier New" panose="02070309020205020404" pitchFamily="49" charset="0"/>
                <a:cs typeface="Courier New" panose="02070309020205020404" pitchFamily="49" charset="0"/>
              </a:rPr>
              <a:t>;</a:t>
            </a:r>
          </a:p>
          <a:p>
            <a:pPr>
              <a:lnSpc>
                <a:spcPct val="150000"/>
              </a:lnSpc>
            </a:pPr>
            <a:r>
              <a:rPr lang="es-ES" sz="1000" dirty="0" smtClean="0">
                <a:latin typeface="Courier New" panose="02070309020205020404" pitchFamily="49" charset="0"/>
                <a:cs typeface="Courier New" panose="02070309020205020404" pitchFamily="49" charset="0"/>
              </a:rPr>
              <a:t>    </a:t>
            </a:r>
            <a:r>
              <a:rPr lang="es-ES" sz="1000" dirty="0" err="1">
                <a:latin typeface="Courier New" panose="02070309020205020404" pitchFamily="49" charset="0"/>
                <a:cs typeface="Courier New" panose="02070309020205020404" pitchFamily="49" charset="0"/>
              </a:rPr>
              <a:t>ai:relatedIncident</a:t>
            </a:r>
            <a:r>
              <a:rPr lang="es-ES" sz="1000" dirty="0">
                <a:latin typeface="Courier New" panose="02070309020205020404" pitchFamily="49" charset="0"/>
                <a:cs typeface="Courier New" panose="02070309020205020404" pitchFamily="49" charset="0"/>
              </a:rPr>
              <a:t> &lt;http://example.org/incidents/1&gt; </a:t>
            </a:r>
            <a:r>
              <a:rPr lang="es-ES" sz="1000" dirty="0" smtClean="0">
                <a:latin typeface="Courier New" panose="02070309020205020404" pitchFamily="49" charset="0"/>
                <a:cs typeface="Courier New" panose="02070309020205020404" pitchFamily="49" charset="0"/>
              </a:rPr>
              <a:t>.</a:t>
            </a:r>
            <a:endParaRPr lang="es-ES" sz="1000" dirty="0">
              <a:latin typeface="Courier New" panose="02070309020205020404" pitchFamily="49" charset="0"/>
              <a:cs typeface="Courier New" panose="02070309020205020404" pitchFamily="49" charset="0"/>
            </a:endParaRPr>
          </a:p>
        </p:txBody>
      </p:sp>
      <p:grpSp>
        <p:nvGrpSpPr>
          <p:cNvPr id="30" name="29 Grupo"/>
          <p:cNvGrpSpPr/>
          <p:nvPr/>
        </p:nvGrpSpPr>
        <p:grpSpPr>
          <a:xfrm>
            <a:off x="2930098" y="5758944"/>
            <a:ext cx="3824493" cy="496432"/>
            <a:chOff x="2930098" y="5758944"/>
            <a:chExt cx="3824493" cy="496432"/>
          </a:xfrm>
        </p:grpSpPr>
        <p:sp>
          <p:nvSpPr>
            <p:cNvPr id="6" name="5 Rectángulo"/>
            <p:cNvSpPr/>
            <p:nvPr/>
          </p:nvSpPr>
          <p:spPr>
            <a:xfrm>
              <a:off x="2930098" y="6075376"/>
              <a:ext cx="1008000" cy="18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7" name="6 Rectángulo"/>
            <p:cNvSpPr/>
            <p:nvPr/>
          </p:nvSpPr>
          <p:spPr>
            <a:xfrm>
              <a:off x="4882591" y="5758944"/>
              <a:ext cx="1872000" cy="36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sz="1400" b="1" i="1" dirty="0" err="1">
                  <a:solidFill>
                    <a:schemeClr val="accent6"/>
                  </a:solidFill>
                </a:rPr>
                <a:t>Must</a:t>
              </a:r>
              <a:r>
                <a:rPr lang="es-ES_tradnl" sz="1400" b="1" i="1" dirty="0">
                  <a:solidFill>
                    <a:schemeClr val="accent6"/>
                  </a:solidFill>
                </a:rPr>
                <a:t> be </a:t>
              </a:r>
              <a:r>
                <a:rPr lang="es-ES_tradnl" sz="1400" b="1" i="1" dirty="0" err="1">
                  <a:solidFill>
                    <a:schemeClr val="accent6"/>
                  </a:solidFill>
                </a:rPr>
                <a:t>an</a:t>
              </a:r>
              <a:r>
                <a:rPr lang="es-ES_tradnl" sz="1400" b="1" i="1" dirty="0">
                  <a:solidFill>
                    <a:schemeClr val="accent6"/>
                  </a:solidFill>
                </a:rPr>
                <a:t> ITA </a:t>
              </a:r>
              <a:r>
                <a:rPr lang="es-ES_tradnl" sz="1400" b="1" i="1" dirty="0" err="1">
                  <a:solidFill>
                    <a:schemeClr val="accent6"/>
                  </a:solidFill>
                </a:rPr>
                <a:t>user</a:t>
              </a:r>
              <a:endParaRPr lang="es-ES_tradnl" sz="1400" b="1" i="1" dirty="0">
                <a:solidFill>
                  <a:schemeClr val="accent6"/>
                </a:solidFill>
              </a:endParaRPr>
            </a:p>
          </p:txBody>
        </p:sp>
        <p:cxnSp>
          <p:nvCxnSpPr>
            <p:cNvPr id="8" name="7 Conector angular"/>
            <p:cNvCxnSpPr>
              <a:stCxn id="6" idx="3"/>
              <a:endCxn id="7" idx="1"/>
            </p:cNvCxnSpPr>
            <p:nvPr/>
          </p:nvCxnSpPr>
          <p:spPr>
            <a:xfrm flipV="1">
              <a:off x="3938098" y="5938944"/>
              <a:ext cx="944493" cy="226432"/>
            </a:xfrm>
            <a:prstGeom prst="bentConnector3">
              <a:avLst>
                <a:gd name="adj1" fmla="val 50000"/>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29" name="28 Grupo"/>
          <p:cNvGrpSpPr/>
          <p:nvPr/>
        </p:nvGrpSpPr>
        <p:grpSpPr>
          <a:xfrm>
            <a:off x="193579" y="5845428"/>
            <a:ext cx="2362726" cy="743178"/>
            <a:chOff x="193579" y="5845428"/>
            <a:chExt cx="2362726" cy="743178"/>
          </a:xfrm>
        </p:grpSpPr>
        <p:sp>
          <p:nvSpPr>
            <p:cNvPr id="11" name="10 Rectángulo"/>
            <p:cNvSpPr/>
            <p:nvPr/>
          </p:nvSpPr>
          <p:spPr>
            <a:xfrm>
              <a:off x="1404305" y="5845428"/>
              <a:ext cx="1152000" cy="176216"/>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12" name="11 Rectángulo"/>
            <p:cNvSpPr/>
            <p:nvPr/>
          </p:nvSpPr>
          <p:spPr>
            <a:xfrm>
              <a:off x="193579" y="6120606"/>
              <a:ext cx="1152000" cy="468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sz="1400" b="1" i="1" dirty="0" err="1" smtClean="0">
                  <a:solidFill>
                    <a:schemeClr val="accent6"/>
                  </a:solidFill>
                </a:rPr>
                <a:t>Application</a:t>
              </a:r>
              <a:r>
                <a:rPr lang="es-ES_tradnl" sz="1400" b="1" i="1" dirty="0" smtClean="0">
                  <a:solidFill>
                    <a:schemeClr val="accent6"/>
                  </a:solidFill>
                </a:rPr>
                <a:t> </a:t>
              </a:r>
              <a:r>
                <a:rPr lang="es-ES_tradnl" sz="1400" b="1" i="1" dirty="0" err="1" smtClean="0">
                  <a:solidFill>
                    <a:schemeClr val="accent6"/>
                  </a:solidFill>
                </a:rPr>
                <a:t>managed</a:t>
              </a:r>
              <a:endParaRPr lang="es-ES_tradnl" sz="1400" b="1" i="1" dirty="0" smtClean="0">
                <a:solidFill>
                  <a:schemeClr val="accent6"/>
                </a:solidFill>
              </a:endParaRPr>
            </a:p>
          </p:txBody>
        </p:sp>
        <p:cxnSp>
          <p:nvCxnSpPr>
            <p:cNvPr id="13" name="12 Conector angular"/>
            <p:cNvCxnSpPr>
              <a:stCxn id="11" idx="1"/>
              <a:endCxn id="12" idx="0"/>
            </p:cNvCxnSpPr>
            <p:nvPr/>
          </p:nvCxnSpPr>
          <p:spPr>
            <a:xfrm rot="10800000" flipV="1">
              <a:off x="769579" y="5933536"/>
              <a:ext cx="634726" cy="187070"/>
            </a:xfrm>
            <a:prstGeom prst="bentConnector2">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28" name="27 Grupo"/>
          <p:cNvGrpSpPr/>
          <p:nvPr/>
        </p:nvGrpSpPr>
        <p:grpSpPr>
          <a:xfrm>
            <a:off x="195367" y="5158704"/>
            <a:ext cx="2758726" cy="743178"/>
            <a:chOff x="195367" y="5158704"/>
            <a:chExt cx="2758726" cy="743178"/>
          </a:xfrm>
        </p:grpSpPr>
        <p:sp>
          <p:nvSpPr>
            <p:cNvPr id="25" name="24 Rectángulo"/>
            <p:cNvSpPr/>
            <p:nvPr/>
          </p:nvSpPr>
          <p:spPr>
            <a:xfrm>
              <a:off x="1406093" y="5158704"/>
              <a:ext cx="1548000" cy="176216"/>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26" name="25 Rectángulo"/>
            <p:cNvSpPr/>
            <p:nvPr/>
          </p:nvSpPr>
          <p:spPr>
            <a:xfrm>
              <a:off x="195367" y="5433882"/>
              <a:ext cx="1152000" cy="468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sz="1400" b="1" i="1" dirty="0" err="1" smtClean="0">
                  <a:solidFill>
                    <a:schemeClr val="accent6"/>
                  </a:solidFill>
                </a:rPr>
                <a:t>User</a:t>
              </a:r>
              <a:r>
                <a:rPr lang="es-ES_tradnl" sz="1400" b="1" i="1" dirty="0">
                  <a:solidFill>
                    <a:schemeClr val="accent6"/>
                  </a:solidFill>
                </a:rPr>
                <a:t> </a:t>
              </a:r>
              <a:r>
                <a:rPr lang="es-ES_tradnl" sz="1400" b="1" i="1" dirty="0" err="1" smtClean="0">
                  <a:solidFill>
                    <a:schemeClr val="accent6"/>
                  </a:solidFill>
                </a:rPr>
                <a:t>provided</a:t>
              </a:r>
              <a:endParaRPr lang="es-ES_tradnl" sz="1400" b="1" i="1" dirty="0" smtClean="0">
                <a:solidFill>
                  <a:schemeClr val="accent6"/>
                </a:solidFill>
              </a:endParaRPr>
            </a:p>
          </p:txBody>
        </p:sp>
        <p:cxnSp>
          <p:nvCxnSpPr>
            <p:cNvPr id="27" name="26 Conector angular"/>
            <p:cNvCxnSpPr>
              <a:stCxn id="25" idx="1"/>
              <a:endCxn id="26" idx="0"/>
            </p:cNvCxnSpPr>
            <p:nvPr/>
          </p:nvCxnSpPr>
          <p:spPr>
            <a:xfrm rot="10800000" flipV="1">
              <a:off x="771367" y="5246812"/>
              <a:ext cx="634726" cy="187070"/>
            </a:xfrm>
            <a:prstGeom prst="bentConnector2">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31" name="30 Grupo"/>
          <p:cNvGrpSpPr/>
          <p:nvPr/>
        </p:nvGrpSpPr>
        <p:grpSpPr>
          <a:xfrm>
            <a:off x="2856587" y="6125498"/>
            <a:ext cx="4619745" cy="360000"/>
            <a:chOff x="2930098" y="5898798"/>
            <a:chExt cx="4619745" cy="360000"/>
          </a:xfrm>
        </p:grpSpPr>
        <p:sp>
          <p:nvSpPr>
            <p:cNvPr id="32" name="31 Rectángulo"/>
            <p:cNvSpPr/>
            <p:nvPr/>
          </p:nvSpPr>
          <p:spPr>
            <a:xfrm>
              <a:off x="2930098" y="6075376"/>
              <a:ext cx="2520000" cy="18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33" name="32 Rectángulo"/>
            <p:cNvSpPr/>
            <p:nvPr/>
          </p:nvSpPr>
          <p:spPr>
            <a:xfrm>
              <a:off x="5893843" y="5898798"/>
              <a:ext cx="1656000" cy="36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sz="1400" b="1" i="1" dirty="0" err="1" smtClean="0">
                  <a:solidFill>
                    <a:schemeClr val="accent6"/>
                  </a:solidFill>
                </a:rPr>
                <a:t>Fixed</a:t>
              </a:r>
              <a:r>
                <a:rPr lang="es-ES_tradnl" sz="1400" b="1" i="1" dirty="0" smtClean="0">
                  <a:solidFill>
                    <a:schemeClr val="accent6"/>
                  </a:solidFill>
                </a:rPr>
                <a:t> </a:t>
              </a:r>
              <a:r>
                <a:rPr lang="es-ES_tradnl" sz="1400" b="1" i="1" dirty="0" err="1" smtClean="0">
                  <a:solidFill>
                    <a:schemeClr val="accent6"/>
                  </a:solidFill>
                </a:rPr>
                <a:t>on</a:t>
              </a:r>
              <a:r>
                <a:rPr lang="es-ES_tradnl" sz="1400" b="1" i="1" dirty="0" smtClean="0">
                  <a:solidFill>
                    <a:schemeClr val="accent6"/>
                  </a:solidFill>
                </a:rPr>
                <a:t> </a:t>
              </a:r>
              <a:r>
                <a:rPr lang="es-ES_tradnl" sz="1400" b="1" i="1" dirty="0" err="1" smtClean="0">
                  <a:solidFill>
                    <a:schemeClr val="accent6"/>
                  </a:solidFill>
                </a:rPr>
                <a:t>creation</a:t>
              </a:r>
              <a:endParaRPr lang="es-ES_tradnl" sz="1400" b="1" i="1" dirty="0">
                <a:solidFill>
                  <a:schemeClr val="accent6"/>
                </a:solidFill>
              </a:endParaRPr>
            </a:p>
          </p:txBody>
        </p:sp>
        <p:cxnSp>
          <p:nvCxnSpPr>
            <p:cNvPr id="34" name="33 Conector angular"/>
            <p:cNvCxnSpPr>
              <a:stCxn id="32" idx="3"/>
              <a:endCxn id="33" idx="1"/>
            </p:cNvCxnSpPr>
            <p:nvPr/>
          </p:nvCxnSpPr>
          <p:spPr>
            <a:xfrm flipV="1">
              <a:off x="5450098" y="6078798"/>
              <a:ext cx="443745" cy="86578"/>
            </a:xfrm>
            <a:prstGeom prst="bentConnector3">
              <a:avLst>
                <a:gd name="adj1" fmla="val 50000"/>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grpSp>
        <p:nvGrpSpPr>
          <p:cNvPr id="35" name="34 Grupo"/>
          <p:cNvGrpSpPr/>
          <p:nvPr/>
        </p:nvGrpSpPr>
        <p:grpSpPr>
          <a:xfrm>
            <a:off x="2481863" y="4570800"/>
            <a:ext cx="5654559" cy="528706"/>
            <a:chOff x="2930098" y="5726670"/>
            <a:chExt cx="5654559" cy="528706"/>
          </a:xfrm>
        </p:grpSpPr>
        <p:sp>
          <p:nvSpPr>
            <p:cNvPr id="36" name="35 Rectángulo"/>
            <p:cNvSpPr/>
            <p:nvPr/>
          </p:nvSpPr>
          <p:spPr>
            <a:xfrm>
              <a:off x="2930098" y="6075376"/>
              <a:ext cx="3600000" cy="18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_tradnl" b="1" i="1" dirty="0" smtClean="0">
                <a:solidFill>
                  <a:schemeClr val="accent6"/>
                </a:solidFill>
              </a:endParaRPr>
            </a:p>
          </p:txBody>
        </p:sp>
        <p:sp>
          <p:nvSpPr>
            <p:cNvPr id="37" name="36 Rectángulo"/>
            <p:cNvSpPr/>
            <p:nvPr/>
          </p:nvSpPr>
          <p:spPr>
            <a:xfrm>
              <a:off x="7324657" y="5726670"/>
              <a:ext cx="1260000" cy="360000"/>
            </a:xfrm>
            <a:prstGeom prst="rect">
              <a:avLst/>
            </a:prstGeom>
            <a:noFill/>
            <a:ln>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_tradnl" sz="1400" b="1" i="1" dirty="0" smtClean="0">
                  <a:solidFill>
                    <a:schemeClr val="accent6"/>
                  </a:solidFill>
                </a:rPr>
                <a:t>Free </a:t>
              </a:r>
              <a:r>
                <a:rPr lang="es-ES_tradnl" sz="1400" b="1" i="1" dirty="0" err="1" smtClean="0">
                  <a:solidFill>
                    <a:schemeClr val="accent6"/>
                  </a:solidFill>
                </a:rPr>
                <a:t>update</a:t>
              </a:r>
              <a:endParaRPr lang="es-ES_tradnl" sz="1400" b="1" i="1" dirty="0">
                <a:solidFill>
                  <a:schemeClr val="accent6"/>
                </a:solidFill>
              </a:endParaRPr>
            </a:p>
          </p:txBody>
        </p:sp>
        <p:cxnSp>
          <p:nvCxnSpPr>
            <p:cNvPr id="38" name="37 Conector angular"/>
            <p:cNvCxnSpPr>
              <a:stCxn id="36" idx="3"/>
              <a:endCxn id="37" idx="1"/>
            </p:cNvCxnSpPr>
            <p:nvPr/>
          </p:nvCxnSpPr>
          <p:spPr>
            <a:xfrm flipV="1">
              <a:off x="6530098" y="5906670"/>
              <a:ext cx="794559" cy="258706"/>
            </a:xfrm>
            <a:prstGeom prst="bentConnector3">
              <a:avLst>
                <a:gd name="adj1" fmla="val 50000"/>
              </a:avLst>
            </a:prstGeom>
            <a:noFill/>
            <a:ln>
              <a:prstDash val="sysDash"/>
              <a:headEnd type="none" w="med" len="med"/>
              <a:tailEnd type="arrow" w="med" len="med"/>
            </a:ln>
          </p:spPr>
          <p:style>
            <a:lnRef idx="2">
              <a:schemeClr val="accent6">
                <a:shade val="50000"/>
              </a:schemeClr>
            </a:lnRef>
            <a:fillRef idx="1">
              <a:schemeClr val="accent6"/>
            </a:fillRef>
            <a:effectRef idx="0">
              <a:schemeClr val="accent6"/>
            </a:effectRef>
            <a:fontRef idx="minor">
              <a:schemeClr val="lt1"/>
            </a:fontRef>
          </p:style>
        </p:cxnSp>
      </p:grpSp>
    </p:spTree>
    <p:extLst>
      <p:ext uri="{BB962C8B-B14F-4D97-AF65-F5344CB8AC3E}">
        <p14:creationId xmlns:p14="http://schemas.microsoft.com/office/powerpoint/2010/main" val="145214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29"/>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2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dirty="0" err="1" smtClean="0"/>
              <a:t>Conclusions</a:t>
            </a:r>
            <a:endParaRPr lang="es-ES" dirty="0"/>
          </a:p>
        </p:txBody>
      </p:sp>
      <p:sp>
        <p:nvSpPr>
          <p:cNvPr id="3" name="2 Marcador de número de diapositiva"/>
          <p:cNvSpPr>
            <a:spLocks noGrp="1"/>
          </p:cNvSpPr>
          <p:nvPr>
            <p:ph type="sldNum" sz="quarter" idx="12"/>
          </p:nvPr>
        </p:nvSpPr>
        <p:spPr/>
        <p:txBody>
          <a:bodyPr/>
          <a:lstStyle/>
          <a:p>
            <a:fld id="{0CFEC368-1D7A-4F81-ABF6-AE0E36BAF64C}" type="slidenum">
              <a:rPr lang="en-US" smtClean="0"/>
              <a:pPr/>
              <a:t>17</a:t>
            </a:fld>
            <a:endParaRPr lang="en-US" dirty="0"/>
          </a:p>
        </p:txBody>
      </p:sp>
      <p:sp>
        <p:nvSpPr>
          <p:cNvPr id="4" name="3 Marcador de texto"/>
          <p:cNvSpPr>
            <a:spLocks noGrp="1"/>
          </p:cNvSpPr>
          <p:nvPr>
            <p:ph type="body" sz="quarter" idx="13"/>
          </p:nvPr>
        </p:nvSpPr>
        <p:spPr/>
        <p:txBody>
          <a:bodyPr anchor="ctr"/>
          <a:lstStyle/>
          <a:p>
            <a:pPr algn="just"/>
            <a:r>
              <a:rPr lang="es-ES_tradnl" dirty="0" smtClean="0"/>
              <a:t>RDF </a:t>
            </a:r>
            <a:r>
              <a:rPr lang="es-ES_tradnl" dirty="0" err="1" smtClean="0"/>
              <a:t>validation</a:t>
            </a:r>
            <a:r>
              <a:rPr lang="es-ES_tradnl" dirty="0" smtClean="0"/>
              <a:t> in a </a:t>
            </a:r>
            <a:r>
              <a:rPr lang="es-ES_tradnl" dirty="0" err="1" smtClean="0"/>
              <a:t>Linked</a:t>
            </a:r>
            <a:r>
              <a:rPr lang="es-ES_tradnl" dirty="0" smtClean="0"/>
              <a:t> Data </a:t>
            </a:r>
            <a:r>
              <a:rPr lang="es-ES_tradnl" dirty="0" err="1" smtClean="0"/>
              <a:t>scenario</a:t>
            </a:r>
            <a:r>
              <a:rPr lang="es-ES_tradnl" dirty="0" smtClean="0"/>
              <a:t> has </a:t>
            </a:r>
            <a:r>
              <a:rPr lang="es-ES_tradnl" dirty="0" err="1" smtClean="0"/>
              <a:t>other</a:t>
            </a:r>
            <a:r>
              <a:rPr lang="es-ES_tradnl" dirty="0" smtClean="0"/>
              <a:t> </a:t>
            </a:r>
            <a:r>
              <a:rPr lang="es-ES_tradnl" dirty="0" err="1" smtClean="0"/>
              <a:t>concerns</a:t>
            </a:r>
            <a:r>
              <a:rPr lang="es-ES_tradnl" dirty="0" smtClean="0"/>
              <a:t> </a:t>
            </a:r>
            <a:r>
              <a:rPr lang="es-ES_tradnl" b="1" dirty="0" err="1" smtClean="0"/>
              <a:t>beyond</a:t>
            </a:r>
            <a:r>
              <a:rPr lang="es-ES_tradnl" dirty="0" smtClean="0"/>
              <a:t> </a:t>
            </a:r>
            <a:r>
              <a:rPr lang="es-ES_tradnl" dirty="0" err="1" smtClean="0"/>
              <a:t>traditional</a:t>
            </a:r>
            <a:r>
              <a:rPr lang="es-ES_tradnl" dirty="0" smtClean="0"/>
              <a:t> </a:t>
            </a:r>
            <a:r>
              <a:rPr lang="es-ES_tradnl" i="1" dirty="0" err="1" smtClean="0"/>
              <a:t>structural</a:t>
            </a:r>
            <a:r>
              <a:rPr lang="es-ES_tradnl" dirty="0" smtClean="0"/>
              <a:t> and </a:t>
            </a:r>
            <a:r>
              <a:rPr lang="es-ES_tradnl" i="1" dirty="0" smtClean="0"/>
              <a:t>data </a:t>
            </a:r>
            <a:r>
              <a:rPr lang="es-ES_tradnl" i="1" dirty="0" err="1" smtClean="0"/>
              <a:t>range</a:t>
            </a:r>
            <a:r>
              <a:rPr lang="es-ES_tradnl" i="1" dirty="0" smtClean="0"/>
              <a:t> </a:t>
            </a:r>
            <a:r>
              <a:rPr lang="es-ES_tradnl" dirty="0" err="1" smtClean="0"/>
              <a:t>validation</a:t>
            </a:r>
            <a:r>
              <a:rPr lang="es-ES_tradnl" dirty="0" smtClean="0"/>
              <a:t> </a:t>
            </a:r>
            <a:r>
              <a:rPr lang="es-ES_tradnl" dirty="0" err="1" smtClean="0"/>
              <a:t>issues</a:t>
            </a:r>
            <a:endParaRPr lang="es-ES_tradnl" dirty="0" smtClean="0"/>
          </a:p>
          <a:p>
            <a:endParaRPr lang="es-ES_tradnl" dirty="0"/>
          </a:p>
          <a:p>
            <a:pPr algn="just"/>
            <a:r>
              <a:rPr lang="es-ES_tradnl" dirty="0" err="1" smtClean="0"/>
              <a:t>Procedures</a:t>
            </a:r>
            <a:r>
              <a:rPr lang="es-ES_tradnl" dirty="0" smtClean="0"/>
              <a:t> </a:t>
            </a:r>
            <a:r>
              <a:rPr lang="es-ES_tradnl" dirty="0" err="1" smtClean="0"/>
              <a:t>for</a:t>
            </a:r>
            <a:r>
              <a:rPr lang="es-ES_tradnl" dirty="0" smtClean="0"/>
              <a:t> </a:t>
            </a:r>
            <a:r>
              <a:rPr lang="es-ES_tradnl" dirty="0" err="1" smtClean="0"/>
              <a:t>validating</a:t>
            </a:r>
            <a:r>
              <a:rPr lang="es-ES_tradnl" dirty="0" smtClean="0"/>
              <a:t> </a:t>
            </a:r>
            <a:r>
              <a:rPr lang="es-ES_tradnl" dirty="0" err="1" smtClean="0"/>
              <a:t>Linked</a:t>
            </a:r>
            <a:r>
              <a:rPr lang="es-ES_tradnl" dirty="0" smtClean="0"/>
              <a:t> Data </a:t>
            </a:r>
            <a:r>
              <a:rPr lang="es-ES_tradnl" dirty="0" err="1" smtClean="0"/>
              <a:t>need</a:t>
            </a:r>
            <a:r>
              <a:rPr lang="es-ES_tradnl" dirty="0" smtClean="0"/>
              <a:t> </a:t>
            </a:r>
            <a:r>
              <a:rPr lang="es-ES_tradnl" dirty="0" err="1" smtClean="0"/>
              <a:t>to</a:t>
            </a:r>
            <a:r>
              <a:rPr lang="es-ES_tradnl" dirty="0"/>
              <a:t> </a:t>
            </a:r>
            <a:r>
              <a:rPr lang="es-ES_tradnl" dirty="0" smtClean="0"/>
              <a:t>be </a:t>
            </a:r>
            <a:r>
              <a:rPr lang="es-ES_tradnl" b="1" dirty="0" err="1" smtClean="0"/>
              <a:t>customized</a:t>
            </a:r>
            <a:r>
              <a:rPr lang="es-ES_tradnl" dirty="0" smtClean="0"/>
              <a:t> </a:t>
            </a:r>
            <a:r>
              <a:rPr lang="es-ES_tradnl" dirty="0" err="1" smtClean="0"/>
              <a:t>to</a:t>
            </a:r>
            <a:r>
              <a:rPr lang="es-ES_tradnl" dirty="0" smtClean="0"/>
              <a:t> </a:t>
            </a:r>
            <a:r>
              <a:rPr lang="es-ES_tradnl" smtClean="0"/>
              <a:t>accommodate</a:t>
            </a:r>
            <a:r>
              <a:rPr lang="es-ES_tradnl" dirty="0" smtClean="0"/>
              <a:t> </a:t>
            </a:r>
            <a:r>
              <a:rPr lang="es-ES_tradnl" dirty="0" err="1" smtClean="0"/>
              <a:t>the</a:t>
            </a:r>
            <a:r>
              <a:rPr lang="es-ES_tradnl" dirty="0" smtClean="0"/>
              <a:t> </a:t>
            </a:r>
            <a:r>
              <a:rPr lang="es-ES_tradnl" dirty="0" err="1" smtClean="0"/>
              <a:t>particularities</a:t>
            </a:r>
            <a:r>
              <a:rPr lang="es-ES_tradnl" dirty="0" smtClean="0"/>
              <a:t> of </a:t>
            </a:r>
            <a:r>
              <a:rPr lang="es-ES_tradnl" dirty="0" err="1" smtClean="0"/>
              <a:t>the</a:t>
            </a:r>
            <a:r>
              <a:rPr lang="es-ES_tradnl" dirty="0" smtClean="0"/>
              <a:t> </a:t>
            </a:r>
            <a:r>
              <a:rPr lang="es-ES_tradnl" dirty="0" err="1" smtClean="0"/>
              <a:t>scenario</a:t>
            </a:r>
            <a:r>
              <a:rPr lang="es-ES_tradnl" dirty="0" smtClean="0"/>
              <a:t> in </a:t>
            </a:r>
            <a:r>
              <a:rPr lang="es-ES_tradnl" dirty="0" err="1" smtClean="0"/>
              <a:t>terms</a:t>
            </a:r>
            <a:r>
              <a:rPr lang="es-ES_tradnl" dirty="0" smtClean="0"/>
              <a:t> of </a:t>
            </a:r>
            <a:r>
              <a:rPr lang="es-ES_tradnl" dirty="0" err="1" smtClean="0"/>
              <a:t>the</a:t>
            </a:r>
            <a:r>
              <a:rPr lang="es-ES_tradnl" dirty="0" smtClean="0"/>
              <a:t> </a:t>
            </a:r>
          </a:p>
          <a:p>
            <a:pPr lvl="1" algn="just"/>
            <a:r>
              <a:rPr lang="es-ES_tradnl" dirty="0" err="1" smtClean="0"/>
              <a:t>the</a:t>
            </a:r>
            <a:r>
              <a:rPr lang="es-ES_tradnl" i="1" dirty="0" smtClean="0"/>
              <a:t> </a:t>
            </a:r>
            <a:r>
              <a:rPr lang="es-ES_tradnl" b="1" dirty="0" smtClean="0"/>
              <a:t>data </a:t>
            </a:r>
            <a:r>
              <a:rPr lang="es-ES_tradnl" b="1" dirty="0" err="1" smtClean="0"/>
              <a:t>sources</a:t>
            </a:r>
            <a:r>
              <a:rPr lang="es-ES_tradnl" dirty="0" smtClean="0"/>
              <a:t> </a:t>
            </a:r>
            <a:r>
              <a:rPr lang="es-ES_tradnl" dirty="0" err="1" smtClean="0"/>
              <a:t>to</a:t>
            </a:r>
            <a:r>
              <a:rPr lang="es-ES_tradnl" dirty="0" smtClean="0"/>
              <a:t> be </a:t>
            </a:r>
            <a:r>
              <a:rPr lang="es-ES_tradnl" dirty="0" err="1" smtClean="0"/>
              <a:t>consumed</a:t>
            </a:r>
            <a:r>
              <a:rPr lang="es-ES_tradnl" dirty="0" smtClean="0"/>
              <a:t>,</a:t>
            </a:r>
          </a:p>
          <a:p>
            <a:pPr lvl="1" algn="just"/>
            <a:r>
              <a:rPr lang="es-ES_tradnl" dirty="0" err="1" smtClean="0"/>
              <a:t>the</a:t>
            </a:r>
            <a:r>
              <a:rPr lang="es-ES_tradnl" dirty="0" smtClean="0"/>
              <a:t> </a:t>
            </a:r>
            <a:r>
              <a:rPr lang="es-ES_tradnl" b="1" dirty="0" err="1" smtClean="0"/>
              <a:t>processes</a:t>
            </a:r>
            <a:r>
              <a:rPr lang="es-ES_tradnl" dirty="0" smtClean="0"/>
              <a:t> </a:t>
            </a:r>
            <a:r>
              <a:rPr lang="es-ES_tradnl" dirty="0" err="1" smtClean="0"/>
              <a:t>to</a:t>
            </a:r>
            <a:r>
              <a:rPr lang="es-ES_tradnl" dirty="0" smtClean="0"/>
              <a:t> be </a:t>
            </a:r>
            <a:r>
              <a:rPr lang="es-ES_tradnl" dirty="0" err="1" smtClean="0"/>
              <a:t>carried</a:t>
            </a:r>
            <a:r>
              <a:rPr lang="es-ES_tradnl" dirty="0" smtClean="0"/>
              <a:t> </a:t>
            </a:r>
            <a:r>
              <a:rPr lang="es-ES_tradnl" dirty="0" err="1" smtClean="0"/>
              <a:t>out</a:t>
            </a:r>
            <a:r>
              <a:rPr lang="es-ES_tradnl" dirty="0" smtClean="0"/>
              <a:t>, and </a:t>
            </a:r>
          </a:p>
          <a:p>
            <a:pPr lvl="1" algn="just"/>
            <a:r>
              <a:rPr lang="es-ES_tradnl" dirty="0" err="1" smtClean="0"/>
              <a:t>the</a:t>
            </a:r>
            <a:r>
              <a:rPr lang="es-ES_tradnl" dirty="0" smtClean="0"/>
              <a:t> </a:t>
            </a:r>
            <a:r>
              <a:rPr lang="es-ES_tradnl" b="1" dirty="0" err="1" smtClean="0"/>
              <a:t>context</a:t>
            </a:r>
            <a:r>
              <a:rPr lang="es-ES_tradnl" b="1" dirty="0" smtClean="0"/>
              <a:t> </a:t>
            </a:r>
            <a:r>
              <a:rPr lang="es-ES_tradnl" dirty="0" smtClean="0"/>
              <a:t>in </a:t>
            </a:r>
            <a:r>
              <a:rPr lang="es-ES_tradnl" dirty="0" err="1" smtClean="0"/>
              <a:t>which</a:t>
            </a:r>
            <a:r>
              <a:rPr lang="es-ES_tradnl" dirty="0" smtClean="0"/>
              <a:t> </a:t>
            </a:r>
            <a:r>
              <a:rPr lang="es-ES_tradnl" dirty="0" err="1" smtClean="0"/>
              <a:t>they</a:t>
            </a:r>
            <a:r>
              <a:rPr lang="es-ES_tradnl" dirty="0" smtClean="0"/>
              <a:t> are </a:t>
            </a:r>
            <a:r>
              <a:rPr lang="es-ES_tradnl" dirty="0" err="1" smtClean="0"/>
              <a:t>to</a:t>
            </a:r>
            <a:r>
              <a:rPr lang="es-ES_tradnl" dirty="0" smtClean="0"/>
              <a:t> be </a:t>
            </a:r>
            <a:r>
              <a:rPr lang="es-ES_tradnl" dirty="0" err="1" smtClean="0"/>
              <a:t>applied</a:t>
            </a:r>
            <a:endParaRPr lang="es-ES_tradnl" dirty="0" smtClean="0"/>
          </a:p>
          <a:p>
            <a:pPr marL="274320" lvl="1" indent="0" algn="just">
              <a:buNone/>
            </a:pPr>
            <a:endParaRPr lang="es-ES" dirty="0"/>
          </a:p>
        </p:txBody>
      </p:sp>
    </p:spTree>
    <p:extLst>
      <p:ext uri="{BB962C8B-B14F-4D97-AF65-F5344CB8AC3E}">
        <p14:creationId xmlns:p14="http://schemas.microsoft.com/office/powerpoint/2010/main" val="348505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0" y="3287939"/>
            <a:ext cx="9144000" cy="1336311"/>
          </a:xfrm>
        </p:spPr>
        <p:txBody>
          <a:bodyPr/>
          <a:lstStyle/>
          <a:p>
            <a:r>
              <a:rPr lang="en-US" sz="3200" cap="none" dirty="0"/>
              <a:t>RDF Validation in a Linked Data world</a:t>
            </a:r>
            <a:r>
              <a:rPr lang="en-GB" sz="3200" cap="none" noProof="0" dirty="0" smtClean="0"/>
              <a:t/>
            </a:r>
            <a:br>
              <a:rPr lang="en-GB" sz="3200" cap="none" noProof="0" dirty="0" smtClean="0"/>
            </a:br>
            <a:r>
              <a:rPr lang="en-US" sz="2800" b="0" cap="none" dirty="0" smtClean="0"/>
              <a:t> </a:t>
            </a:r>
            <a:r>
              <a:rPr lang="en-US" sz="2800" b="0" cap="none" dirty="0"/>
              <a:t>A vision beyond structural and value range validation </a:t>
            </a:r>
            <a:endParaRPr lang="en-GB" sz="2800" b="0" cap="none" noProof="0" dirty="0"/>
          </a:p>
        </p:txBody>
      </p:sp>
      <p:sp>
        <p:nvSpPr>
          <p:cNvPr id="3" name="Subtítulo 2"/>
          <p:cNvSpPr>
            <a:spLocks noGrp="1"/>
          </p:cNvSpPr>
          <p:nvPr>
            <p:ph type="subTitle" idx="1"/>
          </p:nvPr>
        </p:nvSpPr>
        <p:spPr/>
        <p:txBody>
          <a:bodyPr>
            <a:normAutofit fontScale="85000" lnSpcReduction="20000"/>
          </a:bodyPr>
          <a:lstStyle/>
          <a:p>
            <a:r>
              <a:rPr lang="en-GB" sz="2000" b="1" dirty="0"/>
              <a:t>Miguel Esteban Gutiérrez, </a:t>
            </a:r>
          </a:p>
          <a:p>
            <a:r>
              <a:rPr lang="en-GB" sz="2000" b="1" dirty="0" err="1"/>
              <a:t>Raúl</a:t>
            </a:r>
            <a:r>
              <a:rPr lang="en-GB" sz="2000" b="1" dirty="0"/>
              <a:t> García </a:t>
            </a:r>
            <a:r>
              <a:rPr lang="en-GB" sz="2000" b="1" dirty="0" smtClean="0"/>
              <a:t>Castro, </a:t>
            </a:r>
            <a:endParaRPr lang="en-GB" sz="2000" b="1" dirty="0"/>
          </a:p>
          <a:p>
            <a:r>
              <a:rPr lang="en-GB" sz="2000" b="1" dirty="0" smtClean="0"/>
              <a:t>Nandana Mihindukulasooriya</a:t>
            </a:r>
            <a:endParaRPr lang="en-GB" sz="2000" b="1" dirty="0"/>
          </a:p>
        </p:txBody>
      </p:sp>
      <p:sp>
        <p:nvSpPr>
          <p:cNvPr id="4" name="Subtitle 2"/>
          <p:cNvSpPr txBox="1">
            <a:spLocks/>
          </p:cNvSpPr>
          <p:nvPr/>
        </p:nvSpPr>
        <p:spPr>
          <a:xfrm>
            <a:off x="2633248" y="5632250"/>
            <a:ext cx="5901152" cy="885837"/>
          </a:xfrm>
          <a:prstGeom prst="rect">
            <a:avLst/>
          </a:prstGeom>
        </p:spPr>
        <p:txBody>
          <a:bodyPr vert="horz" lIns="91440" tIns="45720" rIns="91440" bIns="45720" rtlCol="0">
            <a:normAutofit/>
          </a:bodyPr>
          <a:lstStyle>
            <a:lvl1pPr marL="0" indent="0" algn="r" defTabSz="914400" rtl="0" eaLnBrk="1" latinLnBrk="0" hangingPunct="1">
              <a:spcBef>
                <a:spcPct val="20000"/>
              </a:spcBef>
              <a:buClr>
                <a:schemeClr val="accent1"/>
              </a:buClr>
              <a:buSzPct val="85000"/>
              <a:buFont typeface="Arial" pitchFamily="34" charset="0"/>
              <a:buNone/>
              <a:defRPr sz="2400" kern="1200">
                <a:solidFill>
                  <a:schemeClr val="tx1">
                    <a:lumMod val="75000"/>
                    <a:lumOff val="25000"/>
                  </a:schemeClr>
                </a:solidFill>
                <a:latin typeface="+mn-lt"/>
                <a:ea typeface="+mn-ea"/>
                <a:cs typeface="+mn-cs"/>
              </a:defRPr>
            </a:lvl1pPr>
            <a:lvl2pPr marL="457200" indent="0" algn="ctr" defTabSz="914400" rtl="0" eaLnBrk="1" latinLnBrk="0" hangingPunct="1">
              <a:spcBef>
                <a:spcPct val="20000"/>
              </a:spcBef>
              <a:buClr>
                <a:schemeClr val="accent1"/>
              </a:buClr>
              <a:buSzPct val="85000"/>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90000"/>
              <a:buFont typeface="Arial" pitchFamily="34"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Arial" pitchFamily="34" charset="0"/>
              <a:buNone/>
              <a:defRPr sz="14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300" kern="1200">
                <a:solidFill>
                  <a:schemeClr val="tx1">
                    <a:tint val="75000"/>
                  </a:schemeClr>
                </a:solidFill>
                <a:latin typeface="+mn-lt"/>
                <a:ea typeface="+mn-ea"/>
                <a:cs typeface="+mn-cs"/>
              </a:defRPr>
            </a:lvl9pPr>
          </a:lstStyle>
          <a:p>
            <a:r>
              <a:rPr lang="en-GB" b="1" i="1" dirty="0" smtClean="0"/>
              <a:t>RDF Validation Workshop</a:t>
            </a:r>
          </a:p>
          <a:p>
            <a:r>
              <a:rPr lang="en-GB" sz="2000" dirty="0" smtClean="0"/>
              <a:t>September 10</a:t>
            </a:r>
            <a:r>
              <a:rPr lang="en-GB" sz="2000" baseline="30000" dirty="0" smtClean="0"/>
              <a:t>th</a:t>
            </a:r>
            <a:r>
              <a:rPr lang="en-GB" sz="2000" dirty="0" smtClean="0"/>
              <a:t>-11</a:t>
            </a:r>
            <a:r>
              <a:rPr lang="en-GB" sz="2000" baseline="30000" dirty="0" smtClean="0"/>
              <a:t>th</a:t>
            </a:r>
            <a:r>
              <a:rPr lang="en-GB" sz="2000" dirty="0" smtClean="0"/>
              <a:t>, 2013</a:t>
            </a:r>
            <a:endParaRPr lang="en-GB" sz="2000" dirty="0"/>
          </a:p>
        </p:txBody>
      </p:sp>
    </p:spTree>
    <p:extLst>
      <p:ext uri="{BB962C8B-B14F-4D97-AF65-F5344CB8AC3E}">
        <p14:creationId xmlns:p14="http://schemas.microsoft.com/office/powerpoint/2010/main" val="259861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7607</TotalTime>
  <Words>3697</Words>
  <Application>Microsoft Office PowerPoint</Application>
  <PresentationFormat>Presentación en pantalla (4:3)</PresentationFormat>
  <Paragraphs>414</Paragraphs>
  <Slides>18</Slides>
  <Notes>17</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Claridad</vt:lpstr>
      <vt:lpstr>RDF Validation in a Linked Data world  A vision beyond structural and value range validation </vt:lpstr>
      <vt:lpstr>Linked Data &amp; the ALM iStack Project</vt:lpstr>
      <vt:lpstr>Use case</vt:lpstr>
      <vt:lpstr>Use case scenario</vt:lpstr>
      <vt:lpstr>Linked Data Application “Maturity Model”</vt:lpstr>
      <vt:lpstr>Designing the RDF validation process</vt:lpstr>
      <vt:lpstr>Data source factors (I)</vt:lpstr>
      <vt:lpstr>Data source factors (II)</vt:lpstr>
      <vt:lpstr>Data source factors (III)</vt:lpstr>
      <vt:lpstr>Data source factors (IV)</vt:lpstr>
      <vt:lpstr>Data source factors (V)</vt:lpstr>
      <vt:lpstr>Procedure factors (I)</vt:lpstr>
      <vt:lpstr>Procedure factors (II)</vt:lpstr>
      <vt:lpstr>Procedure factors (III)</vt:lpstr>
      <vt:lpstr>Procedure factors (IV)</vt:lpstr>
      <vt:lpstr>Context factors</vt:lpstr>
      <vt:lpstr>Conclusions</vt:lpstr>
      <vt:lpstr>RDF Validation in a Linked Data world  A vision beyond structural and value range validation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OSLC Core v2.0. Query Syntax</dc:title>
  <dc:creator>Raúl García Castro</dc:creator>
  <cp:lastModifiedBy>Miguel Esteban Gutiérrez</cp:lastModifiedBy>
  <cp:revision>662</cp:revision>
  <cp:lastPrinted>2012-09-21T13:14:56Z</cp:lastPrinted>
  <dcterms:created xsi:type="dcterms:W3CDTF">2012-07-18T09:10:52Z</dcterms:created>
  <dcterms:modified xsi:type="dcterms:W3CDTF">2013-09-10T12:51:01Z</dcterms:modified>
</cp:coreProperties>
</file>