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74" r:id="rId2"/>
    <p:sldId id="275" r:id="rId3"/>
    <p:sldId id="292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</p:sldIdLst>
  <p:sldSz cx="9144000" cy="6858000" type="screen4x3"/>
  <p:notesSz cx="68580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3200" b="1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3200" b="1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3200" b="1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3200" b="1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808080"/>
    <a:srgbClr val="C0C0C0"/>
    <a:srgbClr val="2727B3"/>
    <a:srgbClr val="3366FF"/>
    <a:srgbClr val="003399"/>
    <a:srgbClr val="969696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68" y="-120"/>
      </p:cViewPr>
      <p:guideLst>
        <p:guide orient="horz" pos="2160"/>
        <p:guide orient="horz" pos="508"/>
        <p:guide pos="2880"/>
        <p:guide pos="432"/>
        <p:guide pos="5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57" d="100"/>
          <a:sy n="57" d="100"/>
        </p:scale>
        <p:origin x="-1590" y="-84"/>
      </p:cViewPr>
      <p:guideLst>
        <p:guide orient="horz" pos="2909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Rectangle 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3800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30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3801" name="Rectangle 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630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464D9C-3D5A-9F40-A790-43599164AE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610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AutoShape 11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36575" y="280988"/>
            <a:ext cx="5783263" cy="4337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32" name="Rectangle 1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66738" y="4710113"/>
            <a:ext cx="5722937" cy="406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630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630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987AC21-971E-BE42-AB10-E6B7C837837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128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69225" cy="11430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648200"/>
            <a:ext cx="7769225" cy="1371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BB07E20-9450-B340-9B3F-E916C8E8D9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19" name="Rectangle 23"/>
          <p:cNvSpPr>
            <a:spLocks noChangeArrowheads="1"/>
          </p:cNvSpPr>
          <p:nvPr userDrawn="1"/>
        </p:nvSpPr>
        <p:spPr bwMode="auto">
          <a:xfrm>
            <a:off x="457200" y="0"/>
            <a:ext cx="8686800" cy="214313"/>
          </a:xfrm>
          <a:prstGeom prst="rect">
            <a:avLst/>
          </a:prstGeom>
          <a:solidFill>
            <a:srgbClr val="2727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120" name="Picture 24" descr="V:\Exchange\Graszer, Fred\1-14-2002\New logos for PPT\MC-Bu-Bk 150.tif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280988"/>
            <a:ext cx="182880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C3001-3B96-444D-B98D-577364D62F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86351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F08550-7284-A14C-86A6-B534019D5B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232651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830388"/>
            <a:ext cx="3810000" cy="457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30388"/>
            <a:ext cx="3810000" cy="45704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051BBF-3553-E844-84C8-CD862D7215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15914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DC3B89-D9CC-0A46-A344-584580C4B3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25501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85CFE-CF22-984A-8D12-C006A9C27B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52244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0203E-12BC-8C43-9BC7-509987DD6C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15270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6A3BF8-F424-B44C-813C-4390496F59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89789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70EB0E-F41D-E340-B1BE-1C933FF870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333315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F846CC-E73B-CD4B-97E5-6BB81E12A3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01768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23900"/>
            <a:ext cx="1943100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23900"/>
            <a:ext cx="5676900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E8F5F-8EE8-454A-990D-2F6C662BBE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09318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23900"/>
            <a:ext cx="7772400" cy="11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EAEAEA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30388"/>
            <a:ext cx="7772400" cy="457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457200" y="0"/>
            <a:ext cx="8686800" cy="214313"/>
          </a:xfrm>
          <a:prstGeom prst="rect">
            <a:avLst/>
          </a:prstGeom>
          <a:solidFill>
            <a:srgbClr val="2727B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9" name="Rectangle 3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28600" y="6553200"/>
            <a:ext cx="1905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folHlink"/>
                </a:solidFill>
              </a:defRPr>
            </a:lvl1pPr>
          </a:lstStyle>
          <a:p>
            <a:r>
              <a:rPr lang="en-US" smtClean="0"/>
              <a:t>Sept 10, 2013</a:t>
            </a:r>
            <a:endParaRPr lang="en-US" dirty="0"/>
          </a:p>
        </p:txBody>
      </p:sp>
      <p:sp>
        <p:nvSpPr>
          <p:cNvPr id="1060" name="Rectangle 3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chemeClr val="folHlink"/>
                </a:solidFill>
              </a:defRPr>
            </a:lvl1pPr>
          </a:lstStyle>
          <a:p>
            <a:r>
              <a:rPr lang="en-US" smtClean="0"/>
              <a:t>RDF Validation Requirements</a:t>
            </a:r>
            <a:endParaRPr lang="en-US" dirty="0"/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1905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folHlink"/>
                </a:solidFill>
              </a:defRPr>
            </a:lvl1pPr>
          </a:lstStyle>
          <a:p>
            <a:fld id="{4A205023-A2CE-3146-82DB-5FA69A0B5DA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65" name="Picture 41" descr="V:\Exchange\Graszer, Fred\1-14-2002\New logos for PPT\MC-Bu-Bk 150.ti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280988"/>
            <a:ext cx="182880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/>
  <p:hf hdr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284163" indent="-284163" algn="l" rtl="0" eaLnBrk="1" fontAlgn="base" hangingPunct="1">
        <a:lnSpc>
          <a:spcPct val="90000"/>
        </a:lnSpc>
        <a:spcBef>
          <a:spcPct val="50000"/>
        </a:spcBef>
        <a:spcAft>
          <a:spcPct val="0"/>
        </a:spcAft>
        <a:buClr>
          <a:schemeClr val="tx2"/>
        </a:buClr>
        <a:buSzPct val="120000"/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860425" indent="-293688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latin typeface="+mn-lt"/>
          <a:ea typeface="+mn-ea"/>
        </a:defRPr>
      </a:lvl2pPr>
      <a:lvl3pPr marL="1311275" indent="-282575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latin typeface="+mn-lt"/>
          <a:ea typeface="+mn-ea"/>
        </a:defRPr>
      </a:lvl3pPr>
      <a:lvl4pPr marL="1773238" indent="-282575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latin typeface="+mn-lt"/>
          <a:ea typeface="+mn-ea"/>
        </a:defRPr>
      </a:lvl4pPr>
      <a:lvl5pPr marL="2225675" indent="-284163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latin typeface="+mn-lt"/>
          <a:ea typeface="+mn-ea"/>
        </a:defRPr>
      </a:lvl5pPr>
      <a:lvl6pPr marL="2682875" indent="-284163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latin typeface="+mn-lt"/>
          <a:ea typeface="+mn-ea"/>
        </a:defRPr>
      </a:lvl6pPr>
      <a:lvl7pPr marL="3140075" indent="-284163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latin typeface="+mn-lt"/>
          <a:ea typeface="+mn-ea"/>
        </a:defRPr>
      </a:lvl7pPr>
      <a:lvl8pPr marL="3597275" indent="-284163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latin typeface="+mn-lt"/>
          <a:ea typeface="+mn-ea"/>
        </a:defRPr>
      </a:lvl8pPr>
      <a:lvl9pPr marL="4054475" indent="-284163"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Requirements for RDF Validation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Harold Solbrig</a:t>
            </a:r>
          </a:p>
          <a:p>
            <a:r>
              <a:rPr lang="en-US" dirty="0" smtClean="0"/>
              <a:t>Mayo Clinic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580824"/>
      </p:ext>
    </p:extLst>
  </p:cSld>
  <p:clrMapOvr>
    <a:masterClrMapping/>
  </p:clrMapOvr>
  <p:transition xmlns:p14="http://schemas.microsoft.com/office/powerpoint/2010/main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The LDS Hospital HELP system:</a:t>
            </a:r>
          </a:p>
          <a:p>
            <a:r>
              <a:rPr lang="en-US" dirty="0" smtClean="0"/>
              <a:t>Early equivalent of “RDF” store</a:t>
            </a:r>
          </a:p>
          <a:p>
            <a:r>
              <a:rPr lang="en-US" dirty="0" smtClean="0"/>
              <a:t>Data consisted of “strings”</a:t>
            </a:r>
          </a:p>
          <a:p>
            <a:pPr lvl="1"/>
            <a:r>
              <a:rPr lang="en-US" dirty="0" smtClean="0"/>
              <a:t>Subject was (usually) a patient</a:t>
            </a:r>
          </a:p>
          <a:p>
            <a:pPr lvl="1"/>
            <a:r>
              <a:rPr lang="en-US" dirty="0" smtClean="0"/>
              <a:t>Grouping by event time / specimen </a:t>
            </a:r>
          </a:p>
          <a:p>
            <a:r>
              <a:rPr lang="en-US" dirty="0" smtClean="0"/>
              <a:t>String consisted of collection of 8 byte codes</a:t>
            </a:r>
          </a:p>
          <a:p>
            <a:pPr lvl="1"/>
            <a:r>
              <a:rPr lang="en-US" dirty="0" smtClean="0"/>
              <a:t>Data Class</a:t>
            </a:r>
          </a:p>
          <a:p>
            <a:pPr lvl="1"/>
            <a:r>
              <a:rPr lang="en-US" dirty="0" smtClean="0"/>
              <a:t>Field Code</a:t>
            </a:r>
          </a:p>
          <a:p>
            <a:pPr lvl="1"/>
            <a:r>
              <a:rPr lang="en-US" dirty="0" smtClean="0"/>
              <a:t>[noun, [adjective, [adverb]]]</a:t>
            </a:r>
          </a:p>
          <a:p>
            <a:pPr lvl="1"/>
            <a:r>
              <a:rPr lang="en-US" dirty="0" smtClean="0"/>
              <a:t>Type and (data or </a:t>
            </a:r>
            <a:r>
              <a:rPr lang="en-US" dirty="0" err="1" smtClean="0"/>
              <a:t>len</a:t>
            </a:r>
            <a:r>
              <a:rPr lang="en-US" dirty="0" smtClean="0"/>
              <a:t>/text)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	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85122"/>
      </p:ext>
    </p:extLst>
  </p:cSld>
  <p:clrMapOvr>
    <a:masterClrMapping/>
  </p:clrMapOvr>
  <p:transition xmlns:p14="http://schemas.microsoft.com/office/powerpoint/2010/main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PTXT Sample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86000"/>
            <a:ext cx="5562600" cy="3505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1600200"/>
            <a:ext cx="326503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8.1.4.5.10.1.4.26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5CFE-CF22-984A-8D12-C006A9C27BF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56980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Advantages</a:t>
            </a:r>
          </a:p>
          <a:p>
            <a:r>
              <a:rPr lang="en-US" dirty="0" smtClean="0"/>
              <a:t>One data structure – PTXT identifiers determined the specific assertion</a:t>
            </a:r>
          </a:p>
          <a:p>
            <a:pPr lvl="1"/>
            <a:r>
              <a:rPr lang="en-US" dirty="0" smtClean="0"/>
              <a:t>Real time and batch data analysis required an understanding of the PTXT 8 byte structure</a:t>
            </a:r>
          </a:p>
          <a:p>
            <a:pPr lvl="1"/>
            <a:r>
              <a:rPr lang="en-US" dirty="0" smtClean="0"/>
              <a:t>Assertions were atomic (patient </a:t>
            </a:r>
            <a:r>
              <a:rPr lang="en-US" dirty="0" smtClean="0">
                <a:sym typeface="Wingdings"/>
              </a:rPr>
              <a:t> {event  {code/value}})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677234"/>
      </p:ext>
    </p:extLst>
  </p:cSld>
  <p:clrMapOvr>
    <a:masterClrMapping/>
  </p:clrMapOvr>
  <p:transition xmlns:p14="http://schemas.microsoft.com/office/powerpoint/2010/main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Disadvantages included</a:t>
            </a:r>
          </a:p>
          <a:p>
            <a:r>
              <a:rPr lang="en-US" dirty="0" smtClean="0"/>
              <a:t>Single parent hierarchy:</a:t>
            </a:r>
          </a:p>
          <a:p>
            <a:pPr lvl="1"/>
            <a:r>
              <a:rPr lang="en-US" dirty="0" smtClean="0"/>
              <a:t>The code for </a:t>
            </a:r>
            <a:r>
              <a:rPr lang="en-US" dirty="0" err="1" smtClean="0"/>
              <a:t>allergin</a:t>
            </a:r>
            <a:r>
              <a:rPr lang="en-US" dirty="0" smtClean="0"/>
              <a:t> (e.g. penicillin) was different than the code for orderable drug</a:t>
            </a:r>
          </a:p>
          <a:p>
            <a:pPr lvl="2"/>
            <a:r>
              <a:rPr lang="en-US" dirty="0" smtClean="0"/>
              <a:t>Semantics and </a:t>
            </a:r>
            <a:r>
              <a:rPr lang="en-US" dirty="0" smtClean="0"/>
              <a:t>syntax intermingled </a:t>
            </a:r>
            <a:r>
              <a:rPr lang="en-US" dirty="0" smtClean="0"/>
              <a:t>(vs. URI’s)</a:t>
            </a:r>
          </a:p>
          <a:p>
            <a:r>
              <a:rPr lang="en-US" b="1" dirty="0" smtClean="0"/>
              <a:t>‘String’ structure was amorphous</a:t>
            </a:r>
          </a:p>
          <a:p>
            <a:pPr lvl="1"/>
            <a:r>
              <a:rPr lang="en-US" dirty="0" smtClean="0"/>
              <a:t>Entry screens and software determined what was and wasn’t in a ‘string’</a:t>
            </a:r>
          </a:p>
          <a:p>
            <a:pPr lvl="1"/>
            <a:r>
              <a:rPr lang="en-US" dirty="0" smtClean="0"/>
              <a:t>Just because you had a red cell count in a string didn’t necessarily mean you had a white cell count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15498"/>
      </p:ext>
    </p:extLst>
  </p:cSld>
  <p:clrMapOvr>
    <a:masterClrMapping/>
  </p:clrMapOvr>
  <p:transition xmlns:p14="http://schemas.microsoft.com/office/powerpoint/2010/main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Lack of ‘string’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Inordinate amount of software development time was consumed with detecting possible missing data – even </a:t>
            </a:r>
            <a:r>
              <a:rPr lang="en-US" i="1" dirty="0" smtClean="0"/>
              <a:t>if</a:t>
            </a:r>
            <a:r>
              <a:rPr lang="en-US" dirty="0" smtClean="0"/>
              <a:t> RBC and WBC co-occurred today, you had to think about what you did if you had one without the other…</a:t>
            </a:r>
          </a:p>
          <a:p>
            <a:pPr marL="0" indent="0">
              <a:buNone/>
            </a:pPr>
            <a:r>
              <a:rPr lang="en-US" dirty="0" smtClean="0"/>
              <a:t>… did you search for another string?</a:t>
            </a:r>
          </a:p>
          <a:p>
            <a:pPr marL="0" indent="0">
              <a:buNone/>
            </a:pPr>
            <a:r>
              <a:rPr lang="en-US" dirty="0" smtClean="0"/>
              <a:t>… ignore the result?</a:t>
            </a:r>
          </a:p>
          <a:p>
            <a:pPr marL="0" indent="0">
              <a:buNone/>
            </a:pPr>
            <a:r>
              <a:rPr lang="en-US" dirty="0" smtClean="0"/>
              <a:t>… just work with the present element?</a:t>
            </a:r>
          </a:p>
          <a:p>
            <a:pPr marL="0" indent="0">
              <a:buNone/>
            </a:pPr>
            <a:r>
              <a:rPr lang="en-US" dirty="0" smtClean="0"/>
              <a:t>This becomes a NP problem (in </a:t>
            </a:r>
            <a:r>
              <a:rPr lang="en-US" i="1" dirty="0" smtClean="0"/>
              <a:t>development</a:t>
            </a:r>
            <a:r>
              <a:rPr lang="en-US" dirty="0" smtClean="0"/>
              <a:t> time…) as the number of combinations increase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09066"/>
      </p:ext>
    </p:extLst>
  </p:cSld>
  <p:clrMapOvr>
    <a:masterClrMapping/>
  </p:clrMapOvr>
  <p:transition xmlns:p14="http://schemas.microsoft.com/office/powerpoint/2010/main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to HELP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ASN.1 Models (!)</a:t>
            </a:r>
          </a:p>
          <a:p>
            <a:r>
              <a:rPr lang="en-US" dirty="0" smtClean="0"/>
              <a:t>Described possible system states</a:t>
            </a:r>
          </a:p>
          <a:p>
            <a:r>
              <a:rPr lang="en-US" dirty="0" smtClean="0"/>
              <a:t>Used to validate input (fine grained)</a:t>
            </a:r>
          </a:p>
          <a:p>
            <a:r>
              <a:rPr lang="en-US" dirty="0" smtClean="0"/>
              <a:t>Used to query output (coarse grained)</a:t>
            </a:r>
          </a:p>
          <a:p>
            <a:r>
              <a:rPr lang="en-US" dirty="0" smtClean="0"/>
              <a:t>Became the basis for constructing forms, advanced queries, etc.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36181"/>
      </p:ext>
    </p:extLst>
  </p:cSld>
  <p:clrMapOvr>
    <a:masterClrMapping/>
  </p:clrMapOvr>
  <p:transition xmlns:p14="http://schemas.microsoft.com/office/powerpoint/2010/main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to RDF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RDF</a:t>
            </a:r>
          </a:p>
          <a:p>
            <a:r>
              <a:rPr lang="en-US" dirty="0" smtClean="0"/>
              <a:t>Actually possible that some of the roots are traceable to the HELP / PTXT system </a:t>
            </a:r>
          </a:p>
          <a:p>
            <a:r>
              <a:rPr lang="en-US" dirty="0" smtClean="0"/>
              <a:t>Same strengths…</a:t>
            </a:r>
          </a:p>
          <a:p>
            <a:pPr lvl="1"/>
            <a:r>
              <a:rPr lang="en-US" dirty="0" smtClean="0"/>
              <a:t>… although PTXT dictionary is distributed across the net</a:t>
            </a:r>
          </a:p>
          <a:p>
            <a:r>
              <a:rPr lang="en-US" dirty="0" smtClean="0"/>
              <a:t>Same weaknesses…</a:t>
            </a:r>
          </a:p>
          <a:p>
            <a:pPr lvl="1"/>
            <a:r>
              <a:rPr lang="en-US" dirty="0" smtClean="0"/>
              <a:t>… what guarantees do I have?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46800"/>
      </p:ext>
    </p:extLst>
  </p:cSld>
  <p:clrMapOvr>
    <a:masterClrMapping/>
  </p:clrMapOvr>
  <p:transition xmlns:p14="http://schemas.microsoft.com/office/powerpoint/2010/main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RDF Store Guarantees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Store is represented as triples</a:t>
            </a:r>
          </a:p>
          <a:p>
            <a:pPr marL="857250" lvl="1" indent="-457200">
              <a:buFontTx/>
              <a:buChar char="•"/>
            </a:pPr>
            <a:r>
              <a:rPr lang="en-US" dirty="0" smtClean="0"/>
              <a:t>Subject (IRI or BNODE)</a:t>
            </a:r>
          </a:p>
          <a:p>
            <a:pPr marL="857250" lvl="1" indent="-457200">
              <a:buFontTx/>
              <a:buChar char="•"/>
            </a:pPr>
            <a:r>
              <a:rPr lang="en-US" dirty="0" smtClean="0"/>
              <a:t>Predicate (IRI)</a:t>
            </a:r>
          </a:p>
          <a:p>
            <a:pPr marL="857250" lvl="1" indent="-457200">
              <a:buFontTx/>
              <a:buChar char="•"/>
            </a:pPr>
            <a:r>
              <a:rPr lang="en-US" dirty="0" smtClean="0"/>
              <a:t>Object (IRI or BNODE or Literal)</a:t>
            </a:r>
          </a:p>
          <a:p>
            <a:pPr marL="338138" indent="-514350">
              <a:buFont typeface="+mj-lt"/>
              <a:buAutoNum type="arabicPeriod"/>
            </a:pPr>
            <a:r>
              <a:rPr lang="en-US" dirty="0" smtClean="0"/>
              <a:t>Literals have formal structure (!)</a:t>
            </a:r>
          </a:p>
          <a:p>
            <a:pPr marL="338138" indent="-514350">
              <a:buFont typeface="+mj-lt"/>
              <a:buAutoNum type="arabicPeriod"/>
            </a:pPr>
            <a:r>
              <a:rPr lang="en-US" dirty="0" smtClean="0"/>
              <a:t>The only guarantees are (1) and (2)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#</a:t>
            </a:r>
            <a:r>
              <a:rPr lang="en-US" dirty="0" err="1" smtClean="0"/>
              <a:t>HaroldSolbrig</a:t>
            </a:r>
            <a:r>
              <a:rPr lang="en-US" dirty="0" smtClean="0"/>
              <a:t> </a:t>
            </a:r>
            <a:r>
              <a:rPr lang="en-US" dirty="0" err="1" smtClean="0"/>
              <a:t>foaf:givenName</a:t>
            </a:r>
            <a:r>
              <a:rPr lang="en-US" dirty="0" smtClean="0"/>
              <a:t> “Harold”.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can I count of </a:t>
            </a:r>
            <a:r>
              <a:rPr lang="en-US" dirty="0" err="1" smtClean="0"/>
              <a:t>familyName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how does this relate to </a:t>
            </a:r>
            <a:r>
              <a:rPr lang="en-US" dirty="0" err="1" smtClean="0"/>
              <a:t>foaf:name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:stmt</a:t>
            </a:r>
            <a:r>
              <a:rPr lang="en-US" dirty="0"/>
              <a:t>_</a:t>
            </a:r>
            <a:r>
              <a:rPr lang="en-US" dirty="0" smtClean="0"/>
              <a:t>1 </a:t>
            </a:r>
            <a:r>
              <a:rPr lang="en-US" dirty="0" err="1" smtClean="0"/>
              <a:t>rdf:subject</a:t>
            </a:r>
            <a:r>
              <a:rPr lang="en-US" dirty="0" smtClean="0"/>
              <a:t> #</a:t>
            </a:r>
            <a:r>
              <a:rPr lang="en-US" dirty="0" err="1" smtClean="0"/>
              <a:t>HaroldSolbrig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</a:t>
            </a:r>
            <a:r>
              <a:rPr lang="en-US" dirty="0" err="1" smtClean="0"/>
              <a:t>rdf:predicate</a:t>
            </a:r>
            <a:r>
              <a:rPr lang="en-US" dirty="0" smtClean="0"/>
              <a:t> </a:t>
            </a:r>
            <a:r>
              <a:rPr lang="en-US" dirty="0" err="1" smtClean="0"/>
              <a:t>foaf:name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no </a:t>
            </a:r>
            <a:r>
              <a:rPr lang="en-US" dirty="0" err="1" smtClean="0"/>
              <a:t>rdf:object</a:t>
            </a:r>
            <a:r>
              <a:rPr lang="en-US" dirty="0" smtClean="0"/>
              <a:t>?  What does this mean?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375124"/>
      </p:ext>
    </p:extLst>
  </p:cSld>
  <p:clrMapOvr>
    <a:masterClrMapping/>
  </p:clrMapOvr>
  <p:transition xmlns:p14="http://schemas.microsoft.com/office/powerpoint/2010/main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Either you </a:t>
            </a:r>
            <a:r>
              <a:rPr lang="en-US" i="1" dirty="0" smtClean="0"/>
              <a:t>assume</a:t>
            </a:r>
            <a:r>
              <a:rPr lang="en-US" dirty="0" smtClean="0"/>
              <a:t>…</a:t>
            </a:r>
          </a:p>
          <a:p>
            <a:pPr marL="0" indent="0">
              <a:buNone/>
            </a:pPr>
            <a:r>
              <a:rPr lang="en-US" dirty="0" smtClean="0"/>
              <a:t>… that you know where the data came from and what constraints applied</a:t>
            </a:r>
          </a:p>
          <a:p>
            <a:pPr marL="0" indent="0">
              <a:buNone/>
            </a:pPr>
            <a:r>
              <a:rPr lang="en-US" dirty="0" smtClean="0"/>
              <a:t>… or that the data sources are sensible, consistent and error free</a:t>
            </a:r>
          </a:p>
          <a:p>
            <a:pPr marL="0" indent="0">
              <a:buNone/>
            </a:pPr>
            <a:r>
              <a:rPr lang="en-US" dirty="0" smtClean="0"/>
              <a:t>… or you have to start coding defensively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80779"/>
      </p:ext>
    </p:extLst>
  </p:cSld>
  <p:clrMapOvr>
    <a:masterClrMapping/>
  </p:clrMapOvr>
  <p:transition xmlns:p14="http://schemas.microsoft.com/office/powerpoint/2010/main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SPARQL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0725"/>
            <a:ext cx="9144000" cy="4084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2800" y="5943600"/>
            <a:ext cx="417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2011 Bob </a:t>
            </a:r>
            <a:r>
              <a:rPr lang="en-US" sz="1800" dirty="0" err="1" smtClean="0"/>
              <a:t>DuCharme</a:t>
            </a:r>
            <a:r>
              <a:rPr lang="en-US" sz="1800" dirty="0" smtClean="0"/>
              <a:t> – </a:t>
            </a:r>
            <a:r>
              <a:rPr lang="en-US" sz="1800" dirty="0" err="1" smtClean="0"/>
              <a:t>Oreilly</a:t>
            </a:r>
            <a:r>
              <a:rPr lang="en-US" sz="1800" dirty="0" smtClean="0"/>
              <a:t> Books</a:t>
            </a:r>
            <a:endParaRPr lang="en-US" sz="1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5CFE-CF22-984A-8D12-C006A9C27BF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473754"/>
      </p:ext>
    </p:extLst>
  </p:cSld>
  <p:clrMapOvr>
    <a:masterClrMapping/>
  </p:clrMapOvr>
  <p:transition xmlns:p14="http://schemas.microsoft.com/office/powerpoint/2010/main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SPARQL</a:t>
            </a:r>
            <a:br>
              <a:rPr lang="en-US" dirty="0" smtClean="0"/>
            </a:b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Explanation goes on to </a:t>
            </a:r>
            <a:r>
              <a:rPr lang="en-US" dirty="0" err="1" smtClean="0"/>
              <a:t>descripte</a:t>
            </a:r>
            <a:r>
              <a:rPr lang="en-US" dirty="0" smtClean="0"/>
              <a:t> the use of OPTIONAL, the fact that the order of OPTIONAL matters,  the fact that OPTIONAL can be used to find something out about new data sets, etc…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33327"/>
      </p:ext>
    </p:extLst>
  </p:cSld>
  <p:clrMapOvr>
    <a:masterClrMapping/>
  </p:clrMapOvr>
  <p:transition xmlns:p14="http://schemas.microsoft.com/office/powerpoint/2010/main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OPTIONAL doesn’t scale and yet…</a:t>
            </a:r>
          </a:p>
          <a:p>
            <a:pPr marL="0" indent="0">
              <a:buNone/>
            </a:pPr>
            <a:r>
              <a:rPr lang="en-US" dirty="0" smtClean="0"/>
              <a:t>… unless the particular store can offer some guarantees…</a:t>
            </a:r>
          </a:p>
          <a:p>
            <a:pPr marL="0" indent="0">
              <a:buNone/>
            </a:pPr>
            <a:r>
              <a:rPr lang="en-US" dirty="0" smtClean="0"/>
              <a:t>… you should code </a:t>
            </a:r>
            <a:r>
              <a:rPr lang="en-US" i="1" dirty="0" smtClean="0"/>
              <a:t>everything</a:t>
            </a:r>
            <a:r>
              <a:rPr lang="en-US" dirty="0" smtClean="0"/>
              <a:t> as optional (!)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06806"/>
      </p:ext>
    </p:extLst>
  </p:cSld>
  <p:clrMapOvr>
    <a:masterClrMapping/>
  </p:clrMapOvr>
  <p:transition xmlns:p14="http://schemas.microsoft.com/office/powerpoint/2010/main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Side 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RDF Graph – set of triples</a:t>
            </a:r>
          </a:p>
          <a:p>
            <a:r>
              <a:rPr lang="en-US" sz="2800" dirty="0" smtClean="0"/>
              <a:t>Identity of the graph is its content</a:t>
            </a:r>
          </a:p>
          <a:p>
            <a:pPr marL="0" indent="0">
              <a:buNone/>
            </a:pPr>
            <a:r>
              <a:rPr lang="en-US" dirty="0" smtClean="0"/>
              <a:t>RDF Dataset – a collection of RDF Graphs</a:t>
            </a:r>
          </a:p>
          <a:p>
            <a:r>
              <a:rPr lang="en-US" sz="2800" dirty="0" smtClean="0"/>
              <a:t>Identity </a:t>
            </a:r>
            <a:r>
              <a:rPr lang="en-US" sz="2800" dirty="0" err="1" smtClean="0"/>
              <a:t>pf</a:t>
            </a:r>
            <a:r>
              <a:rPr lang="en-US" sz="2800" dirty="0" smtClean="0"/>
              <a:t> dataset is its content (?)</a:t>
            </a:r>
          </a:p>
          <a:p>
            <a:pPr marL="0" indent="0">
              <a:buNone/>
            </a:pPr>
            <a:r>
              <a:rPr lang="en-US" dirty="0" smtClean="0"/>
              <a:t>Triple Store – set of triples that change over time</a:t>
            </a:r>
          </a:p>
          <a:p>
            <a:r>
              <a:rPr lang="en-US" sz="2800" dirty="0" smtClean="0"/>
              <a:t>Identity independent of content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39803"/>
      </p:ext>
    </p:extLst>
  </p:cSld>
  <p:clrMapOvr>
    <a:masterClrMapping/>
  </p:clrMapOvr>
  <p:transition xmlns:p14="http://schemas.microsoft.com/office/powerpoint/2010/main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RDF “Store”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i="1" dirty="0" smtClean="0"/>
              <a:t>triple store</a:t>
            </a:r>
            <a:r>
              <a:rPr lang="en-US" dirty="0" smtClean="0"/>
              <a:t> with</a:t>
            </a:r>
          </a:p>
          <a:p>
            <a:pPr lvl="1"/>
            <a:r>
              <a:rPr lang="en-US" sz="2800" dirty="0" smtClean="0"/>
              <a:t>Identity</a:t>
            </a:r>
          </a:p>
          <a:p>
            <a:pPr lvl="1"/>
            <a:r>
              <a:rPr lang="en-US" sz="2800" dirty="0" smtClean="0"/>
              <a:t>State (RDF Graph)</a:t>
            </a:r>
          </a:p>
          <a:p>
            <a:pPr lvl="1"/>
            <a:r>
              <a:rPr lang="en-US" sz="2800" dirty="0" smtClean="0"/>
              <a:t>Update function</a:t>
            </a:r>
          </a:p>
          <a:p>
            <a:pPr lvl="2"/>
            <a:r>
              <a:rPr lang="en-US" sz="2800" dirty="0" smtClean="0"/>
              <a:t>F(S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, G</a:t>
            </a:r>
            <a:r>
              <a:rPr lang="en-US" sz="2800" baseline="-25000" dirty="0" smtClean="0"/>
              <a:t>A</a:t>
            </a:r>
            <a:r>
              <a:rPr lang="en-US" sz="2800" dirty="0" smtClean="0"/>
              <a:t>, G</a:t>
            </a:r>
            <a:r>
              <a:rPr lang="en-US" sz="2800" baseline="-25000" dirty="0"/>
              <a:t>D</a:t>
            </a:r>
            <a:r>
              <a:rPr lang="en-US" sz="2800" dirty="0" smtClean="0"/>
              <a:t>) </a:t>
            </a:r>
            <a:r>
              <a:rPr lang="en-US" sz="2800" dirty="0" smtClean="0">
                <a:sym typeface="Wingdings"/>
              </a:rPr>
              <a:t> S</a:t>
            </a:r>
            <a:r>
              <a:rPr lang="en-US" sz="2800" baseline="-25000" dirty="0" smtClean="0">
                <a:sym typeface="Wingdings"/>
              </a:rPr>
              <a:t>2</a:t>
            </a:r>
            <a:endParaRPr lang="en-US" sz="2800" dirty="0" smtClean="0">
              <a:sym typeface="Wingdings"/>
            </a:endParaRPr>
          </a:p>
          <a:p>
            <a:pPr lvl="1"/>
            <a:r>
              <a:rPr lang="en-US" sz="2800" dirty="0" smtClean="0">
                <a:sym typeface="Wingdings"/>
              </a:rPr>
              <a:t>Invariants</a:t>
            </a:r>
          </a:p>
          <a:p>
            <a:pPr lvl="2"/>
            <a:r>
              <a:rPr lang="en-US" sz="2800" dirty="0" smtClean="0">
                <a:sym typeface="Wingdings"/>
              </a:rPr>
              <a:t>Always true about </a:t>
            </a:r>
            <a:r>
              <a:rPr lang="en-US" sz="2800" i="1" dirty="0" smtClean="0">
                <a:sym typeface="Wingdings"/>
              </a:rPr>
              <a:t>State</a:t>
            </a:r>
          </a:p>
          <a:p>
            <a:pPr lvl="1"/>
            <a:r>
              <a:rPr lang="en-US" sz="2800" dirty="0" smtClean="0">
                <a:sym typeface="Wingdings"/>
              </a:rPr>
              <a:t>Transition Rules</a:t>
            </a:r>
          </a:p>
          <a:p>
            <a:pPr lvl="2"/>
            <a:r>
              <a:rPr lang="en-US" sz="2800" dirty="0" smtClean="0">
                <a:sym typeface="Wingdings"/>
              </a:rPr>
              <a:t>Allowed </a:t>
            </a:r>
            <a:r>
              <a:rPr lang="en-US" sz="2800" i="1" dirty="0" smtClean="0">
                <a:sym typeface="Wingdings"/>
              </a:rPr>
              <a:t>State</a:t>
            </a:r>
            <a:r>
              <a:rPr lang="en-US" sz="2800" dirty="0" smtClean="0">
                <a:sym typeface="Wingdings"/>
              </a:rPr>
              <a:t>  </a:t>
            </a:r>
            <a:r>
              <a:rPr lang="en-US" sz="2800" i="1" dirty="0" smtClean="0">
                <a:sym typeface="Wingdings"/>
              </a:rPr>
              <a:t>State</a:t>
            </a:r>
            <a:r>
              <a:rPr lang="en-US" sz="2800" dirty="0" smtClean="0">
                <a:sym typeface="Wingdings"/>
              </a:rPr>
              <a:t> transitions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16387"/>
      </p:ext>
    </p:extLst>
  </p:cSld>
  <p:clrMapOvr>
    <a:masterClrMapping/>
  </p:clrMapOvr>
  <p:transition xmlns:p14="http://schemas.microsoft.com/office/powerpoint/2010/main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RDF Validation</a:t>
            </a:r>
            <a:br>
              <a:rPr lang="en-US" dirty="0" smtClean="0"/>
            </a:br>
            <a:r>
              <a:rPr lang="en-US" dirty="0" smtClean="0"/>
              <a:t>Requirements (MUST)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dirty="0" smtClean="0"/>
              <a:t>Provide a standard syntax and semantics for describing RDF Invariants  (and Transition Rules?)</a:t>
            </a:r>
          </a:p>
          <a:p>
            <a:pPr marL="514350" indent="-514350">
              <a:buAutoNum type="arabicParenR"/>
            </a:pPr>
            <a:r>
              <a:rPr lang="en-US" dirty="0" smtClean="0"/>
              <a:t>Allow publication and discovery</a:t>
            </a:r>
          </a:p>
          <a:p>
            <a:pPr marL="514350" indent="-514350">
              <a:buAutoNum type="arabicParenR"/>
            </a:pPr>
            <a:r>
              <a:rPr lang="en-US" dirty="0" smtClean="0"/>
              <a:t>Describe invariant enforcement rules (preconditions / </a:t>
            </a:r>
            <a:r>
              <a:rPr lang="en-US" dirty="0" err="1" smtClean="0"/>
              <a:t>postconditions</a:t>
            </a:r>
            <a:r>
              <a:rPr lang="en-US" dirty="0" smtClean="0"/>
              <a:t>)</a:t>
            </a:r>
          </a:p>
          <a:p>
            <a:pPr marL="514350" indent="-514350">
              <a:buAutoNum type="arabicParenR"/>
            </a:pPr>
            <a:r>
              <a:rPr lang="en-US" dirty="0" smtClean="0"/>
              <a:t>Handle invariant evolution (future)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9993"/>
      </p:ext>
    </p:extLst>
  </p:cSld>
  <p:clrMapOvr>
    <a:masterClrMapping/>
  </p:clrMapOvr>
  <p:transition xmlns:p14="http://schemas.microsoft.com/office/powerpoint/2010/main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RDF Validation</a:t>
            </a:r>
            <a:br>
              <a:rPr lang="en-US" dirty="0" smtClean="0"/>
            </a:br>
            <a:r>
              <a:rPr lang="en-US" dirty="0" smtClean="0"/>
              <a:t>Requirements (SHOULD)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Invariants:</a:t>
            </a:r>
            <a:endParaRPr lang="en-US" dirty="0"/>
          </a:p>
          <a:p>
            <a:r>
              <a:rPr lang="en-US" dirty="0" err="1" smtClean="0"/>
              <a:t>Representatable</a:t>
            </a:r>
            <a:r>
              <a:rPr lang="en-US" dirty="0" smtClean="0"/>
              <a:t> in RDF</a:t>
            </a:r>
          </a:p>
          <a:p>
            <a:pPr lvl="1"/>
            <a:r>
              <a:rPr lang="en-US" dirty="0" smtClean="0"/>
              <a:t>Easy to use might also imply DSL(s)</a:t>
            </a:r>
          </a:p>
          <a:p>
            <a:r>
              <a:rPr lang="en-US" dirty="0" smtClean="0"/>
              <a:t>Be formally </a:t>
            </a:r>
            <a:r>
              <a:rPr lang="en-US" dirty="0" err="1" smtClean="0"/>
              <a:t>verifable</a:t>
            </a:r>
            <a:endParaRPr lang="en-US" dirty="0" smtClean="0"/>
          </a:p>
          <a:p>
            <a:pPr lvl="1"/>
            <a:r>
              <a:rPr lang="en-US" dirty="0" smtClean="0"/>
              <a:t>Consistency</a:t>
            </a:r>
          </a:p>
          <a:p>
            <a:pPr lvl="1"/>
            <a:r>
              <a:rPr lang="en-US" dirty="0" smtClean="0"/>
              <a:t>Completeness (?)</a:t>
            </a:r>
          </a:p>
          <a:p>
            <a:r>
              <a:rPr lang="en-US" dirty="0" smtClean="0"/>
              <a:t>Be self defining</a:t>
            </a:r>
          </a:p>
          <a:p>
            <a:r>
              <a:rPr lang="en-US" dirty="0" smtClean="0"/>
              <a:t>Be able to express subset of UML 2.x class and attribute </a:t>
            </a:r>
            <a:r>
              <a:rPr lang="en-US" dirty="0" smtClean="0"/>
              <a:t>assertions (</a:t>
            </a:r>
            <a:r>
              <a:rPr lang="en-US" smtClean="0"/>
              <a:t>and some OCL?)</a:t>
            </a:r>
            <a:endParaRPr lang="en-US" dirty="0" smtClean="0"/>
          </a:p>
          <a:p>
            <a:pPr lvl="1"/>
            <a:r>
              <a:rPr lang="en-US" dirty="0" smtClean="0"/>
              <a:t>Subset of </a:t>
            </a:r>
            <a:r>
              <a:rPr lang="en-US" dirty="0" err="1" smtClean="0"/>
              <a:t>Invarients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UML 2.x</a:t>
            </a:r>
            <a:endParaRPr lang="en-US" dirty="0" smtClean="0"/>
          </a:p>
          <a:p>
            <a:r>
              <a:rPr lang="en-US" dirty="0" smtClean="0"/>
              <a:t>Be able to express XML Schema invariants</a:t>
            </a:r>
          </a:p>
          <a:p>
            <a:pPr lvl="1"/>
            <a:r>
              <a:rPr lang="en-US" dirty="0" smtClean="0"/>
              <a:t>Subset of Invariants </a:t>
            </a:r>
            <a:r>
              <a:rPr lang="en-US" dirty="0" smtClean="0">
                <a:sym typeface="Wingdings"/>
              </a:rPr>
              <a:t> XML Schema</a:t>
            </a:r>
            <a:endParaRPr lang="en-US" dirty="0" smtClean="0"/>
          </a:p>
          <a:p>
            <a:r>
              <a:rPr lang="en-US" dirty="0" smtClean="0"/>
              <a:t>Be implementable in existing tooling and infrastructure </a:t>
            </a:r>
          </a:p>
          <a:p>
            <a:pPr lvl="1"/>
            <a:r>
              <a:rPr lang="en-US" dirty="0" smtClean="0"/>
              <a:t>(RDF / SPARQL / REST / …)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04057"/>
      </p:ext>
    </p:extLst>
  </p:cSld>
  <p:clrMapOvr>
    <a:masterClrMapping/>
  </p:clrMapOvr>
  <p:transition xmlns:p14="http://schemas.microsoft.com/office/powerpoint/2010/main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to Address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Cardinality </a:t>
            </a:r>
          </a:p>
          <a:p>
            <a:r>
              <a:rPr lang="en-US" dirty="0" smtClean="0"/>
              <a:t>Types</a:t>
            </a:r>
          </a:p>
          <a:p>
            <a:r>
              <a:rPr lang="en-US" dirty="0" smtClean="0"/>
              <a:t>Open World / Unique Identifier Issues</a:t>
            </a:r>
          </a:p>
          <a:p>
            <a:r>
              <a:rPr lang="en-US" dirty="0" smtClean="0"/>
              <a:t>Allowed Transitions (</a:t>
            </a:r>
            <a:r>
              <a:rPr lang="en-US" dirty="0" err="1" smtClean="0"/>
              <a:t>ala.</a:t>
            </a:r>
            <a:r>
              <a:rPr lang="en-US" dirty="0" smtClean="0"/>
              <a:t> </a:t>
            </a:r>
            <a:r>
              <a:rPr lang="en-US" dirty="0" err="1" smtClean="0"/>
              <a:t>Skjaeveland</a:t>
            </a:r>
            <a:r>
              <a:rPr lang="en-US" dirty="0" smtClean="0"/>
              <a:t>/</a:t>
            </a:r>
            <a:r>
              <a:rPr lang="en-US" dirty="0" err="1" smtClean="0"/>
              <a:t>Stolpe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Known subjects/predicates/data types</a:t>
            </a:r>
          </a:p>
          <a:p>
            <a:r>
              <a:rPr lang="en-US" dirty="0" smtClean="0"/>
              <a:t>Preconditions</a:t>
            </a:r>
          </a:p>
          <a:p>
            <a:pPr lvl="1"/>
            <a:r>
              <a:rPr lang="en-US" dirty="0" smtClean="0"/>
              <a:t>:X a s:type1. </a:t>
            </a:r>
            <a:r>
              <a:rPr lang="en-US" dirty="0" smtClean="0">
                <a:sym typeface="Wingdings"/>
              </a:rPr>
              <a:t> </a:t>
            </a:r>
            <a:r>
              <a:rPr lang="en-US" i="1" dirty="0" smtClean="0">
                <a:sym typeface="Wingdings"/>
              </a:rPr>
              <a:t>rules</a:t>
            </a:r>
          </a:p>
          <a:p>
            <a:r>
              <a:rPr lang="en-US" dirty="0" err="1" smtClean="0"/>
              <a:t>Postconditions</a:t>
            </a:r>
            <a:endParaRPr lang="en-US" dirty="0" smtClean="0"/>
          </a:p>
          <a:p>
            <a:pPr lvl="1"/>
            <a:r>
              <a:rPr lang="en-US" dirty="0" smtClean="0"/>
              <a:t>:X a s:type1. </a:t>
            </a:r>
            <a:r>
              <a:rPr lang="en-US" dirty="0" smtClean="0">
                <a:sym typeface="Wingdings"/>
              </a:rPr>
              <a:t> :x </a:t>
            </a:r>
            <a:r>
              <a:rPr lang="en-US" dirty="0" err="1" smtClean="0">
                <a:sym typeface="Wingdings"/>
              </a:rPr>
              <a:t>s:r</a:t>
            </a:r>
            <a:r>
              <a:rPr lang="en-US" dirty="0" smtClean="0">
                <a:sym typeface="Wingdings"/>
              </a:rPr>
              <a:t> </a:t>
            </a:r>
            <a:r>
              <a:rPr lang="en-US" dirty="0" err="1" smtClean="0">
                <a:sym typeface="Wingdings"/>
              </a:rPr>
              <a:t>s:y</a:t>
            </a:r>
            <a:r>
              <a:rPr lang="en-US" dirty="0" smtClean="0">
                <a:sym typeface="Wingdings"/>
              </a:rPr>
              <a:t>.</a:t>
            </a:r>
          </a:p>
          <a:p>
            <a:r>
              <a:rPr lang="en-US" dirty="0" smtClean="0">
                <a:sym typeface="Wingdings"/>
              </a:rPr>
              <a:t>Data types</a:t>
            </a:r>
          </a:p>
          <a:p>
            <a:pPr lvl="1"/>
            <a:r>
              <a:rPr lang="en-US" dirty="0" smtClean="0">
                <a:sym typeface="Wingdings"/>
              </a:rPr>
              <a:t>Hidden </a:t>
            </a:r>
            <a:r>
              <a:rPr lang="en-US" dirty="0" err="1" smtClean="0">
                <a:sym typeface="Wingdings"/>
              </a:rPr>
              <a:t>parsable</a:t>
            </a:r>
            <a:r>
              <a:rPr lang="en-US" dirty="0" smtClean="0">
                <a:sym typeface="Wingdings"/>
              </a:rPr>
              <a:t> structure</a:t>
            </a:r>
          </a:p>
          <a:p>
            <a:pPr lvl="1"/>
            <a:r>
              <a:rPr lang="en-US" dirty="0" smtClean="0">
                <a:sym typeface="Wingdings"/>
              </a:rPr>
              <a:t>Allows hiding of complexity</a:t>
            </a:r>
          </a:p>
          <a:p>
            <a:r>
              <a:rPr lang="en-US" dirty="0" smtClean="0">
                <a:sym typeface="Wingdings"/>
              </a:rPr>
              <a:t>Allowable values (S  P, SP  T, etc.)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94647"/>
      </p:ext>
    </p:extLst>
  </p:cSld>
  <p:clrMapOvr>
    <a:masterClrMapping/>
  </p:clrMapOvr>
  <p:transition xmlns:p14="http://schemas.microsoft.com/office/powerpoint/2010/main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Linked Open Data today (mainly) represents secondary data</a:t>
            </a:r>
          </a:p>
          <a:p>
            <a:r>
              <a:rPr lang="en-US" dirty="0" smtClean="0"/>
              <a:t>Ok for research, but not for production systems</a:t>
            </a:r>
          </a:p>
          <a:p>
            <a:r>
              <a:rPr lang="en-US" dirty="0" smtClean="0"/>
              <a:t>Ok for relatively static stores but not for federation and evolution</a:t>
            </a:r>
          </a:p>
          <a:p>
            <a:pPr marL="0" indent="0">
              <a:buNone/>
            </a:pPr>
            <a:r>
              <a:rPr lang="en-US" dirty="0" smtClean="0"/>
              <a:t>The ability to create, share and execute invariants is (a) key to RDF becoming the de-facto language of many domains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RDF Validation Requirements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Sept 10, 2013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C3001-3B96-444D-B98D-577364D62FE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824163"/>
      </p:ext>
    </p:extLst>
  </p:cSld>
  <p:clrMapOvr>
    <a:masterClrMapping/>
  </p:clrMapOvr>
  <p:transition xmlns:p14="http://schemas.microsoft.com/office/powerpoint/2010/main"/>
</p:sld>
</file>

<file path=ppt/theme/theme1.xml><?xml version="1.0" encoding="utf-8"?>
<a:theme xmlns:a="http://schemas.openxmlformats.org/drawingml/2006/main" name="pp-formalwhite-sample">
  <a:themeElements>
    <a:clrScheme name="">
      <a:dk1>
        <a:srgbClr val="000000"/>
      </a:dk1>
      <a:lt1>
        <a:srgbClr val="FFFFFF"/>
      </a:lt1>
      <a:dk2>
        <a:srgbClr val="0066FF"/>
      </a:dk2>
      <a:lt2>
        <a:srgbClr val="B2B2B2"/>
      </a:lt2>
      <a:accent1>
        <a:srgbClr val="FF0000"/>
      </a:accent1>
      <a:accent2>
        <a:srgbClr val="00CCFF"/>
      </a:accent2>
      <a:accent3>
        <a:srgbClr val="FFFFFF"/>
      </a:accent3>
      <a:accent4>
        <a:srgbClr val="000000"/>
      </a:accent4>
      <a:accent5>
        <a:srgbClr val="FFAAAA"/>
      </a:accent5>
      <a:accent6>
        <a:srgbClr val="00B9E7"/>
      </a:accent6>
      <a:hlink>
        <a:srgbClr val="33CC33"/>
      </a:hlink>
      <a:folHlink>
        <a:srgbClr val="777777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66FF"/>
        </a:dk2>
        <a:lt2>
          <a:srgbClr val="808080"/>
        </a:lt2>
        <a:accent1>
          <a:srgbClr val="FF6600"/>
        </a:accent1>
        <a:accent2>
          <a:srgbClr val="00CCFF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00B9E7"/>
        </a:accent6>
        <a:hlink>
          <a:srgbClr val="FF0000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pp-formalwhite-sample.ppt</Template>
  <TotalTime>392</TotalTime>
  <Words>1003</Words>
  <Application>Microsoft Macintosh PowerPoint</Application>
  <PresentationFormat>On-screen Show (4:3)</PresentationFormat>
  <Paragraphs>186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pp-formalwhite-sample</vt:lpstr>
      <vt:lpstr>Requirements for RDF Validation</vt:lpstr>
      <vt:lpstr>Background</vt:lpstr>
      <vt:lpstr>PTXT Sample</vt:lpstr>
      <vt:lpstr>HELP System</vt:lpstr>
      <vt:lpstr>HELP System</vt:lpstr>
      <vt:lpstr>Lack of ‘string’ structure</vt:lpstr>
      <vt:lpstr>Solution to HELP problem</vt:lpstr>
      <vt:lpstr>On to RDF</vt:lpstr>
      <vt:lpstr>RDF Store Guarantees</vt:lpstr>
      <vt:lpstr>Same issues</vt:lpstr>
      <vt:lpstr>Learning SPARQL</vt:lpstr>
      <vt:lpstr>Learning SPARQL (continued)</vt:lpstr>
      <vt:lpstr>Issue</vt:lpstr>
      <vt:lpstr>Side Note</vt:lpstr>
      <vt:lpstr>RDF “Store”</vt:lpstr>
      <vt:lpstr>RDF Validation Requirements (MUST)</vt:lpstr>
      <vt:lpstr>RDF Validation Requirements (SHOULD)</vt:lpstr>
      <vt:lpstr>Need to Address</vt:lpstr>
      <vt:lpstr>Summary</vt:lpstr>
    </vt:vector>
  </TitlesOfParts>
  <Manager/>
  <Company>Mayo Foundation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RDF Validation Requirements</dc:title>
  <dc:subject/>
  <dc:creator>Harold Solbrig</dc:creator>
  <cp:keywords/>
  <dc:description/>
  <cp:lastModifiedBy>Harold Solbrig</cp:lastModifiedBy>
  <cp:revision>31</cp:revision>
  <dcterms:created xsi:type="dcterms:W3CDTF">2002-01-16T17:58:58Z</dcterms:created>
  <dcterms:modified xsi:type="dcterms:W3CDTF">2013-09-10T13:52:04Z</dcterms:modified>
  <cp:category/>
</cp:coreProperties>
</file>