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351" r:id="rId2"/>
    <p:sldId id="340" r:id="rId3"/>
    <p:sldId id="325" r:id="rId4"/>
    <p:sldId id="270" r:id="rId5"/>
    <p:sldId id="303" r:id="rId6"/>
    <p:sldId id="305" r:id="rId7"/>
    <p:sldId id="339" r:id="rId8"/>
    <p:sldId id="321" r:id="rId9"/>
    <p:sldId id="322" r:id="rId10"/>
    <p:sldId id="320" r:id="rId11"/>
    <p:sldId id="319" r:id="rId12"/>
    <p:sldId id="324" r:id="rId13"/>
    <p:sldId id="308" r:id="rId14"/>
    <p:sldId id="323" r:id="rId15"/>
    <p:sldId id="297" r:id="rId16"/>
    <p:sldId id="334" r:id="rId17"/>
    <p:sldId id="311" r:id="rId18"/>
    <p:sldId id="350" r:id="rId19"/>
    <p:sldId id="341" r:id="rId20"/>
    <p:sldId id="342" r:id="rId21"/>
    <p:sldId id="343" r:id="rId22"/>
    <p:sldId id="344" r:id="rId23"/>
    <p:sldId id="345" r:id="rId24"/>
    <p:sldId id="312" r:id="rId25"/>
  </p:sldIdLst>
  <p:sldSz cx="9144000" cy="5715000" type="screen16x1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044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-922" y="-62"/>
      </p:cViewPr>
      <p:guideLst>
        <p:guide orient="horz" pos="180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48BA66-EA7B-4C1C-BADB-D4C08B114793}" type="datetimeFigureOut">
              <a:rPr lang="en-US" smtClean="0"/>
              <a:t>10/31/2012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8ABF29-67D3-40B7-AA7C-3C0AA3D705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0774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75355"/>
            <a:ext cx="7772400" cy="122502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FC775-97E9-F444-9BBA-C5BAB99637DD}" type="datetimeFigureOut">
              <a:rPr lang="en-US" smtClean="0"/>
              <a:t>10/31/2012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63608-DFBC-7244-8324-22C5A439A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910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FC775-97E9-F444-9BBA-C5BAB99637DD}" type="datetimeFigureOut">
              <a:rPr lang="en-US" smtClean="0"/>
              <a:t>10/31/2012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63608-DFBC-7244-8324-22C5A439A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8003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FC775-97E9-F444-9BBA-C5BAB99637DD}" type="datetimeFigureOut">
              <a:rPr lang="en-US" smtClean="0"/>
              <a:t>10/31/2012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63608-DFBC-7244-8324-22C5A439A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056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000125"/>
            <a:ext cx="4038600" cy="282839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00125"/>
            <a:ext cx="4038600" cy="282839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FC775-97E9-F444-9BBA-C5BAB99637DD}" type="datetimeFigureOut">
              <a:rPr lang="en-US" smtClean="0"/>
              <a:t>10/31/2012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63608-DFBC-7244-8324-22C5A439A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358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FC775-97E9-F444-9BBA-C5BAB99637DD}" type="datetimeFigureOut">
              <a:rPr lang="en-US" smtClean="0"/>
              <a:t>10/31/2012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63608-DFBC-7244-8324-22C5A439A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669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FC775-97E9-F444-9BBA-C5BAB99637DD}" type="datetimeFigureOut">
              <a:rPr lang="en-US" smtClean="0"/>
              <a:t>10/31/2012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63608-DFBC-7244-8324-22C5A439A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4793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FC775-97E9-F444-9BBA-C5BAB99637DD}" type="datetimeFigureOut">
              <a:rPr lang="en-US" smtClean="0"/>
              <a:t>10/31/2012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63608-DFBC-7244-8324-22C5A439A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529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195918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FC775-97E9-F444-9BBA-C5BAB99637DD}" type="datetimeFigureOut">
              <a:rPr lang="en-US" smtClean="0"/>
              <a:t>10/31/2012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63608-DFBC-7244-8324-22C5A439A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960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FC775-97E9-F444-9BBA-C5BAB99637DD}" type="datetimeFigureOut">
              <a:rPr lang="en-US" smtClean="0"/>
              <a:t>10/31/2012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63608-DFBC-7244-8324-22C5A439A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8939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FC775-97E9-F444-9BBA-C5BAB99637DD}" type="datetimeFigureOut">
              <a:rPr lang="en-US" smtClean="0"/>
              <a:t>10/31/2012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63608-DFBC-7244-8324-22C5A439A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679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71979"/>
            <a:ext cx="2057400" cy="365654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71979"/>
            <a:ext cx="6019800" cy="365654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FC775-97E9-F444-9BBA-C5BAB99637DD}" type="datetimeFigureOut">
              <a:rPr lang="en-US" smtClean="0"/>
              <a:t>10/31/2012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463608-DFBC-7244-8324-22C5A439A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9307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7041D57-B006-4187-ABFF-25C7E0529405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4" name="Picture 1030" descr="TPAC_Slides-004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80583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9FC775-97E9-F444-9BBA-C5BAB99637DD}" type="datetimeFigureOut">
              <a:rPr lang="en-US" smtClean="0"/>
              <a:t>10/31/2012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463608-DFBC-7244-8324-22C5A439A3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629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en.wikipedia.org/wiki/Digital_marketing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eidr.org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31474" y="4396902"/>
            <a:ext cx="488512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</a:rPr>
              <a:t>Digital Marketing Discussion</a:t>
            </a:r>
          </a:p>
          <a:p>
            <a:r>
              <a:rPr lang="en-US" sz="3200" dirty="0" smtClean="0">
                <a:solidFill>
                  <a:schemeClr val="bg1"/>
                </a:solidFill>
              </a:rPr>
              <a:t>31 October, 2012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88028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2361235" y="725764"/>
            <a:ext cx="6558928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hangingPunct="1">
              <a:lnSpc>
                <a:spcPct val="100000"/>
              </a:lnSpc>
              <a:tabLst>
                <a:tab pos="0" algn="l"/>
                <a:tab pos="314325" algn="l"/>
                <a:tab pos="630238" algn="l"/>
                <a:tab pos="946150" algn="l"/>
                <a:tab pos="1262063" algn="l"/>
                <a:tab pos="1577975" algn="l"/>
                <a:tab pos="1893888" algn="l"/>
                <a:tab pos="2209800" algn="l"/>
                <a:tab pos="2525713" algn="l"/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4000" dirty="0" smtClean="0">
                <a:solidFill>
                  <a:srgbClr val="004480"/>
                </a:solidFill>
                <a:latin typeface="LeagueGothic"/>
                <a:ea typeface="ヒラギノ角ゴ ProN W3" charset="0"/>
                <a:cs typeface="LeagueGothic"/>
              </a:rPr>
              <a:t>Digital Marketing Task Force Contributors, Resources</a:t>
            </a:r>
            <a:endParaRPr lang="en-US" sz="4000" dirty="0">
              <a:solidFill>
                <a:srgbClr val="004480"/>
              </a:solidFill>
              <a:latin typeface="LeagueGothic"/>
              <a:ea typeface="ヒラギノ角ゴ ProN W3" charset="0"/>
              <a:cs typeface="LeagueGothic"/>
            </a:endParaRPr>
          </a:p>
        </p:txBody>
      </p:sp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2244043" y="1801162"/>
            <a:ext cx="6567447" cy="3753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5000" rIns="90000" bIns="45000">
            <a:spAutoFit/>
          </a:bodyPr>
          <a:lstStyle/>
          <a:p>
            <a:pPr marL="285750" indent="-284163" hangingPunct="1">
              <a:lnSpc>
                <a:spcPct val="100000"/>
              </a:lnSpc>
              <a:buSzPct val="45000"/>
              <a:buFont typeface="Arial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dirty="0" smtClean="0">
                <a:solidFill>
                  <a:srgbClr val="000000"/>
                </a:solidFill>
                <a:latin typeface="Gill Sans" charset="0"/>
              </a:rPr>
              <a:t>Carl Cargill, Adobe</a:t>
            </a:r>
          </a:p>
          <a:p>
            <a:pPr marL="285750" indent="-284163" hangingPunct="1">
              <a:lnSpc>
                <a:spcPct val="100000"/>
              </a:lnSpc>
              <a:buSzPct val="45000"/>
              <a:buFont typeface="Arial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dirty="0" smtClean="0">
                <a:solidFill>
                  <a:srgbClr val="000000"/>
                </a:solidFill>
                <a:latin typeface="Gill Sans" charset="0"/>
              </a:rPr>
              <a:t>John Carney, Cable Labs</a:t>
            </a:r>
          </a:p>
          <a:p>
            <a:pPr marL="285750" indent="-284163" hangingPunct="1">
              <a:lnSpc>
                <a:spcPct val="100000"/>
              </a:lnSpc>
              <a:buSzPct val="45000"/>
              <a:buFont typeface="Arial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dirty="0" smtClean="0">
                <a:solidFill>
                  <a:srgbClr val="000000"/>
                </a:solidFill>
                <a:latin typeface="Gill Sans" charset="0"/>
              </a:rPr>
              <a:t>David </a:t>
            </a:r>
            <a:r>
              <a:rPr lang="en-US" dirty="0">
                <a:solidFill>
                  <a:srgbClr val="000000"/>
                </a:solidFill>
                <a:latin typeface="Gill Sans" charset="0"/>
              </a:rPr>
              <a:t>E</a:t>
            </a:r>
            <a:r>
              <a:rPr lang="en-US" dirty="0" smtClean="0">
                <a:solidFill>
                  <a:srgbClr val="000000"/>
                </a:solidFill>
                <a:latin typeface="Gill Sans" charset="0"/>
              </a:rPr>
              <a:t>zell, National Association of Convenience Stores</a:t>
            </a:r>
          </a:p>
          <a:p>
            <a:pPr marL="285750" indent="-284163" hangingPunct="1">
              <a:lnSpc>
                <a:spcPct val="100000"/>
              </a:lnSpc>
              <a:buSzPct val="45000"/>
              <a:buFont typeface="Arial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dirty="0" smtClean="0">
                <a:solidFill>
                  <a:srgbClr val="000000"/>
                </a:solidFill>
                <a:latin typeface="Gill Sans" charset="0"/>
              </a:rPr>
              <a:t>Steve Holbrook, IBM</a:t>
            </a:r>
          </a:p>
          <a:p>
            <a:pPr marL="285750" indent="-284163" hangingPunct="1">
              <a:lnSpc>
                <a:spcPct val="100000"/>
              </a:lnSpc>
              <a:buSzPct val="45000"/>
              <a:buFont typeface="Arial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dirty="0" err="1" smtClean="0">
                <a:solidFill>
                  <a:srgbClr val="000000"/>
                </a:solidFill>
                <a:latin typeface="Gill Sans" charset="0"/>
              </a:rPr>
              <a:t>Ora</a:t>
            </a:r>
            <a:r>
              <a:rPr lang="en-US" dirty="0" smtClean="0">
                <a:solidFill>
                  <a:srgbClr val="000000"/>
                </a:solidFill>
                <a:latin typeface="Gill Sans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Gill Sans" charset="0"/>
              </a:rPr>
              <a:t>Lassila</a:t>
            </a:r>
            <a:r>
              <a:rPr lang="en-US" dirty="0">
                <a:solidFill>
                  <a:srgbClr val="000000"/>
                </a:solidFill>
                <a:latin typeface="Gill Sans" charset="0"/>
              </a:rPr>
              <a:t>, </a:t>
            </a:r>
            <a:r>
              <a:rPr lang="en-US" dirty="0" smtClean="0">
                <a:solidFill>
                  <a:srgbClr val="000000"/>
                </a:solidFill>
                <a:latin typeface="Gill Sans" charset="0"/>
              </a:rPr>
              <a:t>Nokia</a:t>
            </a:r>
            <a:endParaRPr lang="en-US" dirty="0">
              <a:solidFill>
                <a:srgbClr val="000000"/>
              </a:solidFill>
              <a:latin typeface="Gill Sans" charset="0"/>
            </a:endParaRPr>
          </a:p>
          <a:p>
            <a:pPr marL="285750" indent="-284163">
              <a:buSzPct val="45000"/>
              <a:buFont typeface="Arial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dirty="0">
                <a:solidFill>
                  <a:srgbClr val="000000"/>
                </a:solidFill>
                <a:latin typeface="Gill Sans" charset="0"/>
              </a:rPr>
              <a:t>Philippe Le </a:t>
            </a:r>
            <a:r>
              <a:rPr lang="en-US" dirty="0" err="1">
                <a:solidFill>
                  <a:srgbClr val="000000"/>
                </a:solidFill>
                <a:latin typeface="Gill Sans" charset="0"/>
              </a:rPr>
              <a:t>Hegaret</a:t>
            </a:r>
            <a:r>
              <a:rPr lang="en-US" dirty="0">
                <a:solidFill>
                  <a:srgbClr val="000000"/>
                </a:solidFill>
                <a:latin typeface="Gill Sans" charset="0"/>
              </a:rPr>
              <a:t>, </a:t>
            </a:r>
            <a:r>
              <a:rPr lang="en-US" dirty="0" smtClean="0">
                <a:solidFill>
                  <a:srgbClr val="000000"/>
                </a:solidFill>
                <a:latin typeface="Gill Sans" charset="0"/>
              </a:rPr>
              <a:t>W3C</a:t>
            </a:r>
          </a:p>
          <a:p>
            <a:pPr marL="285750" indent="-284163" hangingPunct="1">
              <a:lnSpc>
                <a:spcPct val="100000"/>
              </a:lnSpc>
              <a:buSzPct val="45000"/>
              <a:buFont typeface="Arial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dirty="0" err="1" smtClean="0">
                <a:solidFill>
                  <a:srgbClr val="000000"/>
                </a:solidFill>
                <a:latin typeface="Gill Sans" charset="0"/>
              </a:rPr>
              <a:t>Kepeng</a:t>
            </a:r>
            <a:r>
              <a:rPr lang="en-US" dirty="0" smtClean="0">
                <a:solidFill>
                  <a:srgbClr val="000000"/>
                </a:solidFill>
                <a:latin typeface="Gill Sans" charset="0"/>
              </a:rPr>
              <a:t> Li, Huawei</a:t>
            </a:r>
          </a:p>
          <a:p>
            <a:pPr marL="285750" indent="-284163" hangingPunct="1">
              <a:lnSpc>
                <a:spcPct val="100000"/>
              </a:lnSpc>
              <a:buSzPct val="45000"/>
              <a:buFont typeface="Arial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dirty="0" smtClean="0">
                <a:solidFill>
                  <a:srgbClr val="000000"/>
                </a:solidFill>
                <a:latin typeface="Gill Sans" charset="0"/>
              </a:rPr>
              <a:t>Karen Myers, W3C</a:t>
            </a:r>
          </a:p>
          <a:p>
            <a:pPr marL="285750" indent="-284163" hangingPunct="1">
              <a:lnSpc>
                <a:spcPct val="100000"/>
              </a:lnSpc>
              <a:buSzPct val="45000"/>
              <a:buFont typeface="Arial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dirty="0" smtClean="0">
                <a:solidFill>
                  <a:srgbClr val="000000"/>
                </a:solidFill>
                <a:latin typeface="Gill Sans" charset="0"/>
              </a:rPr>
              <a:t>Thomas </a:t>
            </a:r>
            <a:r>
              <a:rPr lang="en-US" dirty="0" err="1" smtClean="0">
                <a:solidFill>
                  <a:srgbClr val="000000"/>
                </a:solidFill>
                <a:latin typeface="Gill Sans" charset="0"/>
              </a:rPr>
              <a:t>Roessler</a:t>
            </a:r>
            <a:r>
              <a:rPr lang="en-US" dirty="0" smtClean="0">
                <a:solidFill>
                  <a:srgbClr val="000000"/>
                </a:solidFill>
                <a:latin typeface="Gill Sans" charset="0"/>
              </a:rPr>
              <a:t>, W3C</a:t>
            </a:r>
          </a:p>
          <a:p>
            <a:pPr marL="285750" indent="-284163">
              <a:buSzPct val="45000"/>
              <a:buFont typeface="Arial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dirty="0">
                <a:solidFill>
                  <a:srgbClr val="000000"/>
                </a:solidFill>
                <a:latin typeface="Gill Sans" charset="0"/>
              </a:rPr>
              <a:t>Mark Vickers, Greg Thomson, Walt </a:t>
            </a:r>
            <a:r>
              <a:rPr lang="en-US" dirty="0" smtClean="0">
                <a:solidFill>
                  <a:srgbClr val="000000"/>
                </a:solidFill>
                <a:latin typeface="Gill Sans" charset="0"/>
              </a:rPr>
              <a:t>Michel, </a:t>
            </a:r>
            <a:r>
              <a:rPr lang="en-US" dirty="0">
                <a:solidFill>
                  <a:srgbClr val="000000"/>
                </a:solidFill>
                <a:latin typeface="Gill Sans" charset="0"/>
              </a:rPr>
              <a:t>Comcast</a:t>
            </a:r>
            <a:endParaRPr lang="en-US" dirty="0" smtClean="0">
              <a:solidFill>
                <a:srgbClr val="000000"/>
              </a:solidFill>
              <a:latin typeface="Gill Sans" charset="0"/>
            </a:endParaRPr>
          </a:p>
          <a:p>
            <a:pPr marL="285750" indent="-284163" hangingPunct="1">
              <a:lnSpc>
                <a:spcPct val="100000"/>
              </a:lnSpc>
              <a:buSzPct val="45000"/>
              <a:buFont typeface="Arial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dirty="0" err="1" smtClean="0">
                <a:solidFill>
                  <a:srgbClr val="000000"/>
                </a:solidFill>
                <a:latin typeface="Gill Sans" charset="0"/>
              </a:rPr>
              <a:t>Rigo</a:t>
            </a:r>
            <a:r>
              <a:rPr lang="en-US" dirty="0" smtClean="0">
                <a:solidFill>
                  <a:srgbClr val="000000"/>
                </a:solidFill>
                <a:latin typeface="Gill Sans" charset="0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Gill Sans" charset="0"/>
              </a:rPr>
              <a:t>Wenning</a:t>
            </a:r>
            <a:r>
              <a:rPr lang="en-US" dirty="0" smtClean="0">
                <a:solidFill>
                  <a:srgbClr val="000000"/>
                </a:solidFill>
                <a:latin typeface="Gill Sans" charset="0"/>
              </a:rPr>
              <a:t>, W3C </a:t>
            </a:r>
          </a:p>
          <a:p>
            <a:pPr marL="285750" indent="-284163" hangingPunct="1">
              <a:lnSpc>
                <a:spcPct val="100000"/>
              </a:lnSpc>
              <a:buSzPct val="45000"/>
              <a:buFont typeface="Arial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n-US" sz="2000" dirty="0" smtClean="0">
              <a:solidFill>
                <a:srgbClr val="000000"/>
              </a:solidFill>
              <a:latin typeface="Gill Sans" charset="0"/>
            </a:endParaRPr>
          </a:p>
          <a:p>
            <a:pPr marL="285750" indent="-284163" hangingPunct="1">
              <a:lnSpc>
                <a:spcPct val="100000"/>
              </a:lnSpc>
              <a:buSzPct val="45000"/>
              <a:buFont typeface="Arial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n-US" sz="2000" dirty="0">
              <a:solidFill>
                <a:srgbClr val="000000"/>
              </a:solidFill>
              <a:latin typeface="Gill Sans" charset="0"/>
            </a:endParaRPr>
          </a:p>
        </p:txBody>
      </p:sp>
      <p:pic>
        <p:nvPicPr>
          <p:cNvPr id="6" name="Picture 2" descr="W3C Home P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339" y="440418"/>
            <a:ext cx="685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5615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1879042" y="544799"/>
            <a:ext cx="7355393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hangingPunct="1">
              <a:lnSpc>
                <a:spcPct val="100000"/>
              </a:lnSpc>
              <a:tabLst>
                <a:tab pos="0" algn="l"/>
                <a:tab pos="314325" algn="l"/>
                <a:tab pos="630238" algn="l"/>
                <a:tab pos="946150" algn="l"/>
                <a:tab pos="1262063" algn="l"/>
                <a:tab pos="1577975" algn="l"/>
                <a:tab pos="1893888" algn="l"/>
                <a:tab pos="2209800" algn="l"/>
                <a:tab pos="2525713" algn="l"/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4000" dirty="0" smtClean="0">
                <a:solidFill>
                  <a:srgbClr val="004480"/>
                </a:solidFill>
                <a:latin typeface="LeagueGothic"/>
                <a:ea typeface="ヒラギノ角ゴ ProN W3" charset="0"/>
                <a:cs typeface="LeagueGothic"/>
              </a:rPr>
              <a:t>Why Digital Marketing at W3C?</a:t>
            </a:r>
            <a:endParaRPr lang="en-US" sz="4000" dirty="0">
              <a:solidFill>
                <a:srgbClr val="004480"/>
              </a:solidFill>
              <a:latin typeface="LeagueGothic"/>
              <a:ea typeface="ヒラギノ角ゴ ProN W3" charset="0"/>
              <a:cs typeface="LeagueGothic"/>
            </a:endParaRPr>
          </a:p>
        </p:txBody>
      </p:sp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2203852" y="1261627"/>
            <a:ext cx="6286498" cy="3599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5000" rIns="90000" bIns="45000">
            <a:spAutoFit/>
          </a:bodyPr>
          <a:lstStyle/>
          <a:p>
            <a:pPr marL="1587"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n-US" sz="2000" dirty="0">
              <a:solidFill>
                <a:srgbClr val="000000"/>
              </a:solidFill>
              <a:latin typeface="Gill Sans"/>
            </a:endParaRPr>
          </a:p>
          <a:p>
            <a:pPr marL="344487" indent="-342900">
              <a:buSzPct val="45000"/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sz="2000" b="1" dirty="0" smtClean="0">
                <a:solidFill>
                  <a:srgbClr val="000000"/>
                </a:solidFill>
                <a:latin typeface="Gill Sans"/>
              </a:rPr>
              <a:t>Leverage </a:t>
            </a:r>
            <a:r>
              <a:rPr lang="en-US" sz="2000" dirty="0" smtClean="0">
                <a:solidFill>
                  <a:srgbClr val="000000"/>
                </a:solidFill>
                <a:latin typeface="Gill Sans"/>
              </a:rPr>
              <a:t>the benefits of the Open Web Platform for Marketers.</a:t>
            </a:r>
          </a:p>
          <a:p>
            <a:pPr marL="344487" indent="-342900">
              <a:buSzPct val="45000"/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sz="2000" b="1" dirty="0" smtClean="0">
                <a:solidFill>
                  <a:srgbClr val="000000"/>
                </a:solidFill>
                <a:latin typeface="Gill Sans"/>
              </a:rPr>
              <a:t>Share</a:t>
            </a:r>
            <a:r>
              <a:rPr lang="en-US" sz="2000" dirty="0" smtClean="0">
                <a:solidFill>
                  <a:srgbClr val="000000"/>
                </a:solidFill>
                <a:latin typeface="Gill Sans"/>
              </a:rPr>
              <a:t> expertise with new communities</a:t>
            </a:r>
          </a:p>
          <a:p>
            <a:pPr marL="344487" indent="-342900">
              <a:buSzPct val="45000"/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sz="2000" b="1" dirty="0" smtClean="0">
                <a:solidFill>
                  <a:srgbClr val="000000"/>
                </a:solidFill>
                <a:latin typeface="Gill Sans"/>
              </a:rPr>
              <a:t>Identify </a:t>
            </a:r>
            <a:r>
              <a:rPr lang="en-US" sz="2000" dirty="0" smtClean="0">
                <a:solidFill>
                  <a:srgbClr val="000000"/>
                </a:solidFill>
                <a:latin typeface="Gill Sans"/>
              </a:rPr>
              <a:t>gaps in the OWP for Marketers to increase adoption</a:t>
            </a:r>
          </a:p>
          <a:p>
            <a:pPr marL="344487" indent="-342900">
              <a:buSzPct val="45000"/>
              <a:buFont typeface="Arial" pitchFamily="34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n-US" sz="2000" dirty="0" smtClean="0">
              <a:solidFill>
                <a:srgbClr val="000000"/>
              </a:solidFill>
              <a:latin typeface="Gill Sans"/>
            </a:endParaRPr>
          </a:p>
          <a:p>
            <a:pPr marL="1587"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n-US" sz="1400" dirty="0" smtClean="0">
              <a:solidFill>
                <a:srgbClr val="000000"/>
              </a:solidFill>
              <a:latin typeface="Gill Sans"/>
            </a:endParaRPr>
          </a:p>
          <a:p>
            <a:pPr marL="1587"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sz="1400" dirty="0" smtClean="0">
                <a:solidFill>
                  <a:srgbClr val="000000"/>
                </a:solidFill>
                <a:latin typeface="Gill Sans"/>
              </a:rPr>
              <a:t> </a:t>
            </a:r>
          </a:p>
          <a:p>
            <a:pPr marL="1587"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n-US" sz="2000" dirty="0">
              <a:solidFill>
                <a:srgbClr val="000000"/>
              </a:solidFill>
              <a:latin typeface="Gill Sans"/>
            </a:endParaRPr>
          </a:p>
          <a:p>
            <a:pPr marL="1587"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n-US" sz="2000" dirty="0" smtClean="0">
              <a:solidFill>
                <a:srgbClr val="000000"/>
              </a:solidFill>
              <a:latin typeface="Gill Sans"/>
            </a:endParaRPr>
          </a:p>
          <a:p>
            <a:pPr marL="285750" indent="-284163" hangingPunct="1">
              <a:lnSpc>
                <a:spcPct val="100000"/>
              </a:lnSpc>
              <a:buSzPct val="45000"/>
              <a:buFont typeface="Arial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n-US" sz="2000" dirty="0">
              <a:solidFill>
                <a:srgbClr val="000000"/>
              </a:solidFill>
              <a:latin typeface="Gill Sans" charset="0"/>
            </a:endParaRPr>
          </a:p>
        </p:txBody>
      </p:sp>
      <p:pic>
        <p:nvPicPr>
          <p:cNvPr id="1026" name="Picture 2" descr="W3C Home P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339" y="440418"/>
            <a:ext cx="685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http://cdn7.fotosearch.com/bthumb/CSP/CSP712/k712073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679315"/>
            <a:ext cx="161925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5136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2244045" y="1027103"/>
            <a:ext cx="6676118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hangingPunct="1">
              <a:lnSpc>
                <a:spcPct val="100000"/>
              </a:lnSpc>
              <a:tabLst>
                <a:tab pos="0" algn="l"/>
                <a:tab pos="314325" algn="l"/>
                <a:tab pos="630238" algn="l"/>
                <a:tab pos="946150" algn="l"/>
                <a:tab pos="1262063" algn="l"/>
                <a:tab pos="1577975" algn="l"/>
                <a:tab pos="1893888" algn="l"/>
                <a:tab pos="2209800" algn="l"/>
                <a:tab pos="2525713" algn="l"/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4000" dirty="0" smtClean="0">
                <a:solidFill>
                  <a:srgbClr val="004480"/>
                </a:solidFill>
                <a:latin typeface="LeagueGothic"/>
                <a:ea typeface="ヒラギノ角ゴ ProN W3" charset="0"/>
                <a:cs typeface="LeagueGothic"/>
              </a:rPr>
              <a:t>Digital Marketing</a:t>
            </a:r>
            <a:endParaRPr lang="en-US" sz="4000" dirty="0">
              <a:solidFill>
                <a:srgbClr val="004480"/>
              </a:solidFill>
              <a:latin typeface="LeagueGothic"/>
              <a:ea typeface="ヒラギノ角ゴ ProN W3" charset="0"/>
              <a:cs typeface="LeagueGothic"/>
            </a:endParaRPr>
          </a:p>
        </p:txBody>
      </p:sp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2244044" y="2276475"/>
            <a:ext cx="6286498" cy="4215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5000" rIns="90000" bIns="45000">
            <a:spAutoFit/>
          </a:bodyPr>
          <a:lstStyle/>
          <a:p>
            <a:pPr marL="1587"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sz="2000" dirty="0" smtClean="0">
                <a:solidFill>
                  <a:srgbClr val="000000"/>
                </a:solidFill>
                <a:latin typeface="Gill Sans"/>
              </a:rPr>
              <a:t>“Digital Marketing is the use of digital sources based on electronic signal like </a:t>
            </a:r>
            <a:r>
              <a:rPr lang="en-US" sz="2000" b="1" dirty="0" smtClean="0">
                <a:solidFill>
                  <a:srgbClr val="000000"/>
                </a:solidFill>
                <a:latin typeface="Gill Sans"/>
              </a:rPr>
              <a:t>Internet, digital display advertising</a:t>
            </a:r>
            <a:r>
              <a:rPr lang="en-US" sz="2000" dirty="0" smtClean="0">
                <a:solidFill>
                  <a:srgbClr val="000000"/>
                </a:solidFill>
                <a:latin typeface="Gill Sans"/>
              </a:rPr>
              <a:t> and other </a:t>
            </a:r>
            <a:r>
              <a:rPr lang="en-US" sz="2000" b="1" dirty="0" smtClean="0">
                <a:solidFill>
                  <a:srgbClr val="000000"/>
                </a:solidFill>
                <a:latin typeface="Gill Sans"/>
              </a:rPr>
              <a:t>digital media </a:t>
            </a:r>
            <a:r>
              <a:rPr lang="en-US" sz="2000" dirty="0" smtClean="0">
                <a:solidFill>
                  <a:srgbClr val="000000"/>
                </a:solidFill>
                <a:latin typeface="Gill Sans"/>
              </a:rPr>
              <a:t>such as </a:t>
            </a:r>
            <a:r>
              <a:rPr lang="en-US" sz="2000" b="1" dirty="0" smtClean="0">
                <a:solidFill>
                  <a:srgbClr val="000000"/>
                </a:solidFill>
                <a:latin typeface="Gill Sans"/>
              </a:rPr>
              <a:t>television, radio, and mobile phones </a:t>
            </a:r>
            <a:r>
              <a:rPr lang="en-US" sz="2000" dirty="0" smtClean="0">
                <a:solidFill>
                  <a:srgbClr val="000000"/>
                </a:solidFill>
                <a:latin typeface="Gill Sans"/>
              </a:rPr>
              <a:t>in the </a:t>
            </a:r>
            <a:r>
              <a:rPr lang="en-US" sz="2000" b="1" dirty="0" smtClean="0">
                <a:solidFill>
                  <a:srgbClr val="000000"/>
                </a:solidFill>
                <a:latin typeface="Gill Sans"/>
              </a:rPr>
              <a:t>promotion of brands and products to consumers</a:t>
            </a:r>
            <a:r>
              <a:rPr lang="en-US" sz="2000" dirty="0" smtClean="0">
                <a:solidFill>
                  <a:srgbClr val="000000"/>
                </a:solidFill>
                <a:latin typeface="Gill Sans"/>
              </a:rPr>
              <a:t>.”  </a:t>
            </a:r>
          </a:p>
          <a:p>
            <a:pPr marL="1587"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n-US" sz="2000" dirty="0">
              <a:solidFill>
                <a:srgbClr val="000000"/>
              </a:solidFill>
              <a:latin typeface="Gill Sans"/>
            </a:endParaRPr>
          </a:p>
          <a:p>
            <a:pPr marL="1587"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n-US" sz="2000" dirty="0" smtClean="0">
              <a:solidFill>
                <a:srgbClr val="000000"/>
              </a:solidFill>
              <a:latin typeface="Gill Sans"/>
            </a:endParaRPr>
          </a:p>
          <a:p>
            <a:pPr marL="1587"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sz="2000" dirty="0">
                <a:hlinkClick r:id="rId2"/>
              </a:rPr>
              <a:t>http://en.wikipedia.org/wiki/Digital_marketing</a:t>
            </a:r>
            <a:endParaRPr lang="en-US" sz="2000" dirty="0"/>
          </a:p>
          <a:p>
            <a:pPr marL="1587"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n-US" sz="2000" dirty="0" smtClean="0">
              <a:solidFill>
                <a:srgbClr val="000000"/>
              </a:solidFill>
              <a:latin typeface="Gill Sans"/>
            </a:endParaRPr>
          </a:p>
          <a:p>
            <a:pPr marL="1587"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n-US" sz="1400" dirty="0" smtClean="0">
              <a:solidFill>
                <a:srgbClr val="000000"/>
              </a:solidFill>
              <a:latin typeface="Gill Sans"/>
            </a:endParaRPr>
          </a:p>
          <a:p>
            <a:pPr marL="1587"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sz="1400" dirty="0" smtClean="0">
                <a:solidFill>
                  <a:srgbClr val="000000"/>
                </a:solidFill>
                <a:latin typeface="Gill Sans"/>
              </a:rPr>
              <a:t> </a:t>
            </a:r>
          </a:p>
          <a:p>
            <a:pPr marL="1587"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n-US" sz="2000" dirty="0">
              <a:solidFill>
                <a:srgbClr val="000000"/>
              </a:solidFill>
              <a:latin typeface="Gill Sans"/>
            </a:endParaRPr>
          </a:p>
          <a:p>
            <a:pPr marL="1587"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n-US" sz="2000" dirty="0" smtClean="0">
              <a:solidFill>
                <a:srgbClr val="000000"/>
              </a:solidFill>
              <a:latin typeface="Gill Sans"/>
            </a:endParaRPr>
          </a:p>
          <a:p>
            <a:pPr marL="285750" indent="-284163" hangingPunct="1">
              <a:lnSpc>
                <a:spcPct val="100000"/>
              </a:lnSpc>
              <a:buSzPct val="45000"/>
              <a:buFont typeface="Arial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n-US" sz="2000" dirty="0">
              <a:solidFill>
                <a:srgbClr val="000000"/>
              </a:solidFill>
              <a:latin typeface="Gill Sans" charset="0"/>
            </a:endParaRPr>
          </a:p>
        </p:txBody>
      </p:sp>
      <p:pic>
        <p:nvPicPr>
          <p:cNvPr id="6" name="Picture 2" descr="W3C Home P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339" y="440418"/>
            <a:ext cx="685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://cdn5.fotosearch.com/bthumb/CSP/CSP591/k591269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64" y="4109778"/>
            <a:ext cx="1863176" cy="1238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7243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2103373" y="484511"/>
            <a:ext cx="6676118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hangingPunct="1">
              <a:lnSpc>
                <a:spcPct val="100000"/>
              </a:lnSpc>
              <a:tabLst>
                <a:tab pos="0" algn="l"/>
                <a:tab pos="314325" algn="l"/>
                <a:tab pos="630238" algn="l"/>
                <a:tab pos="946150" algn="l"/>
                <a:tab pos="1262063" algn="l"/>
                <a:tab pos="1577975" algn="l"/>
                <a:tab pos="1893888" algn="l"/>
                <a:tab pos="2209800" algn="l"/>
                <a:tab pos="2525713" algn="l"/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4000" dirty="0" smtClean="0">
                <a:solidFill>
                  <a:srgbClr val="004480"/>
                </a:solidFill>
                <a:latin typeface="LeagueGothic"/>
                <a:ea typeface="ヒラギノ角ゴ ProN W3" charset="0"/>
                <a:cs typeface="LeagueGothic"/>
              </a:rPr>
              <a:t>Digital Marketing Mix</a:t>
            </a:r>
            <a:endParaRPr lang="en-US" sz="4000" dirty="0">
              <a:solidFill>
                <a:srgbClr val="004480"/>
              </a:solidFill>
              <a:latin typeface="LeagueGothic"/>
              <a:ea typeface="ヒラギノ角ゴ ProN W3" charset="0"/>
              <a:cs typeface="LeagueGothic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4387020"/>
              </p:ext>
            </p:extLst>
          </p:nvPr>
        </p:nvGraphicFramePr>
        <p:xfrm>
          <a:off x="914399" y="1636310"/>
          <a:ext cx="7650867" cy="39213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4698"/>
                <a:gridCol w="1884698"/>
                <a:gridCol w="1884698"/>
                <a:gridCol w="1996773"/>
              </a:tblGrid>
              <a:tr h="1269588">
                <a:tc>
                  <a:txBody>
                    <a:bodyPr/>
                    <a:lstStyle/>
                    <a:p>
                      <a:r>
                        <a:rPr lang="en-US" dirty="0" smtClean="0"/>
                        <a:t>Display Advertising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Search engine marketing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Internet Marketing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Social Media Marketing</a:t>
                      </a:r>
                      <a:endParaRPr lang="en-US" dirty="0"/>
                    </a:p>
                  </a:txBody>
                  <a:tcPr/>
                </a:tc>
              </a:tr>
              <a:tr h="1013888">
                <a:tc>
                  <a:txBody>
                    <a:bodyPr/>
                    <a:lstStyle/>
                    <a:p>
                      <a:r>
                        <a:rPr lang="en-US" dirty="0" smtClean="0"/>
                        <a:t>Contextual</a:t>
                      </a:r>
                      <a:r>
                        <a:rPr lang="en-US" baseline="0" dirty="0" smtClean="0"/>
                        <a:t> advertising</a:t>
                      </a:r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Pay per click</a:t>
                      </a:r>
                    </a:p>
                    <a:p>
                      <a:r>
                        <a:rPr lang="en-US" dirty="0" smtClean="0"/>
                        <a:t>Cost per impression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Search engine optimization;</a:t>
                      </a:r>
                    </a:p>
                    <a:p>
                      <a:r>
                        <a:rPr lang="en-US" dirty="0" smtClean="0"/>
                        <a:t>customer</a:t>
                      </a:r>
                      <a:r>
                        <a:rPr lang="en-US" baseline="0" dirty="0" smtClean="0"/>
                        <a:t> experiences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Data formats, data collection and </a:t>
                      </a:r>
                      <a:r>
                        <a:rPr lang="en-US" baseline="0" dirty="0" smtClean="0"/>
                        <a:t>optimization</a:t>
                      </a:r>
                      <a:endParaRPr lang="en-US" dirty="0"/>
                    </a:p>
                  </a:txBody>
                  <a:tcPr/>
                </a:tc>
              </a:tr>
              <a:tr h="1318053">
                <a:tc>
                  <a:txBody>
                    <a:bodyPr/>
                    <a:lstStyle/>
                    <a:p>
                      <a:r>
                        <a:rPr lang="en-US" dirty="0" smtClean="0"/>
                        <a:t>Behavioral targeting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Search analytics</a:t>
                      </a:r>
                    </a:p>
                    <a:p>
                      <a:r>
                        <a:rPr lang="en-US" dirty="0" smtClean="0"/>
                        <a:t>Web analytics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Email marketing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Relationship,</a:t>
                      </a:r>
                      <a:r>
                        <a:rPr lang="en-US" baseline="0" dirty="0" smtClean="0"/>
                        <a:t> lifestyle enhancements &amp; customer experiences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Picture 2" descr="W3C Home P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339" y="440418"/>
            <a:ext cx="685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4783014" y="4209862"/>
            <a:ext cx="1768510" cy="108865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651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2361235" y="554847"/>
            <a:ext cx="6558928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hangingPunct="1">
              <a:lnSpc>
                <a:spcPct val="100000"/>
              </a:lnSpc>
              <a:tabLst>
                <a:tab pos="0" algn="l"/>
                <a:tab pos="314325" algn="l"/>
                <a:tab pos="630238" algn="l"/>
                <a:tab pos="946150" algn="l"/>
                <a:tab pos="1262063" algn="l"/>
                <a:tab pos="1577975" algn="l"/>
                <a:tab pos="1893888" algn="l"/>
                <a:tab pos="2209800" algn="l"/>
                <a:tab pos="2525713" algn="l"/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4000" dirty="0" smtClean="0">
                <a:solidFill>
                  <a:srgbClr val="004480"/>
                </a:solidFill>
                <a:latin typeface="LeagueGothic"/>
                <a:ea typeface="ヒラギノ角ゴ ProN W3" charset="0"/>
                <a:cs typeface="LeagueGothic"/>
              </a:rPr>
              <a:t>Current W3C </a:t>
            </a:r>
            <a:r>
              <a:rPr lang="en-US" sz="4000" dirty="0">
                <a:solidFill>
                  <a:srgbClr val="004480"/>
                </a:solidFill>
                <a:latin typeface="LeagueGothic"/>
                <a:ea typeface="ヒラギノ角ゴ ProN W3" charset="0"/>
                <a:cs typeface="LeagueGothic"/>
              </a:rPr>
              <a:t>W</a:t>
            </a:r>
            <a:r>
              <a:rPr lang="en-US" sz="4000" dirty="0" smtClean="0">
                <a:solidFill>
                  <a:srgbClr val="004480"/>
                </a:solidFill>
                <a:latin typeface="LeagueGothic"/>
                <a:ea typeface="ヒラギノ角ゴ ProN W3" charset="0"/>
                <a:cs typeface="LeagueGothic"/>
              </a:rPr>
              <a:t>ork </a:t>
            </a:r>
          </a:p>
          <a:p>
            <a:pPr hangingPunct="1">
              <a:lnSpc>
                <a:spcPct val="100000"/>
              </a:lnSpc>
              <a:tabLst>
                <a:tab pos="0" algn="l"/>
                <a:tab pos="314325" algn="l"/>
                <a:tab pos="630238" algn="l"/>
                <a:tab pos="946150" algn="l"/>
                <a:tab pos="1262063" algn="l"/>
                <a:tab pos="1577975" algn="l"/>
                <a:tab pos="1893888" algn="l"/>
                <a:tab pos="2209800" algn="l"/>
                <a:tab pos="2525713" algn="l"/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4000" dirty="0" smtClean="0">
                <a:solidFill>
                  <a:srgbClr val="004480"/>
                </a:solidFill>
                <a:latin typeface="LeagueGothic"/>
                <a:ea typeface="ヒラギノ角ゴ ProN W3" charset="0"/>
                <a:cs typeface="LeagueGothic"/>
              </a:rPr>
              <a:t>Relevant for </a:t>
            </a:r>
            <a:r>
              <a:rPr lang="en-US" sz="4000" dirty="0">
                <a:solidFill>
                  <a:srgbClr val="004480"/>
                </a:solidFill>
                <a:latin typeface="LeagueGothic"/>
                <a:ea typeface="ヒラギノ角ゴ ProN W3" charset="0"/>
                <a:cs typeface="LeagueGothic"/>
              </a:rPr>
              <a:t>M</a:t>
            </a:r>
            <a:r>
              <a:rPr lang="en-US" sz="4000" dirty="0" smtClean="0">
                <a:solidFill>
                  <a:srgbClr val="004480"/>
                </a:solidFill>
                <a:latin typeface="LeagueGothic"/>
                <a:ea typeface="ヒラギノ角ゴ ProN W3" charset="0"/>
                <a:cs typeface="LeagueGothic"/>
              </a:rPr>
              <a:t>arketers</a:t>
            </a:r>
            <a:endParaRPr lang="en-US" sz="4000" dirty="0">
              <a:solidFill>
                <a:srgbClr val="004480"/>
              </a:solidFill>
              <a:latin typeface="LeagueGothic"/>
              <a:ea typeface="ヒラギノ角ゴ ProN W3" charset="0"/>
              <a:cs typeface="LeagueGothic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1386803"/>
              </p:ext>
            </p:extLst>
          </p:nvPr>
        </p:nvGraphicFramePr>
        <p:xfrm>
          <a:off x="454337" y="1818753"/>
          <a:ext cx="8348018" cy="39920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4009"/>
                <a:gridCol w="4174009"/>
              </a:tblGrid>
              <a:tr h="420210">
                <a:tc>
                  <a:txBody>
                    <a:bodyPr/>
                    <a:lstStyle/>
                    <a:p>
                      <a:r>
                        <a:rPr lang="en-US" dirty="0" smtClean="0"/>
                        <a:t>Client Side</a:t>
                      </a:r>
                      <a:r>
                        <a:rPr lang="en-US" baseline="0" dirty="0" smtClean="0"/>
                        <a:t> + </a:t>
                      </a:r>
                      <a:r>
                        <a:rPr lang="en-US" dirty="0" smtClean="0"/>
                        <a:t>Devices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Server</a:t>
                      </a:r>
                      <a:r>
                        <a:rPr lang="en-US" baseline="0" dirty="0" smtClean="0"/>
                        <a:t> Side + Horizontal</a:t>
                      </a:r>
                      <a:endParaRPr lang="en-US" dirty="0"/>
                    </a:p>
                  </a:txBody>
                  <a:tcPr/>
                </a:tc>
              </a:tr>
              <a:tr h="1346976">
                <a:tc>
                  <a:txBody>
                    <a:bodyPr/>
                    <a:lstStyle/>
                    <a:p>
                      <a:r>
                        <a:rPr lang="en-US" dirty="0" smtClean="0"/>
                        <a:t>Open</a:t>
                      </a:r>
                      <a:r>
                        <a:rPr lang="en-US" baseline="0" dirty="0" smtClean="0"/>
                        <a:t> Web Platform:  </a:t>
                      </a:r>
                    </a:p>
                    <a:p>
                      <a:r>
                        <a:rPr lang="en-US" baseline="0" dirty="0" smtClean="0"/>
                        <a:t>HTML5, CSS, Fonts, Timed Text, Audio, Video, Captioning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Identity, Privacy,</a:t>
                      </a:r>
                      <a:r>
                        <a:rPr lang="en-US" baseline="0" dirty="0" smtClean="0"/>
                        <a:t> Do Not Track, Content Protection</a:t>
                      </a:r>
                      <a:endParaRPr lang="en-US" dirty="0"/>
                    </a:p>
                  </a:txBody>
                  <a:tcPr/>
                </a:tc>
              </a:tr>
              <a:tr h="1036135">
                <a:tc>
                  <a:txBody>
                    <a:bodyPr/>
                    <a:lstStyle/>
                    <a:p>
                      <a:r>
                        <a:rPr lang="en-US" dirty="0" smtClean="0"/>
                        <a:t>Web Performance, Web App</a:t>
                      </a:r>
                      <a:r>
                        <a:rPr lang="en-US" baseline="0" dirty="0" smtClean="0"/>
                        <a:t> Security, Real Time Communications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Web of Data:</a:t>
                      </a:r>
                    </a:p>
                    <a:p>
                      <a:r>
                        <a:rPr lang="en-US" dirty="0" smtClean="0"/>
                        <a:t>Linked</a:t>
                      </a:r>
                      <a:r>
                        <a:rPr lang="en-US" baseline="0" dirty="0" smtClean="0"/>
                        <a:t> Data Platform, RDF, Ontologies</a:t>
                      </a:r>
                      <a:endParaRPr lang="en-US" dirty="0" smtClean="0"/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</a:tr>
              <a:tr h="1036135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Mobile Web, Tablets,  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Web &amp; TV, Digital Signage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Horizontal: Internationalization, Accessibility, Security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Picture 2" descr="W3C Home P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339" y="440418"/>
            <a:ext cx="685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9963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20258"/>
            <a:ext cx="8229600" cy="9525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4480"/>
                </a:solidFill>
                <a:latin typeface="LeagueGothic"/>
              </a:rPr>
              <a:t>Immediate Opportunity </a:t>
            </a:r>
            <a:br>
              <a:rPr lang="en-US" dirty="0" smtClean="0">
                <a:solidFill>
                  <a:srgbClr val="004480"/>
                </a:solidFill>
                <a:latin typeface="LeagueGothic"/>
              </a:rPr>
            </a:br>
            <a:r>
              <a:rPr lang="en-US" dirty="0" smtClean="0">
                <a:solidFill>
                  <a:srgbClr val="004480"/>
                </a:solidFill>
                <a:latin typeface="LeagueGothic"/>
              </a:rPr>
              <a:t>for W3C to Lay Foundation</a:t>
            </a:r>
            <a:endParaRPr lang="en-US" dirty="0">
              <a:solidFill>
                <a:srgbClr val="004480"/>
              </a:solidFill>
              <a:latin typeface="LeagueGothic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0588" y="1906237"/>
            <a:ext cx="6486211" cy="3771636"/>
          </a:xfrm>
        </p:spPr>
        <p:txBody>
          <a:bodyPr/>
          <a:lstStyle/>
          <a:p>
            <a:r>
              <a:rPr lang="en-US" sz="2400" dirty="0" smtClean="0"/>
              <a:t>Better story </a:t>
            </a:r>
            <a:r>
              <a:rPr lang="en-US" sz="2400" dirty="0"/>
              <a:t>t</a:t>
            </a:r>
            <a:r>
              <a:rPr lang="en-US" sz="2400" dirty="0" smtClean="0"/>
              <a:t>elling to digital </a:t>
            </a:r>
            <a:r>
              <a:rPr lang="en-US" sz="2400" dirty="0"/>
              <a:t>m</a:t>
            </a:r>
            <a:r>
              <a:rPr lang="en-US" sz="2400" dirty="0" smtClean="0"/>
              <a:t>arketers about W3C relevance and current opportunities </a:t>
            </a:r>
          </a:p>
          <a:p>
            <a:r>
              <a:rPr lang="en-US" sz="2400" dirty="0" smtClean="0"/>
              <a:t>Create “Digital Marketing” module for W3C slide presentations</a:t>
            </a:r>
          </a:p>
          <a:p>
            <a:r>
              <a:rPr lang="en-US" sz="2400" dirty="0" smtClean="0"/>
              <a:t>Create “Digital Marketing” landing page with examples of current, relevant W3C WGs and IGs</a:t>
            </a:r>
          </a:p>
          <a:p>
            <a:r>
              <a:rPr lang="en-US" sz="2400" dirty="0" smtClean="0"/>
              <a:t>Host W3C Workshop to focus and prioritize new areas for standardization 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2" descr="W3C Home P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339" y="440418"/>
            <a:ext cx="685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http://cdn6.fotosearch.com/bthumb/CSP/CSP570/k570987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514" y="4157034"/>
            <a:ext cx="1619250" cy="1228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4810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1698172" y="216605"/>
            <a:ext cx="7435780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hangingPunct="1">
              <a:lnSpc>
                <a:spcPct val="100000"/>
              </a:lnSpc>
              <a:tabLst>
                <a:tab pos="0" algn="l"/>
                <a:tab pos="314325" algn="l"/>
                <a:tab pos="630238" algn="l"/>
                <a:tab pos="946150" algn="l"/>
                <a:tab pos="1262063" algn="l"/>
                <a:tab pos="1577975" algn="l"/>
                <a:tab pos="1893888" algn="l"/>
                <a:tab pos="2209800" algn="l"/>
                <a:tab pos="2525713" algn="l"/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3600" dirty="0" smtClean="0">
                <a:solidFill>
                  <a:srgbClr val="004480"/>
                </a:solidFill>
                <a:latin typeface="LeagueGothic"/>
                <a:ea typeface="ヒラギノ角ゴ ProN W3" charset="0"/>
                <a:cs typeface="LeagueGothic"/>
              </a:rPr>
              <a:t>Potential Areas for Standardization 1</a:t>
            </a:r>
            <a:endParaRPr lang="en-US" sz="3600" dirty="0">
              <a:solidFill>
                <a:srgbClr val="004480"/>
              </a:solidFill>
              <a:latin typeface="LeagueGothic"/>
              <a:ea typeface="ヒラギノ角ゴ ProN W3" charset="0"/>
              <a:cs typeface="LeagueGothic"/>
            </a:endParaRPr>
          </a:p>
        </p:txBody>
      </p:sp>
      <p:pic>
        <p:nvPicPr>
          <p:cNvPr id="7" name="Picture 2" descr="W3C Home P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339" y="440418"/>
            <a:ext cx="685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6575674"/>
              </p:ext>
            </p:extLst>
          </p:nvPr>
        </p:nvGraphicFramePr>
        <p:xfrm>
          <a:off x="368447" y="1097108"/>
          <a:ext cx="8574597" cy="61393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8199"/>
                <a:gridCol w="2858199"/>
                <a:gridCol w="2858199"/>
              </a:tblGrid>
              <a:tr h="694161">
                <a:tc>
                  <a:txBody>
                    <a:bodyPr/>
                    <a:lstStyle/>
                    <a:p>
                      <a:r>
                        <a:rPr lang="en-US" dirty="0" smtClean="0"/>
                        <a:t>Display</a:t>
                      </a:r>
                      <a:r>
                        <a:rPr lang="en-US" baseline="0" dirty="0" smtClean="0"/>
                        <a:t> Advertising Use Cases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Current</a:t>
                      </a:r>
                      <a:r>
                        <a:rPr lang="en-US" baseline="0" dirty="0" smtClean="0"/>
                        <a:t> W3C Work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New Work</a:t>
                      </a:r>
                      <a:r>
                        <a:rPr lang="en-US" baseline="0" dirty="0" smtClean="0"/>
                        <a:t> Opportunity</a:t>
                      </a:r>
                      <a:endParaRPr lang="en-US" dirty="0"/>
                    </a:p>
                  </a:txBody>
                  <a:tcPr/>
                </a:tc>
              </a:tr>
              <a:tr h="4651838">
                <a:tc>
                  <a:txBody>
                    <a:bodyPr/>
                    <a:lstStyle/>
                    <a:p>
                      <a:pPr marL="457200" lvl="1" indent="0" algn="l">
                        <a:buNone/>
                      </a:pPr>
                      <a:r>
                        <a:rPr lang="en-US" dirty="0" smtClean="0"/>
                        <a:t>Advertising Formats:</a:t>
                      </a:r>
                    </a:p>
                    <a:p>
                      <a:pPr marL="457200" lvl="1" indent="0" algn="l">
                        <a:buNone/>
                      </a:pPr>
                      <a:r>
                        <a:rPr lang="en-US" sz="1800" dirty="0" smtClean="0"/>
                        <a:t>1.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dirty="0" smtClean="0"/>
                        <a:t>Display parameters </a:t>
                      </a:r>
                    </a:p>
                    <a:p>
                      <a:pPr marL="457200" lvl="1" indent="0" algn="l">
                        <a:buNone/>
                      </a:pPr>
                      <a:r>
                        <a:rPr lang="en-US" sz="1800" dirty="0" smtClean="0"/>
                        <a:t>2.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dirty="0" smtClean="0"/>
                        <a:t>Standardized color </a:t>
                      </a:r>
                    </a:p>
                    <a:p>
                      <a:pPr marL="457200" lvl="1" indent="0" algn="l">
                        <a:buNone/>
                      </a:pPr>
                      <a:endParaRPr lang="en-US" sz="1800" dirty="0" smtClean="0"/>
                    </a:p>
                    <a:p>
                      <a:pPr marL="457200" lvl="1" indent="0" algn="l">
                        <a:buNone/>
                      </a:pPr>
                      <a:endParaRPr lang="en-US" sz="1800" dirty="0" smtClean="0"/>
                    </a:p>
                    <a:p>
                      <a:pPr marL="457200" lvl="1" indent="0" algn="l">
                        <a:buNone/>
                      </a:pPr>
                      <a:endParaRPr lang="en-US" sz="1800" dirty="0" smtClean="0"/>
                    </a:p>
                    <a:p>
                      <a:pPr marL="457200" lvl="1" indent="0" algn="l">
                        <a:buNone/>
                      </a:pPr>
                      <a:endParaRPr lang="en-US" sz="1800" dirty="0" smtClean="0"/>
                    </a:p>
                    <a:p>
                      <a:pPr marL="457200" lvl="1" indent="0" algn="l">
                        <a:buNone/>
                      </a:pPr>
                      <a:endParaRPr lang="en-US" sz="1800" dirty="0" smtClean="0"/>
                    </a:p>
                    <a:p>
                      <a:pPr marL="457200" lvl="1" indent="0" algn="l">
                        <a:buNone/>
                      </a:pPr>
                      <a:endParaRPr lang="en-US" sz="1800" dirty="0" smtClean="0"/>
                    </a:p>
                    <a:p>
                      <a:pPr marL="457200" lvl="1" indent="0" algn="l">
                        <a:buNone/>
                      </a:pPr>
                      <a:endParaRPr lang="en-US" sz="1800" dirty="0" smtClean="0"/>
                    </a:p>
                    <a:p>
                      <a:pPr marL="457200" lvl="1" indent="0" algn="l">
                        <a:buNone/>
                      </a:pPr>
                      <a:endParaRPr lang="en-US" sz="1800" dirty="0" smtClean="0"/>
                    </a:p>
                    <a:p>
                      <a:pPr marL="457200" lvl="1" indent="0" algn="l">
                        <a:buNone/>
                      </a:pPr>
                      <a:r>
                        <a:rPr lang="en-US" sz="1800" dirty="0" smtClean="0"/>
                        <a:t>3. Display methodology </a:t>
                      </a:r>
                      <a:endParaRPr lang="en-US" dirty="0" smtClean="0"/>
                    </a:p>
                    <a:p>
                      <a:pPr marL="457200" lvl="1" indent="0" algn="l">
                        <a:buNone/>
                      </a:pPr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pPr marL="342900" indent="-342900">
                        <a:buAutoNum type="arabicPeriod"/>
                      </a:pPr>
                      <a:r>
                        <a:rPr lang="en-US" dirty="0" smtClean="0"/>
                        <a:t>Do not currently do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US" dirty="0" smtClean="0"/>
                        <a:t>Minimally</a:t>
                      </a:r>
                      <a:r>
                        <a:rPr lang="en-US" baseline="0" dirty="0" smtClean="0"/>
                        <a:t> in SVG Color 1.2 Part 2 (working draft)</a:t>
                      </a:r>
                    </a:p>
                    <a:p>
                      <a:pPr marL="0" indent="0">
                        <a:buNone/>
                      </a:pPr>
                      <a:endParaRPr lang="en-US" baseline="0" dirty="0" smtClean="0"/>
                    </a:p>
                    <a:p>
                      <a:pPr marL="0" indent="0">
                        <a:buNone/>
                      </a:pPr>
                      <a:r>
                        <a:rPr lang="en-US" sz="1400" baseline="0" dirty="0" smtClean="0"/>
                        <a:t>http://www.w3.org/TR/2009/WD-SVGColor12-20091001/</a:t>
                      </a:r>
                    </a:p>
                    <a:p>
                      <a:pPr marL="0" indent="0">
                        <a:buNone/>
                      </a:pPr>
                      <a:endParaRPr lang="en-US" dirty="0" smtClean="0"/>
                    </a:p>
                    <a:p>
                      <a:pPr marL="0" indent="0">
                        <a:buNone/>
                      </a:pPr>
                      <a:r>
                        <a:rPr lang="en-US" dirty="0" smtClean="0"/>
                        <a:t>Does not address video color management</a:t>
                      </a:r>
                    </a:p>
                    <a:p>
                      <a:pPr marL="0" indent="0">
                        <a:buNone/>
                      </a:pPr>
                      <a:endParaRPr lang="en-US" dirty="0" smtClean="0"/>
                    </a:p>
                    <a:p>
                      <a:pPr marL="0" indent="0">
                        <a:buNone/>
                      </a:pPr>
                      <a:endParaRPr lang="en-US" dirty="0" smtClean="0"/>
                    </a:p>
                    <a:p>
                      <a:pPr marL="0" indent="0">
                        <a:buNone/>
                      </a:pPr>
                      <a:r>
                        <a:rPr lang="en-US" dirty="0" smtClean="0"/>
                        <a:t>3.</a:t>
                      </a:r>
                      <a:r>
                        <a:rPr lang="en-US" baseline="0" dirty="0" smtClean="0"/>
                        <a:t> Not doing work here</a:t>
                      </a:r>
                      <a:endParaRPr lang="en-US" dirty="0" smtClean="0"/>
                    </a:p>
                    <a:p>
                      <a:pPr marL="0" indent="0">
                        <a:buNone/>
                      </a:pP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  <a:p>
                      <a:r>
                        <a:rPr lang="en-US" dirty="0" smtClean="0"/>
                        <a:t>Yes</a:t>
                      </a:r>
                    </a:p>
                    <a:p>
                      <a:r>
                        <a:rPr lang="en-US" dirty="0" smtClean="0"/>
                        <a:t>Yes; color management is complex due to inconsistent image color profiles; need more members</a:t>
                      </a:r>
                      <a:r>
                        <a:rPr lang="en-US" baseline="0" dirty="0" smtClean="0"/>
                        <a:t> to participate</a:t>
                      </a:r>
                    </a:p>
                    <a:p>
                      <a:endParaRPr lang="en-US" baseline="0" dirty="0" smtClean="0"/>
                    </a:p>
                    <a:p>
                      <a:r>
                        <a:rPr lang="en-US" i="1" baseline="0" dirty="0" smtClean="0"/>
                        <a:t>Advertisers and Print Industry interested in improving color management on the Web</a:t>
                      </a:r>
                      <a:endParaRPr lang="en-US" i="1" dirty="0"/>
                    </a:p>
                  </a:txBody>
                  <a:tcPr/>
                </a:tc>
              </a:tr>
              <a:tr h="39666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9666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2476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i.imgur.com/ugPT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791" y="844702"/>
            <a:ext cx="7591704" cy="3783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743574" y="4664511"/>
            <a:ext cx="810902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Top row, left to right: Safari 5, IE9, Firefox 12: Bottom row: </a:t>
            </a:r>
            <a:r>
              <a:rPr lang="en-US" sz="1600" dirty="0" err="1"/>
              <a:t>Maxthon</a:t>
            </a:r>
            <a:r>
              <a:rPr lang="en-US" sz="1600" dirty="0"/>
              <a:t> 3, Chrome 19, Opera 11</a:t>
            </a:r>
          </a:p>
        </p:txBody>
      </p:sp>
      <p:sp>
        <p:nvSpPr>
          <p:cNvPr id="6" name="Rectangle 5"/>
          <p:cNvSpPr/>
          <p:nvPr/>
        </p:nvSpPr>
        <p:spPr>
          <a:xfrm>
            <a:off x="844053" y="5197055"/>
            <a:ext cx="833008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http://www.petapixel.com/2012/06/25/is-your-browser-color-managed/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17312" y="160786"/>
            <a:ext cx="6614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4480"/>
                </a:solidFill>
              </a:rPr>
              <a:t>Inconsistent Color Management in Browsers</a:t>
            </a:r>
            <a:endParaRPr lang="en-US" sz="2800" dirty="0">
              <a:solidFill>
                <a:srgbClr val="004480"/>
              </a:solidFill>
            </a:endParaRPr>
          </a:p>
        </p:txBody>
      </p:sp>
      <p:pic>
        <p:nvPicPr>
          <p:cNvPr id="9" name="Picture 2" descr="W3C Home Pag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339" y="440418"/>
            <a:ext cx="685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4771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1698172" y="216605"/>
            <a:ext cx="7445828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hangingPunct="1">
              <a:lnSpc>
                <a:spcPct val="100000"/>
              </a:lnSpc>
              <a:tabLst>
                <a:tab pos="0" algn="l"/>
                <a:tab pos="314325" algn="l"/>
                <a:tab pos="630238" algn="l"/>
                <a:tab pos="946150" algn="l"/>
                <a:tab pos="1262063" algn="l"/>
                <a:tab pos="1577975" algn="l"/>
                <a:tab pos="1893888" algn="l"/>
                <a:tab pos="2209800" algn="l"/>
                <a:tab pos="2525713" algn="l"/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3600" dirty="0" smtClean="0">
                <a:solidFill>
                  <a:srgbClr val="004480"/>
                </a:solidFill>
                <a:latin typeface="LeagueGothic"/>
                <a:ea typeface="ヒラギノ角ゴ ProN W3" charset="0"/>
                <a:cs typeface="LeagueGothic"/>
              </a:rPr>
              <a:t>Potential Areas for Standardization 2</a:t>
            </a:r>
            <a:endParaRPr lang="en-US" sz="3600" dirty="0">
              <a:solidFill>
                <a:srgbClr val="004480"/>
              </a:solidFill>
              <a:latin typeface="LeagueGothic"/>
              <a:ea typeface="ヒラギノ角ゴ ProN W3" charset="0"/>
              <a:cs typeface="LeagueGothic"/>
            </a:endParaRPr>
          </a:p>
        </p:txBody>
      </p:sp>
      <p:pic>
        <p:nvPicPr>
          <p:cNvPr id="7" name="Picture 2" descr="W3C Home P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339" y="440418"/>
            <a:ext cx="685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2746593"/>
              </p:ext>
            </p:extLst>
          </p:nvPr>
        </p:nvGraphicFramePr>
        <p:xfrm>
          <a:off x="368447" y="1125415"/>
          <a:ext cx="8574597" cy="61110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8199"/>
                <a:gridCol w="2858199"/>
                <a:gridCol w="2858199"/>
              </a:tblGrid>
              <a:tr h="665854">
                <a:tc>
                  <a:txBody>
                    <a:bodyPr/>
                    <a:lstStyle/>
                    <a:p>
                      <a:r>
                        <a:rPr lang="en-US" dirty="0" smtClean="0"/>
                        <a:t>Display</a:t>
                      </a:r>
                      <a:r>
                        <a:rPr lang="en-US" baseline="0" dirty="0" smtClean="0"/>
                        <a:t> Advertising Use Cases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Current</a:t>
                      </a:r>
                      <a:r>
                        <a:rPr lang="en-US" baseline="0" dirty="0" smtClean="0"/>
                        <a:t> W3C Work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New Work Opportunity</a:t>
                      </a:r>
                      <a:endParaRPr lang="en-US" dirty="0"/>
                    </a:p>
                  </a:txBody>
                  <a:tcPr/>
                </a:tc>
              </a:tr>
              <a:tr h="4651838">
                <a:tc>
                  <a:txBody>
                    <a:bodyPr/>
                    <a:lstStyle/>
                    <a:p>
                      <a:pPr marL="457200" lvl="1" indent="0" algn="l">
                        <a:buNone/>
                      </a:pPr>
                      <a:r>
                        <a:rPr lang="en-US" dirty="0" smtClean="0"/>
                        <a:t>HTML5-based video-synchronized interactive advertising standard</a:t>
                      </a:r>
                      <a:r>
                        <a:rPr lang="en-US" baseline="0" dirty="0" smtClean="0"/>
                        <a:t> [ETV 2.0]:</a:t>
                      </a:r>
                      <a:endParaRPr lang="en-US" dirty="0" smtClean="0"/>
                    </a:p>
                    <a:p>
                      <a:pPr marL="457200" lvl="1" indent="0">
                        <a:buNone/>
                      </a:pPr>
                      <a:endParaRPr lang="en-US" dirty="0" smtClean="0"/>
                    </a:p>
                    <a:p>
                      <a:pPr marL="457200" lvl="1" indent="0">
                        <a:buNone/>
                      </a:pPr>
                      <a:r>
                        <a:rPr lang="en-US" dirty="0" smtClean="0"/>
                        <a:t>*Get current program identifier (</a:t>
                      </a:r>
                      <a:r>
                        <a:rPr lang="en-US" dirty="0" smtClean="0">
                          <a:hlinkClick r:id="rId3"/>
                        </a:rPr>
                        <a:t>EIDR</a:t>
                      </a:r>
                      <a:r>
                        <a:rPr lang="en-US" dirty="0" smtClean="0"/>
                        <a:t>?)</a:t>
                      </a:r>
                    </a:p>
                    <a:p>
                      <a:pPr marL="457200" lvl="1" indent="0">
                        <a:buNone/>
                      </a:pPr>
                      <a:r>
                        <a:rPr lang="en-US" dirty="0" smtClean="0"/>
                        <a:t>*Get current time code of asset</a:t>
                      </a:r>
                    </a:p>
                    <a:p>
                      <a:pPr marL="457200" lvl="1" indent="0">
                        <a:buNone/>
                      </a:pPr>
                      <a:r>
                        <a:rPr lang="en-US" dirty="0" smtClean="0"/>
                        <a:t>*Get type: live, buffer *Get type: DVR, VOD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Not currently being addressed.</a:t>
                      </a:r>
                      <a:r>
                        <a:rPr lang="en-US" baseline="0" dirty="0" smtClean="0"/>
                        <a:t> Need to refine use cases.</a:t>
                      </a:r>
                    </a:p>
                    <a:p>
                      <a:endParaRPr lang="en-US" baseline="0" dirty="0" smtClean="0"/>
                    </a:p>
                    <a:p>
                      <a:endParaRPr lang="en-US" baseline="0" dirty="0" smtClean="0"/>
                    </a:p>
                    <a:p>
                      <a:r>
                        <a:rPr lang="en-US" baseline="0" dirty="0" smtClean="0"/>
                        <a:t>Not doing video discovery</a:t>
                      </a:r>
                    </a:p>
                    <a:p>
                      <a:endParaRPr lang="en-US" baseline="0" dirty="0" smtClean="0"/>
                    </a:p>
                    <a:p>
                      <a:endParaRPr lang="en-US" baseline="0" dirty="0" smtClean="0"/>
                    </a:p>
                    <a:p>
                      <a:endParaRPr lang="en-US" baseline="0" dirty="0" smtClean="0"/>
                    </a:p>
                    <a:p>
                      <a:endParaRPr lang="en-US" baseline="0" dirty="0" smtClean="0"/>
                    </a:p>
                    <a:p>
                      <a:r>
                        <a:rPr lang="en-US" baseline="0" dirty="0" smtClean="0"/>
                        <a:t>DVR and VOD not supported</a:t>
                      </a:r>
                    </a:p>
                    <a:p>
                      <a:r>
                        <a:rPr lang="en-US" baseline="0" dirty="0" smtClean="0"/>
                        <a:t>[DVR could overlap with media storage]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Yes</a:t>
                      </a:r>
                    </a:p>
                    <a:p>
                      <a:r>
                        <a:rPr lang="en-US" i="1" dirty="0" smtClean="0"/>
                        <a:t>Broadcasters, brand advertisers</a:t>
                      </a:r>
                      <a:r>
                        <a:rPr lang="en-US" i="1" baseline="0" dirty="0" smtClean="0"/>
                        <a:t>, other video content providers interested;</a:t>
                      </a:r>
                    </a:p>
                    <a:p>
                      <a:r>
                        <a:rPr lang="en-US" i="1" baseline="0" dirty="0" err="1" smtClean="0"/>
                        <a:t>CableLabs</a:t>
                      </a:r>
                      <a:r>
                        <a:rPr lang="en-US" i="1" baseline="0" dirty="0" smtClean="0"/>
                        <a:t> doing work here </a:t>
                      </a:r>
                    </a:p>
                    <a:p>
                      <a:endParaRPr lang="en-US" i="1" baseline="0" dirty="0" smtClean="0"/>
                    </a:p>
                    <a:p>
                      <a:r>
                        <a:rPr lang="en-US" i="0" baseline="0" dirty="0" smtClean="0"/>
                        <a:t>Yes</a:t>
                      </a:r>
                    </a:p>
                    <a:p>
                      <a:endParaRPr lang="en-US" i="1" baseline="0" dirty="0" smtClean="0"/>
                    </a:p>
                    <a:p>
                      <a:endParaRPr lang="en-US" i="1" baseline="0" dirty="0" smtClean="0"/>
                    </a:p>
                    <a:p>
                      <a:endParaRPr lang="en-US" i="1" baseline="0" dirty="0" smtClean="0"/>
                    </a:p>
                    <a:p>
                      <a:endParaRPr lang="en-US" i="1" baseline="0" dirty="0" smtClean="0"/>
                    </a:p>
                    <a:p>
                      <a:r>
                        <a:rPr lang="en-US" i="0" baseline="0" dirty="0" smtClean="0"/>
                        <a:t>Yes</a:t>
                      </a:r>
                    </a:p>
                  </a:txBody>
                  <a:tcPr/>
                </a:tc>
              </a:tr>
              <a:tr h="39666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9666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3898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1688124" y="216605"/>
            <a:ext cx="7455876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hangingPunct="1">
              <a:lnSpc>
                <a:spcPct val="100000"/>
              </a:lnSpc>
              <a:tabLst>
                <a:tab pos="0" algn="l"/>
                <a:tab pos="314325" algn="l"/>
                <a:tab pos="630238" algn="l"/>
                <a:tab pos="946150" algn="l"/>
                <a:tab pos="1262063" algn="l"/>
                <a:tab pos="1577975" algn="l"/>
                <a:tab pos="1893888" algn="l"/>
                <a:tab pos="2209800" algn="l"/>
                <a:tab pos="2525713" algn="l"/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3600" dirty="0" smtClean="0">
                <a:solidFill>
                  <a:srgbClr val="004480"/>
                </a:solidFill>
                <a:latin typeface="LeagueGothic"/>
                <a:ea typeface="ヒラギノ角ゴ ProN W3" charset="0"/>
                <a:cs typeface="LeagueGothic"/>
              </a:rPr>
              <a:t>Potential Areas for Standardization 3</a:t>
            </a:r>
            <a:endParaRPr lang="en-US" sz="3600" dirty="0">
              <a:solidFill>
                <a:srgbClr val="004480"/>
              </a:solidFill>
              <a:latin typeface="LeagueGothic"/>
              <a:ea typeface="ヒラギノ角ゴ ProN W3" charset="0"/>
              <a:cs typeface="LeagueGothic"/>
            </a:endParaRPr>
          </a:p>
        </p:txBody>
      </p:sp>
      <p:pic>
        <p:nvPicPr>
          <p:cNvPr id="7" name="Picture 2" descr="W3C Home P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339" y="440418"/>
            <a:ext cx="685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4896294"/>
              </p:ext>
            </p:extLst>
          </p:nvPr>
        </p:nvGraphicFramePr>
        <p:xfrm>
          <a:off x="592854" y="1185705"/>
          <a:ext cx="8249694" cy="44044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9898"/>
                <a:gridCol w="2749898"/>
                <a:gridCol w="2749898"/>
              </a:tblGrid>
              <a:tr h="740312">
                <a:tc>
                  <a:txBody>
                    <a:bodyPr/>
                    <a:lstStyle/>
                    <a:p>
                      <a:r>
                        <a:rPr lang="en-US" dirty="0" smtClean="0"/>
                        <a:t>Display</a:t>
                      </a:r>
                      <a:r>
                        <a:rPr lang="en-US" baseline="0" dirty="0" smtClean="0"/>
                        <a:t> Advertising Use Cases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Current</a:t>
                      </a:r>
                      <a:r>
                        <a:rPr lang="en-US" baseline="0" dirty="0" smtClean="0"/>
                        <a:t> W3C Work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New Work</a:t>
                      </a:r>
                      <a:endParaRPr lang="en-US" dirty="0"/>
                    </a:p>
                  </a:txBody>
                  <a:tcPr/>
                </a:tc>
              </a:tr>
              <a:tr h="1374866">
                <a:tc>
                  <a:txBody>
                    <a:bodyPr/>
                    <a:lstStyle/>
                    <a:p>
                      <a:r>
                        <a:rPr lang="en-US" dirty="0" smtClean="0"/>
                        <a:t>Ad caching by browser of JavaScript/Web App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[clarify</a:t>
                      </a:r>
                      <a:r>
                        <a:rPr lang="en-US" i="1" baseline="0" dirty="0" smtClean="0"/>
                        <a:t> how this differs from regular content caching]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Possibly</a:t>
                      </a:r>
                      <a:endParaRPr lang="en-US" dirty="0"/>
                    </a:p>
                  </a:txBody>
                  <a:tcPr/>
                </a:tc>
              </a:tr>
              <a:tr h="1374866">
                <a:tc>
                  <a:txBody>
                    <a:bodyPr/>
                    <a:lstStyle/>
                    <a:p>
                      <a:r>
                        <a:rPr lang="en-US" dirty="0" smtClean="0"/>
                        <a:t>API between JS/Web App and browser to request/receive</a:t>
                      </a:r>
                      <a:r>
                        <a:rPr lang="en-US" baseline="0" dirty="0" smtClean="0"/>
                        <a:t> ads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1" dirty="0" smtClean="0"/>
                        <a:t>[what is browser expected to do? Tie to a platform?]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Possibly</a:t>
                      </a:r>
                      <a:endParaRPr lang="en-US" dirty="0"/>
                    </a:p>
                  </a:txBody>
                  <a:tcPr/>
                </a:tc>
              </a:tr>
              <a:tr h="740312">
                <a:tc>
                  <a:txBody>
                    <a:bodyPr/>
                    <a:lstStyle/>
                    <a:p>
                      <a:r>
                        <a:rPr lang="en-US" dirty="0" smtClean="0"/>
                        <a:t>Embed ads in Web</a:t>
                      </a:r>
                      <a:r>
                        <a:rPr lang="en-US" baseline="0" dirty="0" smtClean="0"/>
                        <a:t> TV</a:t>
                      </a:r>
                    </a:p>
                    <a:p>
                      <a:endParaRPr lang="en-US" baseline="0" dirty="0" smtClean="0"/>
                    </a:p>
                    <a:p>
                      <a:r>
                        <a:rPr lang="en-US" baseline="0" dirty="0" smtClean="0"/>
                        <a:t>Web Display Tied to CSS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</a:t>
                      </a:r>
                    </a:p>
                    <a:p>
                      <a:endParaRPr lang="en-US" dirty="0" smtClean="0"/>
                    </a:p>
                    <a:p>
                      <a:r>
                        <a:rPr lang="en-US" i="1" dirty="0" smtClean="0"/>
                        <a:t>[clarify]</a:t>
                      </a:r>
                      <a:endParaRPr lang="en-US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Yes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1636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3829801"/>
              </p:ext>
            </p:extLst>
          </p:nvPr>
        </p:nvGraphicFramePr>
        <p:xfrm>
          <a:off x="834013" y="1165586"/>
          <a:ext cx="7596485" cy="57375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96485"/>
              </a:tblGrid>
              <a:tr h="438297">
                <a:tc>
                  <a:txBody>
                    <a:bodyPr/>
                    <a:lstStyle/>
                    <a:p>
                      <a:r>
                        <a:rPr lang="en-US" dirty="0" smtClean="0"/>
                        <a:t>Measurements and Tracking Ads</a:t>
                      </a:r>
                      <a:endParaRPr lang="en-US" dirty="0"/>
                    </a:p>
                  </a:txBody>
                  <a:tcPr/>
                </a:tc>
              </a:tr>
              <a:tr h="756513">
                <a:tc>
                  <a:txBody>
                    <a:bodyPr/>
                    <a:lstStyle/>
                    <a:p>
                      <a:r>
                        <a:rPr lang="en-US" dirty="0" smtClean="0"/>
                        <a:t>Measurements recording, verification, accumulation (by Browser, or JS/Web App); </a:t>
                      </a:r>
                      <a:endParaRPr lang="en-US" dirty="0"/>
                    </a:p>
                  </a:txBody>
                  <a:tcPr/>
                </a:tc>
              </a:tr>
              <a:tr h="438297">
                <a:tc>
                  <a:txBody>
                    <a:bodyPr/>
                    <a:lstStyle/>
                    <a:p>
                      <a:r>
                        <a:rPr lang="en-US" dirty="0" smtClean="0"/>
                        <a:t>Analytics (e.g.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Adwords</a:t>
                      </a:r>
                      <a:r>
                        <a:rPr lang="en-US" baseline="0" dirty="0" smtClean="0"/>
                        <a:t>, </a:t>
                      </a:r>
                      <a:r>
                        <a:rPr lang="en-US" baseline="0" dirty="0" err="1" smtClean="0"/>
                        <a:t>Adsense</a:t>
                      </a:r>
                      <a:r>
                        <a:rPr lang="en-US" baseline="0" dirty="0" smtClean="0"/>
                        <a:t>  are proprietary); look at standardizing data formats</a:t>
                      </a:r>
                      <a:endParaRPr lang="en-US" dirty="0"/>
                    </a:p>
                  </a:txBody>
                  <a:tcPr/>
                </a:tc>
              </a:tr>
              <a:tr h="3026053">
                <a:tc>
                  <a:txBody>
                    <a:bodyPr/>
                    <a:lstStyle/>
                    <a:p>
                      <a:pPr marL="457200" marR="0" lvl="1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  <a:p>
                      <a:pPr marL="457200" marR="0" lvl="1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Multi-device signaling/communication metrics – e.g. where an HTML-5 app on a remote device is launched from an HTML app on a TV (or vice-versa).  </a:t>
                      </a:r>
                    </a:p>
                    <a:p>
                      <a:pPr marL="457200" marR="0" lvl="1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  <a:p>
                      <a:pPr marL="457200" marR="0" lvl="1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Is there a standard way to track?  In this scenario, a linear commercial may call out to launch a deeper ad experience on a companion device where we want to track the end-to-end interaction.</a:t>
                      </a:r>
                    </a:p>
                    <a:p>
                      <a:pPr marL="457200" lvl="1" indent="0" algn="l">
                        <a:buNone/>
                      </a:pPr>
                      <a:endParaRPr lang="en-US" dirty="0"/>
                    </a:p>
                  </a:txBody>
                  <a:tcPr/>
                </a:tc>
              </a:tr>
              <a:tr h="43829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43829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" name="Picture 2" descr="W3C Home P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339" y="440418"/>
            <a:ext cx="685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415705" y="387586"/>
            <a:ext cx="776988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0" algn="l"/>
                <a:tab pos="314325" algn="l"/>
                <a:tab pos="630238" algn="l"/>
                <a:tab pos="946150" algn="l"/>
                <a:tab pos="1262063" algn="l"/>
                <a:tab pos="1577975" algn="l"/>
                <a:tab pos="1893888" algn="l"/>
                <a:tab pos="2209800" algn="l"/>
                <a:tab pos="2525713" algn="l"/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3200" dirty="0">
                <a:solidFill>
                  <a:srgbClr val="004480"/>
                </a:solidFill>
                <a:latin typeface="LeagueGothic"/>
                <a:ea typeface="ヒラギノ角ゴ ProN W3" charset="0"/>
                <a:cs typeface="LeagueGothic"/>
              </a:rPr>
              <a:t>Potential New Areas for </a:t>
            </a:r>
            <a:r>
              <a:rPr lang="en-US" sz="3200" dirty="0" smtClean="0">
                <a:solidFill>
                  <a:srgbClr val="004480"/>
                </a:solidFill>
                <a:latin typeface="LeagueGothic"/>
                <a:ea typeface="ヒラギノ角ゴ ProN W3" charset="0"/>
                <a:cs typeface="LeagueGothic"/>
              </a:rPr>
              <a:t>Standardization 4</a:t>
            </a:r>
            <a:endParaRPr lang="en-US" sz="3200" dirty="0">
              <a:solidFill>
                <a:srgbClr val="004480"/>
              </a:solidFill>
              <a:latin typeface="LeagueGothic"/>
              <a:ea typeface="ヒラギノ角ゴ ProN W3" charset="0"/>
              <a:cs typeface="LeagueGothic"/>
            </a:endParaRPr>
          </a:p>
        </p:txBody>
      </p:sp>
    </p:spTree>
    <p:extLst>
      <p:ext uri="{BB962C8B-B14F-4D97-AF65-F5344CB8AC3E}">
        <p14:creationId xmlns:p14="http://schemas.microsoft.com/office/powerpoint/2010/main" val="2207762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1426863" y="216605"/>
            <a:ext cx="8470760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hangingPunct="1">
              <a:lnSpc>
                <a:spcPct val="100000"/>
              </a:lnSpc>
              <a:tabLst>
                <a:tab pos="0" algn="l"/>
                <a:tab pos="314325" algn="l"/>
                <a:tab pos="630238" algn="l"/>
                <a:tab pos="946150" algn="l"/>
                <a:tab pos="1262063" algn="l"/>
                <a:tab pos="1577975" algn="l"/>
                <a:tab pos="1893888" algn="l"/>
                <a:tab pos="2209800" algn="l"/>
                <a:tab pos="2525713" algn="l"/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3200" dirty="0" smtClean="0">
                <a:solidFill>
                  <a:srgbClr val="004480"/>
                </a:solidFill>
                <a:latin typeface="LeagueGothic"/>
                <a:ea typeface="ヒラギノ角ゴ ProN W3" charset="0"/>
                <a:cs typeface="LeagueGothic"/>
              </a:rPr>
              <a:t>Potential New Areas for Standardization 5 </a:t>
            </a:r>
            <a:endParaRPr lang="en-US" sz="3200" dirty="0">
              <a:solidFill>
                <a:srgbClr val="004480"/>
              </a:solidFill>
              <a:latin typeface="LeagueGothic"/>
              <a:ea typeface="ヒラギノ角ゴ ProN W3" charset="0"/>
              <a:cs typeface="LeagueGothic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4559312"/>
              </p:ext>
            </p:extLst>
          </p:nvPr>
        </p:nvGraphicFramePr>
        <p:xfrm>
          <a:off x="797239" y="1467060"/>
          <a:ext cx="7874419" cy="35201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74419"/>
              </a:tblGrid>
              <a:tr h="469348">
                <a:tc>
                  <a:txBody>
                    <a:bodyPr/>
                    <a:lstStyle/>
                    <a:p>
                      <a:r>
                        <a:rPr lang="en-US" dirty="0" smtClean="0"/>
                        <a:t>Customer Experience</a:t>
                      </a:r>
                      <a:endParaRPr lang="en-US" dirty="0"/>
                    </a:p>
                  </a:txBody>
                  <a:tcPr/>
                </a:tc>
              </a:tr>
              <a:tr h="1173371">
                <a:tc>
                  <a:txBody>
                    <a:bodyPr/>
                    <a:lstStyle/>
                    <a:p>
                      <a:pPr marL="0" marR="0" lvl="1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Data Formats </a:t>
                      </a:r>
                    </a:p>
                  </a:txBody>
                  <a:tcPr/>
                </a:tc>
              </a:tr>
              <a:tr h="469348">
                <a:tc>
                  <a:txBody>
                    <a:bodyPr/>
                    <a:lstStyle/>
                    <a:p>
                      <a:pPr marL="0" marR="0" lvl="1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Customer rating</a:t>
                      </a:r>
                      <a:r>
                        <a:rPr lang="en-US" baseline="0" dirty="0" smtClean="0"/>
                        <a:t> systems</a:t>
                      </a:r>
                      <a:endParaRPr lang="en-US" dirty="0"/>
                    </a:p>
                  </a:txBody>
                  <a:tcPr/>
                </a:tc>
              </a:tr>
              <a:tr h="469348">
                <a:tc>
                  <a:txBody>
                    <a:bodyPr/>
                    <a:lstStyle/>
                    <a:p>
                      <a:pPr marL="457200" lvl="1" indent="0" algn="l">
                        <a:buNone/>
                      </a:pPr>
                      <a:endParaRPr lang="en-US" dirty="0"/>
                    </a:p>
                  </a:txBody>
                  <a:tcPr/>
                </a:tc>
              </a:tr>
              <a:tr h="469348">
                <a:tc>
                  <a:txBody>
                    <a:bodyPr/>
                    <a:lstStyle/>
                    <a:p>
                      <a:r>
                        <a:rPr lang="en-US" dirty="0" smtClean="0"/>
                        <a:t>Customer discovery of relevant</a:t>
                      </a:r>
                      <a:r>
                        <a:rPr lang="en-US" baseline="0" dirty="0" smtClean="0"/>
                        <a:t> products and services</a:t>
                      </a:r>
                      <a:endParaRPr lang="en-US" dirty="0"/>
                    </a:p>
                  </a:txBody>
                  <a:tcPr/>
                </a:tc>
              </a:tr>
              <a:tr h="46934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Picture 2" descr="W3C Home P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339" y="440418"/>
            <a:ext cx="685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2859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1728189" y="695640"/>
            <a:ext cx="6558928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hangingPunct="1">
              <a:lnSpc>
                <a:spcPct val="100000"/>
              </a:lnSpc>
              <a:tabLst>
                <a:tab pos="0" algn="l"/>
                <a:tab pos="314325" algn="l"/>
                <a:tab pos="630238" algn="l"/>
                <a:tab pos="946150" algn="l"/>
                <a:tab pos="1262063" algn="l"/>
                <a:tab pos="1577975" algn="l"/>
                <a:tab pos="1893888" algn="l"/>
                <a:tab pos="2209800" algn="l"/>
                <a:tab pos="2525713" algn="l"/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4000" dirty="0" smtClean="0">
                <a:solidFill>
                  <a:srgbClr val="004480"/>
                </a:solidFill>
                <a:latin typeface="LeagueGothic"/>
                <a:ea typeface="ヒラギノ角ゴ ProN W3" charset="0"/>
                <a:cs typeface="LeagueGothic"/>
              </a:rPr>
              <a:t>Potential Scope of Workshop</a:t>
            </a:r>
            <a:endParaRPr lang="en-US" sz="4000" dirty="0">
              <a:solidFill>
                <a:srgbClr val="004480"/>
              </a:solidFill>
              <a:latin typeface="LeagueGothic"/>
              <a:ea typeface="ヒラギノ角ゴ ProN W3" charset="0"/>
              <a:cs typeface="LeagueGothic"/>
            </a:endParaRPr>
          </a:p>
        </p:txBody>
      </p:sp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2244043" y="1704970"/>
            <a:ext cx="6245329" cy="4707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5000" rIns="90000" bIns="45000">
            <a:spAutoFit/>
          </a:bodyPr>
          <a:lstStyle/>
          <a:p>
            <a:pPr marL="1587"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sz="2000" b="1" dirty="0" smtClean="0">
                <a:solidFill>
                  <a:srgbClr val="000000"/>
                </a:solidFill>
                <a:latin typeface="Gill Sans" charset="0"/>
              </a:rPr>
              <a:t>Technical Focus: </a:t>
            </a:r>
          </a:p>
          <a:p>
            <a:pPr marL="1587"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n-US" sz="2000" b="1" dirty="0">
              <a:solidFill>
                <a:srgbClr val="000000"/>
              </a:solidFill>
              <a:latin typeface="Gill Sans" charset="0"/>
            </a:endParaRPr>
          </a:p>
          <a:p>
            <a:pPr marL="1587"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sz="2000" b="1" dirty="0" smtClean="0">
                <a:solidFill>
                  <a:srgbClr val="000000"/>
                </a:solidFill>
                <a:latin typeface="Gill Sans" charset="0"/>
              </a:rPr>
              <a:t>Client Side: </a:t>
            </a:r>
            <a:r>
              <a:rPr lang="en-US" sz="2000" dirty="0" smtClean="0">
                <a:solidFill>
                  <a:srgbClr val="000000"/>
                </a:solidFill>
                <a:latin typeface="Gill Sans" charset="0"/>
              </a:rPr>
              <a:t>HTML5, enhancements to Open Web Platform such as video, mobile </a:t>
            </a:r>
          </a:p>
          <a:p>
            <a:pPr marL="1587"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n-US" sz="2000" b="1" dirty="0">
              <a:solidFill>
                <a:srgbClr val="000000"/>
              </a:solidFill>
              <a:latin typeface="Gill Sans" charset="0"/>
            </a:endParaRPr>
          </a:p>
          <a:p>
            <a:pPr marL="1587"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sz="2000" b="1" dirty="0" smtClean="0">
                <a:solidFill>
                  <a:srgbClr val="000000"/>
                </a:solidFill>
                <a:latin typeface="Gill Sans" charset="0"/>
              </a:rPr>
              <a:t>Server Side: </a:t>
            </a:r>
            <a:r>
              <a:rPr lang="en-US" sz="2000" dirty="0" smtClean="0">
                <a:solidFill>
                  <a:srgbClr val="000000"/>
                </a:solidFill>
                <a:latin typeface="Gill Sans" charset="0"/>
              </a:rPr>
              <a:t>Web of Data; Improving Customer Experiences</a:t>
            </a:r>
          </a:p>
          <a:p>
            <a:pPr marL="1587"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n-US" sz="2000" dirty="0">
              <a:solidFill>
                <a:srgbClr val="000000"/>
              </a:solidFill>
              <a:latin typeface="Gill Sans" charset="0"/>
            </a:endParaRPr>
          </a:p>
          <a:p>
            <a:pPr marL="1587"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n-US" sz="2000" dirty="0" smtClean="0">
              <a:solidFill>
                <a:srgbClr val="000000"/>
              </a:solidFill>
              <a:latin typeface="Gill Sans" charset="0"/>
            </a:endParaRPr>
          </a:p>
          <a:p>
            <a:pPr marL="458787" indent="-457200">
              <a:buSzPct val="45000"/>
              <a:buAutoNum type="arabicPeriod" startAt="5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n-US" sz="2000" dirty="0" smtClean="0">
              <a:solidFill>
                <a:srgbClr val="000000"/>
              </a:solidFill>
              <a:latin typeface="Gill Sans" charset="0"/>
            </a:endParaRPr>
          </a:p>
          <a:p>
            <a:pPr marL="1587" hangingPunct="1">
              <a:lnSpc>
                <a:spcPct val="100000"/>
              </a:lnSpc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n-US" sz="2000" dirty="0" smtClean="0">
              <a:solidFill>
                <a:srgbClr val="000000"/>
              </a:solidFill>
              <a:latin typeface="Gill Sans" charset="0"/>
            </a:endParaRPr>
          </a:p>
          <a:p>
            <a:pPr marL="458787" indent="-457200" hangingPunct="1">
              <a:lnSpc>
                <a:spcPct val="100000"/>
              </a:lnSpc>
              <a:buSzPct val="45000"/>
              <a:buAutoNum type="arabicPeriod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n-US" sz="2000" dirty="0" smtClean="0">
              <a:solidFill>
                <a:srgbClr val="000000"/>
              </a:solidFill>
              <a:latin typeface="Gill Sans" charset="0"/>
            </a:endParaRPr>
          </a:p>
          <a:p>
            <a:pPr marL="458787" indent="-457200" hangingPunct="1">
              <a:lnSpc>
                <a:spcPct val="100000"/>
              </a:lnSpc>
              <a:buSzPct val="45000"/>
              <a:buAutoNum type="arabicPeriod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n-US" sz="2000" dirty="0" smtClean="0">
              <a:solidFill>
                <a:srgbClr val="000000"/>
              </a:solidFill>
              <a:latin typeface="Gill Sans" charset="0"/>
            </a:endParaRPr>
          </a:p>
          <a:p>
            <a:pPr marL="1587" hangingPunct="1">
              <a:lnSpc>
                <a:spcPct val="100000"/>
              </a:lnSpc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n-US" sz="2000" dirty="0" smtClean="0">
              <a:solidFill>
                <a:srgbClr val="000000"/>
              </a:solidFill>
              <a:latin typeface="Gill Sans" charset="0"/>
            </a:endParaRPr>
          </a:p>
          <a:p>
            <a:pPr marL="285750" indent="-284163" hangingPunct="1">
              <a:lnSpc>
                <a:spcPct val="100000"/>
              </a:lnSpc>
              <a:buSzPct val="45000"/>
              <a:buFont typeface="Arial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n-US" sz="2000" dirty="0">
              <a:solidFill>
                <a:srgbClr val="000000"/>
              </a:solidFill>
              <a:latin typeface="Gill Sans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863023" y="5403272"/>
            <a:ext cx="10155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Source: IAB</a:t>
            </a:r>
            <a:endParaRPr lang="en-US" sz="1400" dirty="0"/>
          </a:p>
        </p:txBody>
      </p:sp>
      <p:pic>
        <p:nvPicPr>
          <p:cNvPr id="6" name="Picture 2" descr="W3C Home P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339" y="440418"/>
            <a:ext cx="685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http://cdn7.fotosearch.com/bthumb/CSP/CSP144/k144083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513" y="3856755"/>
            <a:ext cx="1913529" cy="1271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7089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2361235" y="725764"/>
            <a:ext cx="6558928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hangingPunct="1">
              <a:lnSpc>
                <a:spcPct val="100000"/>
              </a:lnSpc>
              <a:tabLst>
                <a:tab pos="0" algn="l"/>
                <a:tab pos="314325" algn="l"/>
                <a:tab pos="630238" algn="l"/>
                <a:tab pos="946150" algn="l"/>
                <a:tab pos="1262063" algn="l"/>
                <a:tab pos="1577975" algn="l"/>
                <a:tab pos="1893888" algn="l"/>
                <a:tab pos="2209800" algn="l"/>
                <a:tab pos="2525713" algn="l"/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4000" dirty="0" smtClean="0">
                <a:solidFill>
                  <a:srgbClr val="004480"/>
                </a:solidFill>
                <a:latin typeface="LeagueGothic"/>
                <a:ea typeface="ヒラギノ角ゴ ProN W3" charset="0"/>
                <a:cs typeface="LeagueGothic"/>
              </a:rPr>
              <a:t>Proposal for Workshops</a:t>
            </a:r>
            <a:endParaRPr lang="en-US" sz="4000" dirty="0">
              <a:solidFill>
                <a:srgbClr val="004480"/>
              </a:solidFill>
              <a:latin typeface="LeagueGothic"/>
              <a:ea typeface="ヒラギノ角ゴ ProN W3" charset="0"/>
              <a:cs typeface="LeagueGothic"/>
            </a:endParaRPr>
          </a:p>
        </p:txBody>
      </p:sp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2244043" y="1720778"/>
            <a:ext cx="6567447" cy="31994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5000" rIns="90000" bIns="45000">
            <a:spAutoFit/>
          </a:bodyPr>
          <a:lstStyle/>
          <a:p>
            <a:pPr marL="1587" hangingPunct="1">
              <a:lnSpc>
                <a:spcPct val="100000"/>
              </a:lnSpc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b="1" dirty="0" smtClean="0">
                <a:solidFill>
                  <a:srgbClr val="000000"/>
                </a:solidFill>
                <a:latin typeface="Gill Sans" charset="0"/>
              </a:rPr>
              <a:t>Direction A</a:t>
            </a:r>
            <a:r>
              <a:rPr lang="en-US" dirty="0" smtClean="0">
                <a:solidFill>
                  <a:srgbClr val="000000"/>
                </a:solidFill>
                <a:latin typeface="Gill Sans" charset="0"/>
              </a:rPr>
              <a:t>: Series of W3C Workshops to bring together diverse digital marketing and web communities and prioritize focused areas of interest.</a:t>
            </a:r>
          </a:p>
          <a:p>
            <a:pPr marL="1587" hangingPunct="1">
              <a:lnSpc>
                <a:spcPct val="100000"/>
              </a:lnSpc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n-US" dirty="0">
              <a:solidFill>
                <a:srgbClr val="000000"/>
              </a:solidFill>
              <a:latin typeface="Gill Sans" charset="0"/>
            </a:endParaRPr>
          </a:p>
          <a:p>
            <a:pPr marL="1587" hangingPunct="1">
              <a:lnSpc>
                <a:spcPct val="100000"/>
              </a:lnSpc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b="1" dirty="0" smtClean="0">
                <a:solidFill>
                  <a:srgbClr val="000000"/>
                </a:solidFill>
                <a:latin typeface="Gill Sans" charset="0"/>
              </a:rPr>
              <a:t>First Workshop Scope: </a:t>
            </a:r>
            <a:r>
              <a:rPr lang="en-US" dirty="0" smtClean="0">
                <a:solidFill>
                  <a:srgbClr val="000000"/>
                </a:solidFill>
                <a:latin typeface="Gill Sans" charset="0"/>
              </a:rPr>
              <a:t>Display Advertising Focus (OWP)</a:t>
            </a:r>
          </a:p>
          <a:p>
            <a:pPr marL="1587" hangingPunct="1">
              <a:lnSpc>
                <a:spcPct val="100000"/>
              </a:lnSpc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n-US" dirty="0" smtClean="0">
              <a:solidFill>
                <a:srgbClr val="000000"/>
              </a:solidFill>
              <a:latin typeface="Gill Sans" charset="0"/>
            </a:endParaRPr>
          </a:p>
          <a:p>
            <a:pPr marL="1587" hangingPunct="1">
              <a:lnSpc>
                <a:spcPct val="100000"/>
              </a:lnSpc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b="1" dirty="0" smtClean="0">
                <a:solidFill>
                  <a:srgbClr val="000000"/>
                </a:solidFill>
                <a:latin typeface="Gill Sans" charset="0"/>
              </a:rPr>
              <a:t>Second Workshop Scope: </a:t>
            </a:r>
            <a:r>
              <a:rPr lang="en-US" dirty="0" smtClean="0">
                <a:solidFill>
                  <a:srgbClr val="000000"/>
                </a:solidFill>
                <a:latin typeface="Gill Sans" charset="0"/>
              </a:rPr>
              <a:t>Customer Experience (Data) Focus</a:t>
            </a:r>
          </a:p>
          <a:p>
            <a:pPr marL="1587" hangingPunct="1">
              <a:lnSpc>
                <a:spcPct val="100000"/>
              </a:lnSpc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n-US" dirty="0" smtClean="0">
              <a:solidFill>
                <a:srgbClr val="000000"/>
              </a:solidFill>
              <a:latin typeface="Gill Sans" charset="0"/>
            </a:endParaRPr>
          </a:p>
          <a:p>
            <a:pPr marL="1587" hangingPunct="1">
              <a:lnSpc>
                <a:spcPct val="100000"/>
              </a:lnSpc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n-US" sz="2000" dirty="0" smtClean="0">
              <a:solidFill>
                <a:srgbClr val="000000"/>
              </a:solidFill>
              <a:latin typeface="Gill Sans" charset="0"/>
            </a:endParaRPr>
          </a:p>
          <a:p>
            <a:pPr marL="285750" indent="-284163" hangingPunct="1">
              <a:lnSpc>
                <a:spcPct val="100000"/>
              </a:lnSpc>
              <a:buSzPct val="45000"/>
              <a:buFont typeface="Arial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n-US" sz="2000" dirty="0">
              <a:solidFill>
                <a:srgbClr val="000000"/>
              </a:solidFill>
              <a:latin typeface="Gill Sans" charset="0"/>
            </a:endParaRPr>
          </a:p>
        </p:txBody>
      </p:sp>
      <p:pic>
        <p:nvPicPr>
          <p:cNvPr id="6" name="Picture 2" descr="W3C Home P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339" y="440418"/>
            <a:ext cx="685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7614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2361235" y="725764"/>
            <a:ext cx="6558928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hangingPunct="1">
              <a:lnSpc>
                <a:spcPct val="100000"/>
              </a:lnSpc>
              <a:tabLst>
                <a:tab pos="0" algn="l"/>
                <a:tab pos="314325" algn="l"/>
                <a:tab pos="630238" algn="l"/>
                <a:tab pos="946150" algn="l"/>
                <a:tab pos="1262063" algn="l"/>
                <a:tab pos="1577975" algn="l"/>
                <a:tab pos="1893888" algn="l"/>
                <a:tab pos="2209800" algn="l"/>
                <a:tab pos="2525713" algn="l"/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4000" dirty="0" smtClean="0">
                <a:solidFill>
                  <a:srgbClr val="004480"/>
                </a:solidFill>
                <a:latin typeface="LeagueGothic"/>
                <a:ea typeface="ヒラギノ角ゴ ProN W3" charset="0"/>
                <a:cs typeface="LeagueGothic"/>
              </a:rPr>
              <a:t>Proposal for Workshops</a:t>
            </a:r>
            <a:endParaRPr lang="en-US" sz="4000" dirty="0">
              <a:solidFill>
                <a:srgbClr val="004480"/>
              </a:solidFill>
              <a:latin typeface="LeagueGothic"/>
              <a:ea typeface="ヒラギノ角ゴ ProN W3" charset="0"/>
              <a:cs typeface="LeagueGothic"/>
            </a:endParaRPr>
          </a:p>
        </p:txBody>
      </p:sp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2244043" y="1720778"/>
            <a:ext cx="6567447" cy="2645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90000" tIns="45000" rIns="90000" bIns="45000">
            <a:spAutoFit/>
          </a:bodyPr>
          <a:lstStyle/>
          <a:p>
            <a:pPr marL="1587" hangingPunct="1">
              <a:lnSpc>
                <a:spcPct val="100000"/>
              </a:lnSpc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b="1" dirty="0" smtClean="0">
                <a:solidFill>
                  <a:srgbClr val="000000"/>
                </a:solidFill>
                <a:latin typeface="Gill Sans" charset="0"/>
              </a:rPr>
              <a:t>Direction B: </a:t>
            </a:r>
            <a:r>
              <a:rPr lang="en-US" dirty="0" smtClean="0">
                <a:solidFill>
                  <a:srgbClr val="000000"/>
                </a:solidFill>
                <a:latin typeface="Gill Sans" charset="0"/>
              </a:rPr>
              <a:t>Single Workshop </a:t>
            </a:r>
          </a:p>
          <a:p>
            <a:pPr marL="1587" hangingPunct="1">
              <a:lnSpc>
                <a:spcPct val="100000"/>
              </a:lnSpc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n-US" dirty="0">
              <a:solidFill>
                <a:srgbClr val="000000"/>
              </a:solidFill>
              <a:latin typeface="Gill Sans" charset="0"/>
            </a:endParaRPr>
          </a:p>
          <a:p>
            <a:pPr marL="1587" hangingPunct="1">
              <a:lnSpc>
                <a:spcPct val="100000"/>
              </a:lnSpc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b="1" dirty="0" smtClean="0">
                <a:solidFill>
                  <a:srgbClr val="000000"/>
                </a:solidFill>
                <a:latin typeface="Gill Sans" charset="0"/>
              </a:rPr>
              <a:t>Focus</a:t>
            </a:r>
            <a:r>
              <a:rPr lang="en-US" dirty="0" smtClean="0">
                <a:solidFill>
                  <a:srgbClr val="000000"/>
                </a:solidFill>
                <a:latin typeface="Gill Sans" charset="0"/>
              </a:rPr>
              <a:t>:</a:t>
            </a:r>
          </a:p>
          <a:p>
            <a:pPr marL="1587" hangingPunct="1">
              <a:lnSpc>
                <a:spcPct val="100000"/>
              </a:lnSpc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dirty="0">
                <a:solidFill>
                  <a:srgbClr val="000000"/>
                </a:solidFill>
                <a:latin typeface="Gill Sans" charset="0"/>
              </a:rPr>
              <a:t>	</a:t>
            </a:r>
            <a:r>
              <a:rPr lang="en-US" dirty="0" smtClean="0">
                <a:solidFill>
                  <a:srgbClr val="000000"/>
                </a:solidFill>
                <a:latin typeface="Gill Sans" charset="0"/>
              </a:rPr>
              <a:t>Day 1: Display Advertising (OWP) Focus</a:t>
            </a:r>
          </a:p>
          <a:p>
            <a:pPr marL="1587" hangingPunct="1">
              <a:lnSpc>
                <a:spcPct val="100000"/>
              </a:lnSpc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r>
              <a:rPr lang="en-US" dirty="0">
                <a:solidFill>
                  <a:srgbClr val="000000"/>
                </a:solidFill>
                <a:latin typeface="Gill Sans" charset="0"/>
              </a:rPr>
              <a:t>	</a:t>
            </a:r>
            <a:r>
              <a:rPr lang="en-US" dirty="0" smtClean="0">
                <a:solidFill>
                  <a:srgbClr val="000000"/>
                </a:solidFill>
                <a:latin typeface="Gill Sans" charset="0"/>
              </a:rPr>
              <a:t>Day 2: Customer Experience (Data) Focus</a:t>
            </a:r>
          </a:p>
          <a:p>
            <a:pPr marL="1587" hangingPunct="1">
              <a:lnSpc>
                <a:spcPct val="100000"/>
              </a:lnSpc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n-US" dirty="0" smtClean="0">
              <a:solidFill>
                <a:srgbClr val="000000"/>
              </a:solidFill>
              <a:latin typeface="Gill Sans" charset="0"/>
            </a:endParaRPr>
          </a:p>
          <a:p>
            <a:pPr marL="1587" hangingPunct="1">
              <a:lnSpc>
                <a:spcPct val="100000"/>
              </a:lnSpc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n-US" dirty="0" smtClean="0">
              <a:solidFill>
                <a:srgbClr val="000000"/>
              </a:solidFill>
              <a:latin typeface="Gill Sans" charset="0"/>
            </a:endParaRPr>
          </a:p>
          <a:p>
            <a:pPr marL="285750" indent="-284163" hangingPunct="1">
              <a:lnSpc>
                <a:spcPct val="100000"/>
              </a:lnSpc>
              <a:buSzPct val="45000"/>
              <a:buFont typeface="Arial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n-US" sz="2000" dirty="0" smtClean="0">
              <a:solidFill>
                <a:srgbClr val="000000"/>
              </a:solidFill>
              <a:latin typeface="Gill Sans" charset="0"/>
            </a:endParaRPr>
          </a:p>
          <a:p>
            <a:pPr marL="285750" indent="-284163" hangingPunct="1">
              <a:lnSpc>
                <a:spcPct val="100000"/>
              </a:lnSpc>
              <a:buSzPct val="45000"/>
              <a:buFont typeface="Arial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</a:pPr>
            <a:endParaRPr lang="en-US" sz="2000" dirty="0">
              <a:solidFill>
                <a:srgbClr val="000000"/>
              </a:solidFill>
              <a:latin typeface="Gill Sans" charset="0"/>
            </a:endParaRPr>
          </a:p>
        </p:txBody>
      </p:sp>
      <p:pic>
        <p:nvPicPr>
          <p:cNvPr id="6" name="Picture 2" descr="W3C Home P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339" y="440418"/>
            <a:ext cx="685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406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2361235" y="756644"/>
            <a:ext cx="6558928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hangingPunct="1">
              <a:lnSpc>
                <a:spcPct val="100000"/>
              </a:lnSpc>
              <a:tabLst>
                <a:tab pos="0" algn="l"/>
                <a:tab pos="314325" algn="l"/>
                <a:tab pos="630238" algn="l"/>
                <a:tab pos="946150" algn="l"/>
                <a:tab pos="1262063" algn="l"/>
                <a:tab pos="1577975" algn="l"/>
                <a:tab pos="1893888" algn="l"/>
                <a:tab pos="2209800" algn="l"/>
                <a:tab pos="2525713" algn="l"/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4000" dirty="0" smtClean="0">
                <a:solidFill>
                  <a:srgbClr val="004480"/>
                </a:solidFill>
                <a:latin typeface="LeagueGothic"/>
                <a:ea typeface="ヒラギノ角ゴ ProN W3" charset="0"/>
                <a:cs typeface="LeagueGothic"/>
              </a:rPr>
              <a:t>Current Challenges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49865" y="1823845"/>
            <a:ext cx="657856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000" dirty="0" smtClean="0"/>
              <a:t>Digital Marketing Task Force needs to engage digital marketing practitioners to serve on program committee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000" dirty="0" smtClean="0"/>
              <a:t>Need to have clearer focus of the first areas we will address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000" dirty="0" smtClean="0"/>
              <a:t>Create crisp “elevator pitch” for both technical and business audiences that will increase interest and support for this area of work at W3C</a:t>
            </a:r>
          </a:p>
          <a:p>
            <a:endParaRPr lang="en-US" sz="2800" dirty="0" smtClean="0"/>
          </a:p>
          <a:p>
            <a:endParaRPr lang="en-US" sz="2800" dirty="0"/>
          </a:p>
        </p:txBody>
      </p:sp>
      <p:pic>
        <p:nvPicPr>
          <p:cNvPr id="6" name="Picture 2" descr="W3C Home P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339" y="440418"/>
            <a:ext cx="685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8" name="Picture 2" descr="http://cdn7.fotosearch.com/bthumb/CSP/CSP576/k576841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4012498"/>
            <a:ext cx="1619250" cy="12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8269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W3C Home P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339" y="440418"/>
            <a:ext cx="685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karenlmh\Desktop\landscape2-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4710" y="258854"/>
            <a:ext cx="7186179" cy="5256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2006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2361235" y="756644"/>
            <a:ext cx="6558928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hangingPunct="1">
              <a:lnSpc>
                <a:spcPct val="100000"/>
              </a:lnSpc>
              <a:tabLst>
                <a:tab pos="0" algn="l"/>
                <a:tab pos="314325" algn="l"/>
                <a:tab pos="630238" algn="l"/>
                <a:tab pos="946150" algn="l"/>
                <a:tab pos="1262063" algn="l"/>
                <a:tab pos="1577975" algn="l"/>
                <a:tab pos="1893888" algn="l"/>
                <a:tab pos="2209800" algn="l"/>
                <a:tab pos="2525713" algn="l"/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4000" dirty="0" smtClean="0">
                <a:solidFill>
                  <a:srgbClr val="004480"/>
                </a:solidFill>
                <a:latin typeface="LeagueGothic"/>
                <a:ea typeface="ヒラギノ角ゴ ProN W3" charset="0"/>
                <a:cs typeface="LeagueGothic"/>
              </a:rPr>
              <a:t>Start Conversations with Marketing Community</a:t>
            </a:r>
          </a:p>
          <a:p>
            <a:pPr hangingPunct="1">
              <a:lnSpc>
                <a:spcPct val="100000"/>
              </a:lnSpc>
              <a:tabLst>
                <a:tab pos="0" algn="l"/>
                <a:tab pos="314325" algn="l"/>
                <a:tab pos="630238" algn="l"/>
                <a:tab pos="946150" algn="l"/>
                <a:tab pos="1262063" algn="l"/>
                <a:tab pos="1577975" algn="l"/>
                <a:tab pos="1893888" algn="l"/>
                <a:tab pos="2209800" algn="l"/>
                <a:tab pos="2525713" algn="l"/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endParaRPr lang="en-US" sz="4000" dirty="0" smtClean="0">
              <a:solidFill>
                <a:srgbClr val="004480"/>
              </a:solidFill>
              <a:latin typeface="LeagueGothic"/>
              <a:ea typeface="ヒラギノ角ゴ ProN W3" charset="0"/>
              <a:cs typeface="LeagueGothic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49865" y="1823845"/>
            <a:ext cx="657856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1" indent="-457200">
              <a:buFont typeface="Arial" pitchFamily="34" charset="0"/>
              <a:buChar char="•"/>
            </a:pPr>
            <a:r>
              <a:rPr lang="en-US" sz="2000" dirty="0" smtClean="0"/>
              <a:t>Digital Marketing Agencies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2000" dirty="0" smtClean="0"/>
              <a:t>Marketing Associations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2000" dirty="0" smtClean="0"/>
              <a:t>Attend Digital Marketing Conferences</a:t>
            </a:r>
          </a:p>
          <a:p>
            <a:pPr marL="1371600" lvl="2" indent="-457200">
              <a:buFont typeface="Arial" pitchFamily="34" charset="0"/>
              <a:buChar char="•"/>
            </a:pPr>
            <a:r>
              <a:rPr lang="en-US" sz="2000" dirty="0" smtClean="0"/>
              <a:t>Advertising Age, April 2012</a:t>
            </a:r>
          </a:p>
          <a:p>
            <a:pPr marL="1371600" lvl="2" indent="-457200">
              <a:buFont typeface="Arial" pitchFamily="34" charset="0"/>
              <a:buChar char="•"/>
            </a:pPr>
            <a:r>
              <a:rPr lang="en-US" sz="2000" dirty="0" smtClean="0"/>
              <a:t>Mobile Marketing, October 2012 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2000" dirty="0" smtClean="0"/>
              <a:t>Brand Marketers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2000" dirty="0" smtClean="0"/>
              <a:t>Publishers</a:t>
            </a:r>
          </a:p>
          <a:p>
            <a:pPr lvl="1"/>
            <a:endParaRPr lang="en-US" sz="2800" dirty="0" smtClean="0"/>
          </a:p>
          <a:p>
            <a:endParaRPr lang="en-US" sz="2800" dirty="0"/>
          </a:p>
        </p:txBody>
      </p:sp>
      <p:pic>
        <p:nvPicPr>
          <p:cNvPr id="6" name="Picture 2" descr="W3C Home P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339" y="440418"/>
            <a:ext cx="685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9036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2361235" y="756644"/>
            <a:ext cx="6558928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hangingPunct="1">
              <a:lnSpc>
                <a:spcPct val="100000"/>
              </a:lnSpc>
              <a:tabLst>
                <a:tab pos="0" algn="l"/>
                <a:tab pos="314325" algn="l"/>
                <a:tab pos="630238" algn="l"/>
                <a:tab pos="946150" algn="l"/>
                <a:tab pos="1262063" algn="l"/>
                <a:tab pos="1577975" algn="l"/>
                <a:tab pos="1893888" algn="l"/>
                <a:tab pos="2209800" algn="l"/>
                <a:tab pos="2525713" algn="l"/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4000" dirty="0" smtClean="0">
                <a:solidFill>
                  <a:srgbClr val="004480"/>
                </a:solidFill>
                <a:latin typeface="LeagueGothic"/>
                <a:ea typeface="ヒラギノ角ゴ ProN W3" charset="0"/>
                <a:cs typeface="LeagueGothic"/>
              </a:rPr>
              <a:t>Digital Marketing Agencies</a:t>
            </a:r>
          </a:p>
          <a:p>
            <a:pPr hangingPunct="1">
              <a:lnSpc>
                <a:spcPct val="100000"/>
              </a:lnSpc>
              <a:tabLst>
                <a:tab pos="0" algn="l"/>
                <a:tab pos="314325" algn="l"/>
                <a:tab pos="630238" algn="l"/>
                <a:tab pos="946150" algn="l"/>
                <a:tab pos="1262063" algn="l"/>
                <a:tab pos="1577975" algn="l"/>
                <a:tab pos="1893888" algn="l"/>
                <a:tab pos="2209800" algn="l"/>
                <a:tab pos="2525713" algn="l"/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endParaRPr lang="en-US" sz="4000" dirty="0" smtClean="0">
              <a:solidFill>
                <a:srgbClr val="004480"/>
              </a:solidFill>
              <a:latin typeface="LeagueGothic"/>
              <a:ea typeface="ヒラギノ角ゴ ProN W3" charset="0"/>
              <a:cs typeface="LeagueGothic"/>
            </a:endParaRPr>
          </a:p>
        </p:txBody>
      </p:sp>
      <p:pic>
        <p:nvPicPr>
          <p:cNvPr id="6" name="Picture 2" descr="W3C Home P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339" y="440418"/>
            <a:ext cx="685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mage photo : Expressions.young man feeling fear and cry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0676" y="1458254"/>
            <a:ext cx="1751722" cy="2323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4" descr="image photo : Apps Store - Mobile Phones Buying Application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4339" y="2015829"/>
            <a:ext cx="1674206" cy="1674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5035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2361235" y="756644"/>
            <a:ext cx="6558928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hangingPunct="1">
              <a:lnSpc>
                <a:spcPct val="100000"/>
              </a:lnSpc>
              <a:tabLst>
                <a:tab pos="0" algn="l"/>
                <a:tab pos="314325" algn="l"/>
                <a:tab pos="630238" algn="l"/>
                <a:tab pos="946150" algn="l"/>
                <a:tab pos="1262063" algn="l"/>
                <a:tab pos="1577975" algn="l"/>
                <a:tab pos="1893888" algn="l"/>
                <a:tab pos="2209800" algn="l"/>
                <a:tab pos="2525713" algn="l"/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4000" dirty="0" smtClean="0">
                <a:solidFill>
                  <a:srgbClr val="004480"/>
                </a:solidFill>
                <a:latin typeface="LeagueGothic"/>
                <a:ea typeface="ヒラギノ角ゴ ProN W3" charset="0"/>
                <a:cs typeface="LeagueGothic"/>
              </a:rPr>
              <a:t>Marketing Associations</a:t>
            </a:r>
          </a:p>
          <a:p>
            <a:pPr hangingPunct="1">
              <a:lnSpc>
                <a:spcPct val="100000"/>
              </a:lnSpc>
              <a:tabLst>
                <a:tab pos="0" algn="l"/>
                <a:tab pos="314325" algn="l"/>
                <a:tab pos="630238" algn="l"/>
                <a:tab pos="946150" algn="l"/>
                <a:tab pos="1262063" algn="l"/>
                <a:tab pos="1577975" algn="l"/>
                <a:tab pos="1893888" algn="l"/>
                <a:tab pos="2209800" algn="l"/>
                <a:tab pos="2525713" algn="l"/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endParaRPr lang="en-US" sz="4000" dirty="0" smtClean="0">
              <a:solidFill>
                <a:srgbClr val="004480"/>
              </a:solidFill>
              <a:latin typeface="LeagueGothic"/>
              <a:ea typeface="ヒラギノ角ゴ ProN W3" charset="0"/>
              <a:cs typeface="LeagueGothic"/>
            </a:endParaRPr>
          </a:p>
        </p:txBody>
      </p:sp>
      <p:pic>
        <p:nvPicPr>
          <p:cNvPr id="6" name="Picture 2" descr="W3C Home P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339" y="440418"/>
            <a:ext cx="685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image photo : Keep Out - No Trespassing Sig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4096" y="1428268"/>
            <a:ext cx="2675106" cy="1783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175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2361235" y="756644"/>
            <a:ext cx="6558928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hangingPunct="1">
              <a:lnSpc>
                <a:spcPct val="100000"/>
              </a:lnSpc>
              <a:tabLst>
                <a:tab pos="0" algn="l"/>
                <a:tab pos="314325" algn="l"/>
                <a:tab pos="630238" algn="l"/>
                <a:tab pos="946150" algn="l"/>
                <a:tab pos="1262063" algn="l"/>
                <a:tab pos="1577975" algn="l"/>
                <a:tab pos="1893888" algn="l"/>
                <a:tab pos="2209800" algn="l"/>
                <a:tab pos="2525713" algn="l"/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4000" dirty="0" smtClean="0">
                <a:solidFill>
                  <a:srgbClr val="004480"/>
                </a:solidFill>
                <a:latin typeface="LeagueGothic"/>
                <a:ea typeface="ヒラギノ角ゴ ProN W3" charset="0"/>
                <a:cs typeface="LeagueGothic"/>
              </a:rPr>
              <a:t>Brand Marketers</a:t>
            </a:r>
          </a:p>
        </p:txBody>
      </p:sp>
      <p:pic>
        <p:nvPicPr>
          <p:cNvPr id="6" name="Picture 2" descr="W3C Home P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339" y="440418"/>
            <a:ext cx="685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0" descr="image photo : Tablet PC with mobile pho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3072" y="1960119"/>
            <a:ext cx="2062196" cy="1718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2" descr="image photo : Hand touch screen mobile with business symbols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5660" y="1991702"/>
            <a:ext cx="1721796" cy="1721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9262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2361235" y="756644"/>
            <a:ext cx="6558928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hangingPunct="1">
              <a:lnSpc>
                <a:spcPct val="100000"/>
              </a:lnSpc>
              <a:tabLst>
                <a:tab pos="0" algn="l"/>
                <a:tab pos="314325" algn="l"/>
                <a:tab pos="630238" algn="l"/>
                <a:tab pos="946150" algn="l"/>
                <a:tab pos="1262063" algn="l"/>
                <a:tab pos="1577975" algn="l"/>
                <a:tab pos="1893888" algn="l"/>
                <a:tab pos="2209800" algn="l"/>
                <a:tab pos="2525713" algn="l"/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4000" dirty="0" smtClean="0">
                <a:solidFill>
                  <a:srgbClr val="004480"/>
                </a:solidFill>
                <a:latin typeface="LeagueGothic"/>
                <a:ea typeface="ヒラギノ角ゴ ProN W3" charset="0"/>
                <a:cs typeface="LeagueGothic"/>
              </a:rPr>
              <a:t>Publishers, Media Owners</a:t>
            </a:r>
          </a:p>
        </p:txBody>
      </p:sp>
      <p:pic>
        <p:nvPicPr>
          <p:cNvPr id="6" name="Picture 2" descr="W3C Home P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339" y="440418"/>
            <a:ext cx="685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image photo : Mobile Market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6169" y="1617021"/>
            <a:ext cx="1775906" cy="2355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9428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2361235" y="725764"/>
            <a:ext cx="6558928" cy="83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hangingPunct="1">
              <a:lnSpc>
                <a:spcPct val="100000"/>
              </a:lnSpc>
              <a:tabLst>
                <a:tab pos="0" algn="l"/>
                <a:tab pos="314325" algn="l"/>
                <a:tab pos="630238" algn="l"/>
                <a:tab pos="946150" algn="l"/>
                <a:tab pos="1262063" algn="l"/>
                <a:tab pos="1577975" algn="l"/>
                <a:tab pos="1893888" algn="l"/>
                <a:tab pos="2209800" algn="l"/>
                <a:tab pos="2525713" algn="l"/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4000" dirty="0" smtClean="0">
                <a:solidFill>
                  <a:srgbClr val="004480"/>
                </a:solidFill>
                <a:latin typeface="LeagueGothic"/>
                <a:ea typeface="ヒラギノ角ゴ ProN W3" charset="0"/>
                <a:cs typeface="LeagueGothic"/>
              </a:rPr>
              <a:t>Where do we go from here</a:t>
            </a:r>
          </a:p>
          <a:p>
            <a:pPr hangingPunct="1">
              <a:lnSpc>
                <a:spcPct val="100000"/>
              </a:lnSpc>
              <a:tabLst>
                <a:tab pos="0" algn="l"/>
                <a:tab pos="314325" algn="l"/>
                <a:tab pos="630238" algn="l"/>
                <a:tab pos="946150" algn="l"/>
                <a:tab pos="1262063" algn="l"/>
                <a:tab pos="1577975" algn="l"/>
                <a:tab pos="1893888" algn="l"/>
                <a:tab pos="2209800" algn="l"/>
                <a:tab pos="2525713" algn="l"/>
                <a:tab pos="2841625" algn="l"/>
                <a:tab pos="3157538" algn="l"/>
                <a:tab pos="3473450" algn="l"/>
                <a:tab pos="3789363" algn="l"/>
                <a:tab pos="4105275" algn="l"/>
                <a:tab pos="4421188" algn="l"/>
                <a:tab pos="4737100" algn="l"/>
                <a:tab pos="5053013" algn="l"/>
                <a:tab pos="5368925" algn="l"/>
                <a:tab pos="5684838" algn="l"/>
                <a:tab pos="6000750" algn="l"/>
                <a:tab pos="6316663" algn="l"/>
                <a:tab pos="6616700" algn="l"/>
                <a:tab pos="7126288" algn="l"/>
                <a:tab pos="7634288" algn="l"/>
                <a:tab pos="8143875" algn="l"/>
              </a:tabLst>
            </a:pPr>
            <a:r>
              <a:rPr lang="en-US" sz="4000" dirty="0">
                <a:solidFill>
                  <a:srgbClr val="004480"/>
                </a:solidFill>
                <a:latin typeface="LeagueGothic"/>
                <a:ea typeface="ヒラギノ角ゴ ProN W3" charset="0"/>
                <a:cs typeface="LeagueGothic"/>
              </a:rPr>
              <a:t>d</a:t>
            </a:r>
            <a:r>
              <a:rPr lang="en-US" sz="4000" dirty="0" smtClean="0">
                <a:solidFill>
                  <a:srgbClr val="004480"/>
                </a:solidFill>
                <a:latin typeface="LeagueGothic"/>
                <a:ea typeface="ヒラギノ角ゴ ProN W3" charset="0"/>
                <a:cs typeface="LeagueGothic"/>
              </a:rPr>
              <a:t>iscussion?</a:t>
            </a:r>
            <a:endParaRPr lang="en-US" sz="4000" dirty="0">
              <a:solidFill>
                <a:srgbClr val="004480"/>
              </a:solidFill>
              <a:latin typeface="LeagueGothic"/>
              <a:ea typeface="ヒラギノ角ゴ ProN W3" charset="0"/>
              <a:cs typeface="LeagueGothic"/>
            </a:endParaRPr>
          </a:p>
        </p:txBody>
      </p:sp>
      <p:pic>
        <p:nvPicPr>
          <p:cNvPr id="4" name="Picture 2" descr="W3C Home P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339" y="440418"/>
            <a:ext cx="685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1316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2920</TotalTime>
  <Words>906</Words>
  <Application>Microsoft Office PowerPoint</Application>
  <PresentationFormat>On-screen Show (16:10)</PresentationFormat>
  <Paragraphs>205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Immediate Opportunity  for W3C to Lay Foundation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Ocupop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Michael Nieling</dc:creator>
  <cp:lastModifiedBy>karenlmh</cp:lastModifiedBy>
  <cp:revision>176</cp:revision>
  <dcterms:created xsi:type="dcterms:W3CDTF">2011-10-21T22:08:00Z</dcterms:created>
  <dcterms:modified xsi:type="dcterms:W3CDTF">2012-10-31T13:50:54Z</dcterms:modified>
</cp:coreProperties>
</file>