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9" r:id="rId2"/>
    <p:sldMasterId id="2147483673" r:id="rId3"/>
  </p:sldMasterIdLst>
  <p:notesMasterIdLst>
    <p:notesMasterId r:id="rId11"/>
  </p:notesMasterIdLst>
  <p:sldIdLst>
    <p:sldId id="264" r:id="rId4"/>
    <p:sldId id="285" r:id="rId5"/>
    <p:sldId id="261" r:id="rId6"/>
    <p:sldId id="270" r:id="rId7"/>
    <p:sldId id="284" r:id="rId8"/>
    <p:sldId id="283" r:id="rId9"/>
    <p:sldId id="280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8ED1F89D-C3EB-4245-85CF-9F716785372B}">
          <p14:sldIdLst>
            <p14:sldId id="264"/>
            <p14:sldId id="285"/>
            <p14:sldId id="261"/>
            <p14:sldId id="270"/>
            <p14:sldId id="284"/>
            <p14:sldId id="283"/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702" userDrawn="1">
          <p15:clr>
            <a:srgbClr val="A4A3A4"/>
          </p15:clr>
        </p15:guide>
        <p15:guide id="2" pos="7129" userDrawn="1">
          <p15:clr>
            <a:srgbClr val="A4A3A4"/>
          </p15:clr>
        </p15:guide>
        <p15:guide id="3" pos="211" userDrawn="1">
          <p15:clr>
            <a:srgbClr val="A4A3A4"/>
          </p15:clr>
        </p15:guide>
        <p15:guide id="4" orient="horz" pos="754" userDrawn="1">
          <p15:clr>
            <a:srgbClr val="A4A3A4"/>
          </p15:clr>
        </p15:guide>
        <p15:guide id="5" pos="5790" userDrawn="1">
          <p15:clr>
            <a:srgbClr val="A4A3A4"/>
          </p15:clr>
        </p15:guide>
        <p15:guide id="6" pos="58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5EFF"/>
    <a:srgbClr val="EEC359"/>
    <a:srgbClr val="48A8F2"/>
    <a:srgbClr val="0B6CF2"/>
    <a:srgbClr val="4E545A"/>
    <a:srgbClr val="A6AAA9"/>
    <a:srgbClr val="4D9AF8"/>
    <a:srgbClr val="A675FF"/>
    <a:srgbClr val="DFCDFF"/>
    <a:srgbClr val="AE8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8" autoAdjust="0"/>
    <p:restoredTop sz="96814" autoAdjust="0"/>
  </p:normalViewPr>
  <p:slideViewPr>
    <p:cSldViewPr snapToGrid="0" showGuides="1">
      <p:cViewPr varScale="1">
        <p:scale>
          <a:sx n="112" d="100"/>
          <a:sy n="112" d="100"/>
        </p:scale>
        <p:origin x="616" y="192"/>
      </p:cViewPr>
      <p:guideLst>
        <p:guide orient="horz" pos="3702"/>
        <p:guide pos="7129"/>
        <p:guide pos="211"/>
        <p:guide orient="horz" pos="754"/>
        <p:guide pos="5790"/>
        <p:guide pos="585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QQ 浏览器业务</c:v>
                </c:pt>
              </c:strCache>
            </c:strRef>
          </c:tx>
          <c:explosion val="16"/>
          <c:dPt>
            <c:idx val="0"/>
            <c:bubble3D val="0"/>
            <c:explosion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38B-40C5-ACE2-77268794BCCD}"/>
              </c:ext>
            </c:extLst>
          </c:dPt>
          <c:dPt>
            <c:idx val="1"/>
            <c:bubble3D val="0"/>
            <c:explosion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38B-40C5-ACE2-77268794BCCD}"/>
              </c:ext>
            </c:extLst>
          </c:dPt>
          <c:cat>
            <c:strRef>
              <c:f>Sheet1!$A$2:$A$3</c:f>
              <c:strCache>
                <c:ptCount val="2"/>
                <c:pt idx="0">
                  <c:v>Native</c:v>
                </c:pt>
                <c:pt idx="1">
                  <c:v>Hippy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8B-40C5-ACE2-77268794BC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7CC9C8-1394-43F4-A8DD-260B837BF0D5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5D903-6BDD-4F47-BED6-F68740B8E7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138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E48BBA-A082-41BD-9033-119F71A03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275" y="356262"/>
            <a:ext cx="10515600" cy="500064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zh-CN" altLang="en-US" sz="2400" kern="1200" dirty="0">
                <a:solidFill>
                  <a:srgbClr val="4D9AF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73206E-2598-4790-8E35-EB3FC4C66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274" y="1151369"/>
            <a:ext cx="11325775" cy="5009286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09CABF-D183-40BA-8061-3C9C272CCA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0274" y="6330373"/>
            <a:ext cx="27432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8F46F6-7C7B-4E23-BE84-C4FE238F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55761" y="6339608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10734E-C7A2-4B57-94DE-B195C685D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32849" y="6339609"/>
            <a:ext cx="2743200" cy="365125"/>
          </a:xfrm>
        </p:spPr>
        <p:txBody>
          <a:bodyPr/>
          <a:lstStyle/>
          <a:p>
            <a:fld id="{0909CCB9-F14B-4EAD-A02D-BEC02DC6DF1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7DFC4D4-992D-4EF6-A915-F66A949094BE}"/>
              </a:ext>
            </a:extLst>
          </p:cNvPr>
          <p:cNvSpPr/>
          <p:nvPr userDrawn="1"/>
        </p:nvSpPr>
        <p:spPr>
          <a:xfrm>
            <a:off x="0" y="342900"/>
            <a:ext cx="180975" cy="500063"/>
          </a:xfrm>
          <a:prstGeom prst="rect">
            <a:avLst/>
          </a:prstGeom>
          <a:solidFill>
            <a:srgbClr val="4D9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1C3C9F7D-64E8-4F71-9E36-14F4959D54E0}"/>
              </a:ext>
            </a:extLst>
          </p:cNvPr>
          <p:cNvSpPr/>
          <p:nvPr userDrawn="1"/>
        </p:nvSpPr>
        <p:spPr>
          <a:xfrm>
            <a:off x="11576050" y="342898"/>
            <a:ext cx="615950" cy="500063"/>
          </a:xfrm>
          <a:prstGeom prst="rect">
            <a:avLst/>
          </a:prstGeom>
          <a:solidFill>
            <a:srgbClr val="4D9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2" name="图片 61">
            <a:extLst>
              <a:ext uri="{FF2B5EF4-FFF2-40B4-BE49-F238E27FC236}">
                <a16:creationId xmlns:a16="http://schemas.microsoft.com/office/drawing/2014/main" id="{5C89C709-98DF-492E-B96F-3AFC08BD64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3" t="34478" r="64949" b="38720"/>
          <a:stretch/>
        </p:blipFill>
        <p:spPr>
          <a:xfrm>
            <a:off x="11677649" y="342897"/>
            <a:ext cx="487499" cy="50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98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E48BBA-A082-41BD-9033-119F71A03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275" y="356262"/>
            <a:ext cx="10515600" cy="500064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zh-CN" altLang="en-US" sz="2400" kern="1200" dirty="0">
                <a:solidFill>
                  <a:srgbClr val="4D9AF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09CABF-D183-40BA-8061-3C9C272CCA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0274" y="6330373"/>
            <a:ext cx="27432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8F46F6-7C7B-4E23-BE84-C4FE238F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55761" y="6339608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10734E-C7A2-4B57-94DE-B195C685D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32849" y="6339609"/>
            <a:ext cx="2743200" cy="365125"/>
          </a:xfrm>
        </p:spPr>
        <p:txBody>
          <a:bodyPr/>
          <a:lstStyle/>
          <a:p>
            <a:fld id="{0909CCB9-F14B-4EAD-A02D-BEC02DC6DF1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7DFC4D4-992D-4EF6-A915-F66A949094BE}"/>
              </a:ext>
            </a:extLst>
          </p:cNvPr>
          <p:cNvSpPr/>
          <p:nvPr userDrawn="1"/>
        </p:nvSpPr>
        <p:spPr>
          <a:xfrm>
            <a:off x="0" y="342900"/>
            <a:ext cx="180975" cy="500063"/>
          </a:xfrm>
          <a:prstGeom prst="rect">
            <a:avLst/>
          </a:prstGeom>
          <a:solidFill>
            <a:srgbClr val="4D9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1C3C9F7D-64E8-4F71-9E36-14F4959D54E0}"/>
              </a:ext>
            </a:extLst>
          </p:cNvPr>
          <p:cNvSpPr/>
          <p:nvPr userDrawn="1"/>
        </p:nvSpPr>
        <p:spPr>
          <a:xfrm>
            <a:off x="11576050" y="342898"/>
            <a:ext cx="615950" cy="500063"/>
          </a:xfrm>
          <a:prstGeom prst="rect">
            <a:avLst/>
          </a:prstGeom>
          <a:solidFill>
            <a:srgbClr val="4D9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7D69006-04CC-4FA4-B3A4-132AC0574F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3" t="34478" r="64949" b="38720"/>
          <a:stretch/>
        </p:blipFill>
        <p:spPr>
          <a:xfrm>
            <a:off x="11677649" y="342897"/>
            <a:ext cx="487499" cy="50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33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A41478C-8CC4-439E-9F5E-0DB401B4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84835-F335-46F0-A83B-8BD1F26E6672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80821E2-DBF7-425B-832F-D7895067D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7055D8-0BDD-4D4F-A163-3F2E12F0A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CCB9-F14B-4EAD-A02D-BEC02DC6DF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373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E48BBA-A082-41BD-9033-119F71A03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275" y="356262"/>
            <a:ext cx="10515600" cy="500064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zh-CN" altLang="en-US" sz="2400" kern="1200" dirty="0">
                <a:solidFill>
                  <a:srgbClr val="965E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73206E-2598-4790-8E35-EB3FC4C66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274" y="1151369"/>
            <a:ext cx="11325775" cy="5009286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09CABF-D183-40BA-8061-3C9C272CCA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0274" y="6330373"/>
            <a:ext cx="27432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8F46F6-7C7B-4E23-BE84-C4FE238F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55761" y="6339608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10734E-C7A2-4B57-94DE-B195C685D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32849" y="6339609"/>
            <a:ext cx="2743200" cy="365125"/>
          </a:xfrm>
        </p:spPr>
        <p:txBody>
          <a:bodyPr/>
          <a:lstStyle/>
          <a:p>
            <a:fld id="{0909CCB9-F14B-4EAD-A02D-BEC02DC6DF1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7DFC4D4-992D-4EF6-A915-F66A949094BE}"/>
              </a:ext>
            </a:extLst>
          </p:cNvPr>
          <p:cNvSpPr/>
          <p:nvPr userDrawn="1"/>
        </p:nvSpPr>
        <p:spPr>
          <a:xfrm>
            <a:off x="0" y="342900"/>
            <a:ext cx="180975" cy="500063"/>
          </a:xfrm>
          <a:prstGeom prst="rect">
            <a:avLst/>
          </a:prstGeom>
          <a:solidFill>
            <a:srgbClr val="965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1C3C9F7D-64E8-4F71-9E36-14F4959D54E0}"/>
              </a:ext>
            </a:extLst>
          </p:cNvPr>
          <p:cNvSpPr/>
          <p:nvPr userDrawn="1"/>
        </p:nvSpPr>
        <p:spPr>
          <a:xfrm>
            <a:off x="11576050" y="342898"/>
            <a:ext cx="615950" cy="500063"/>
          </a:xfrm>
          <a:prstGeom prst="rect">
            <a:avLst/>
          </a:prstGeom>
          <a:solidFill>
            <a:srgbClr val="965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F877DAC-443B-47AB-B3A0-9F02506498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3" t="34478" r="64949" b="38720"/>
          <a:stretch/>
        </p:blipFill>
        <p:spPr>
          <a:xfrm>
            <a:off x="11677649" y="342897"/>
            <a:ext cx="487499" cy="50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307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E48BBA-A082-41BD-9033-119F71A03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275" y="356262"/>
            <a:ext cx="10515600" cy="500064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zh-CN" altLang="en-US" sz="2400" kern="1200" dirty="0">
                <a:solidFill>
                  <a:srgbClr val="965E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09CABF-D183-40BA-8061-3C9C272CCA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0274" y="6330373"/>
            <a:ext cx="27432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8F46F6-7C7B-4E23-BE84-C4FE238F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55761" y="6339608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10734E-C7A2-4B57-94DE-B195C685D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32849" y="6339609"/>
            <a:ext cx="2743200" cy="365125"/>
          </a:xfrm>
        </p:spPr>
        <p:txBody>
          <a:bodyPr/>
          <a:lstStyle/>
          <a:p>
            <a:fld id="{0909CCB9-F14B-4EAD-A02D-BEC02DC6DF1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7DFC4D4-992D-4EF6-A915-F66A949094BE}"/>
              </a:ext>
            </a:extLst>
          </p:cNvPr>
          <p:cNvSpPr/>
          <p:nvPr userDrawn="1"/>
        </p:nvSpPr>
        <p:spPr>
          <a:xfrm>
            <a:off x="0" y="342900"/>
            <a:ext cx="180975" cy="500063"/>
          </a:xfrm>
          <a:prstGeom prst="rect">
            <a:avLst/>
          </a:prstGeom>
          <a:solidFill>
            <a:srgbClr val="965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1C3C9F7D-64E8-4F71-9E36-14F4959D54E0}"/>
              </a:ext>
            </a:extLst>
          </p:cNvPr>
          <p:cNvSpPr/>
          <p:nvPr userDrawn="1"/>
        </p:nvSpPr>
        <p:spPr>
          <a:xfrm>
            <a:off x="11576050" y="342898"/>
            <a:ext cx="615950" cy="500063"/>
          </a:xfrm>
          <a:prstGeom prst="rect">
            <a:avLst/>
          </a:prstGeom>
          <a:solidFill>
            <a:srgbClr val="965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BE81E4F-5281-4773-B9F2-A77964B70B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3" t="34478" r="64949" b="38720"/>
          <a:stretch/>
        </p:blipFill>
        <p:spPr>
          <a:xfrm>
            <a:off x="11677649" y="342897"/>
            <a:ext cx="487499" cy="50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829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A41478C-8CC4-439E-9F5E-0DB401B4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84835-F335-46F0-A83B-8BD1F26E6672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80821E2-DBF7-425B-832F-D7895067D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7055D8-0BDD-4D4F-A163-3F2E12F0A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CCB9-F14B-4EAD-A02D-BEC02DC6DF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165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E48BBA-A082-41BD-9033-119F71A03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275" y="356262"/>
            <a:ext cx="10515600" cy="500064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zh-CN" altLang="en-US" sz="2400" kern="1200" dirty="0">
                <a:solidFill>
                  <a:srgbClr val="FF71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73206E-2598-4790-8E35-EB3FC4C66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274" y="1151369"/>
            <a:ext cx="11325775" cy="5009286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09CABF-D183-40BA-8061-3C9C272CCA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0274" y="6330373"/>
            <a:ext cx="27432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8F46F6-7C7B-4E23-BE84-C4FE238F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55761" y="6339608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10734E-C7A2-4B57-94DE-B195C685D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32849" y="6339609"/>
            <a:ext cx="2743200" cy="365125"/>
          </a:xfrm>
        </p:spPr>
        <p:txBody>
          <a:bodyPr/>
          <a:lstStyle/>
          <a:p>
            <a:fld id="{0909CCB9-F14B-4EAD-A02D-BEC02DC6DF1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7DFC4D4-992D-4EF6-A915-F66A949094BE}"/>
              </a:ext>
            </a:extLst>
          </p:cNvPr>
          <p:cNvSpPr/>
          <p:nvPr userDrawn="1"/>
        </p:nvSpPr>
        <p:spPr>
          <a:xfrm>
            <a:off x="0" y="342900"/>
            <a:ext cx="180975" cy="500063"/>
          </a:xfrm>
          <a:prstGeom prst="rect">
            <a:avLst/>
          </a:prstGeom>
          <a:solidFill>
            <a:srgbClr val="FF7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1C3C9F7D-64E8-4F71-9E36-14F4959D54E0}"/>
              </a:ext>
            </a:extLst>
          </p:cNvPr>
          <p:cNvSpPr/>
          <p:nvPr userDrawn="1"/>
        </p:nvSpPr>
        <p:spPr>
          <a:xfrm>
            <a:off x="11576050" y="342898"/>
            <a:ext cx="615950" cy="500063"/>
          </a:xfrm>
          <a:prstGeom prst="rect">
            <a:avLst/>
          </a:prstGeom>
          <a:solidFill>
            <a:srgbClr val="FF7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7139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F877DAC-443B-47AB-B3A0-9F02506498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3" t="34478" r="64949" b="38720"/>
          <a:stretch/>
        </p:blipFill>
        <p:spPr>
          <a:xfrm>
            <a:off x="11677649" y="342897"/>
            <a:ext cx="487499" cy="50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431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E48BBA-A082-41BD-9033-119F71A03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275" y="356262"/>
            <a:ext cx="10515600" cy="500064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zh-CN" altLang="en-US" sz="2400" kern="1200" dirty="0">
                <a:solidFill>
                  <a:srgbClr val="FF71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09CABF-D183-40BA-8061-3C9C272CCA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0274" y="6330373"/>
            <a:ext cx="27432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8F46F6-7C7B-4E23-BE84-C4FE238F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55761" y="6339608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10734E-C7A2-4B57-94DE-B195C685D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32849" y="6339609"/>
            <a:ext cx="2743200" cy="365125"/>
          </a:xfrm>
        </p:spPr>
        <p:txBody>
          <a:bodyPr/>
          <a:lstStyle/>
          <a:p>
            <a:fld id="{0909CCB9-F14B-4EAD-A02D-BEC02DC6DF1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7DFC4D4-992D-4EF6-A915-F66A949094BE}"/>
              </a:ext>
            </a:extLst>
          </p:cNvPr>
          <p:cNvSpPr/>
          <p:nvPr userDrawn="1"/>
        </p:nvSpPr>
        <p:spPr>
          <a:xfrm>
            <a:off x="0" y="342900"/>
            <a:ext cx="180975" cy="500063"/>
          </a:xfrm>
          <a:prstGeom prst="rect">
            <a:avLst/>
          </a:prstGeom>
          <a:solidFill>
            <a:srgbClr val="FF7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1C3C9F7D-64E8-4F71-9E36-14F4959D54E0}"/>
              </a:ext>
            </a:extLst>
          </p:cNvPr>
          <p:cNvSpPr/>
          <p:nvPr userDrawn="1"/>
        </p:nvSpPr>
        <p:spPr>
          <a:xfrm>
            <a:off x="11576050" y="342898"/>
            <a:ext cx="615950" cy="500063"/>
          </a:xfrm>
          <a:prstGeom prst="rect">
            <a:avLst/>
          </a:prstGeom>
          <a:solidFill>
            <a:srgbClr val="FF7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BE81E4F-5281-4773-B9F2-A77964B70B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3" t="34478" r="64949" b="38720"/>
          <a:stretch/>
        </p:blipFill>
        <p:spPr>
          <a:xfrm>
            <a:off x="11677649" y="342897"/>
            <a:ext cx="487499" cy="50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719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A41478C-8CC4-439E-9F5E-0DB401B4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84835-F335-46F0-A83B-8BD1F26E6672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80821E2-DBF7-425B-832F-D7895067D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7055D8-0BDD-4D4F-A163-3F2E12F0A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CCB9-F14B-4EAD-A02D-BEC02DC6DF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947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925F8D4-C3D2-40D9-8EC2-C6C172432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F8D9E44-EE8A-48E8-9F57-5900F91C4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F5E2E08-29C7-48BC-BB91-659C283ECF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7F6AEE-9DC9-4460-9B34-162CBB3C6F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6CCBC2-F688-4AE4-9AB4-37FB4E1D5E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9CCB9-F14B-4EAD-A02D-BEC02DC6DF1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91779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8" r:id="rId2"/>
    <p:sldLayoutId id="214748366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925F8D4-C3D2-40D9-8EC2-C6C172432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F8D9E44-EE8A-48E8-9F57-5900F91C4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F5E2E08-29C7-48BC-BB91-659C283ECF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7F6AEE-9DC9-4460-9B34-162CBB3C6F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6CCBC2-F688-4AE4-9AB4-37FB4E1D5E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9CCB9-F14B-4EAD-A02D-BEC02DC6DF1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5231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925F8D4-C3D2-40D9-8EC2-C6C172432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F8D9E44-EE8A-48E8-9F57-5900F91C4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F5E2E08-29C7-48BC-BB91-659C283ECF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7F6AEE-9DC9-4460-9B34-162CBB3C6F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6CCBC2-F688-4AE4-9AB4-37FB4E1D5E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9CCB9-F14B-4EAD-A02D-BEC02DC6DF1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62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tiff"/><Relationship Id="rId7" Type="http://schemas.openxmlformats.org/officeDocument/2006/relationships/image" Target="../media/image7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tiff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svg"/><Relationship Id="rId3" Type="http://schemas.openxmlformats.org/officeDocument/2006/relationships/image" Target="../media/image10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chart" Target="../charts/chart1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jp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D9AF8"/>
            </a:gs>
            <a:gs pos="100000">
              <a:srgbClr val="7EB6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等腰三角形 11">
            <a:extLst>
              <a:ext uri="{FF2B5EF4-FFF2-40B4-BE49-F238E27FC236}">
                <a16:creationId xmlns:a16="http://schemas.microsoft.com/office/drawing/2014/main" id="{E68FD826-BBBA-4262-A0E3-9B0691A97180}"/>
              </a:ext>
            </a:extLst>
          </p:cNvPr>
          <p:cNvSpPr/>
          <p:nvPr/>
        </p:nvSpPr>
        <p:spPr>
          <a:xfrm>
            <a:off x="1069918" y="5486400"/>
            <a:ext cx="4557523" cy="1371600"/>
          </a:xfrm>
          <a:prstGeom prst="triangle">
            <a:avLst>
              <a:gd name="adj" fmla="val 69305"/>
            </a:avLst>
          </a:prstGeom>
          <a:gradFill>
            <a:gsLst>
              <a:gs pos="0">
                <a:srgbClr val="1660F3">
                  <a:alpha val="40000"/>
                </a:srgbClr>
              </a:gs>
              <a:gs pos="100000">
                <a:srgbClr val="4D9AF8"/>
              </a:gs>
            </a:gsLst>
            <a:lin ang="5400000" scaled="1"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>
            <a:extLst>
              <a:ext uri="{FF2B5EF4-FFF2-40B4-BE49-F238E27FC236}">
                <a16:creationId xmlns:a16="http://schemas.microsoft.com/office/drawing/2014/main" id="{A2D56E66-DBE7-4700-B00B-861017063709}"/>
              </a:ext>
            </a:extLst>
          </p:cNvPr>
          <p:cNvSpPr/>
          <p:nvPr/>
        </p:nvSpPr>
        <p:spPr>
          <a:xfrm>
            <a:off x="5287782" y="5484809"/>
            <a:ext cx="6701322" cy="1377950"/>
          </a:xfrm>
          <a:custGeom>
            <a:avLst/>
            <a:gdLst>
              <a:gd name="connsiteX0" fmla="*/ 0 w 4557523"/>
              <a:gd name="connsiteY0" fmla="*/ 1371600 h 1371600"/>
              <a:gd name="connsiteX1" fmla="*/ 3158591 w 4557523"/>
              <a:gd name="connsiteY1" fmla="*/ 0 h 1371600"/>
              <a:gd name="connsiteX2" fmla="*/ 4557523 w 4557523"/>
              <a:gd name="connsiteY2" fmla="*/ 1371600 h 1371600"/>
              <a:gd name="connsiteX3" fmla="*/ 0 w 4557523"/>
              <a:gd name="connsiteY3" fmla="*/ 1371600 h 1371600"/>
              <a:gd name="connsiteX0" fmla="*/ 0 w 4557523"/>
              <a:gd name="connsiteY0" fmla="*/ 1371600 h 1371600"/>
              <a:gd name="connsiteX1" fmla="*/ 3158591 w 4557523"/>
              <a:gd name="connsiteY1" fmla="*/ 0 h 1371600"/>
              <a:gd name="connsiteX2" fmla="*/ 3672372 w 4557523"/>
              <a:gd name="connsiteY2" fmla="*/ 509589 h 1371600"/>
              <a:gd name="connsiteX3" fmla="*/ 4557523 w 4557523"/>
              <a:gd name="connsiteY3" fmla="*/ 1371600 h 1371600"/>
              <a:gd name="connsiteX4" fmla="*/ 0 w 4557523"/>
              <a:gd name="connsiteY4" fmla="*/ 1371600 h 1371600"/>
              <a:gd name="connsiteX0" fmla="*/ 0 w 5315435"/>
              <a:gd name="connsiteY0" fmla="*/ 1371600 h 1371600"/>
              <a:gd name="connsiteX1" fmla="*/ 3158591 w 5315435"/>
              <a:gd name="connsiteY1" fmla="*/ 0 h 1371600"/>
              <a:gd name="connsiteX2" fmla="*/ 5315435 w 5315435"/>
              <a:gd name="connsiteY2" fmla="*/ 295277 h 1371600"/>
              <a:gd name="connsiteX3" fmla="*/ 4557523 w 5315435"/>
              <a:gd name="connsiteY3" fmla="*/ 1371600 h 1371600"/>
              <a:gd name="connsiteX4" fmla="*/ 0 w 5315435"/>
              <a:gd name="connsiteY4" fmla="*/ 1371600 h 1371600"/>
              <a:gd name="connsiteX0" fmla="*/ 0 w 6701322"/>
              <a:gd name="connsiteY0" fmla="*/ 1376360 h 1376360"/>
              <a:gd name="connsiteX1" fmla="*/ 3158591 w 6701322"/>
              <a:gd name="connsiteY1" fmla="*/ 4760 h 1376360"/>
              <a:gd name="connsiteX2" fmla="*/ 6701322 w 6701322"/>
              <a:gd name="connsiteY2" fmla="*/ 0 h 1376360"/>
              <a:gd name="connsiteX3" fmla="*/ 4557523 w 6701322"/>
              <a:gd name="connsiteY3" fmla="*/ 1376360 h 1376360"/>
              <a:gd name="connsiteX4" fmla="*/ 0 w 6701322"/>
              <a:gd name="connsiteY4" fmla="*/ 1376360 h 1376360"/>
              <a:gd name="connsiteX0" fmla="*/ 0 w 6701322"/>
              <a:gd name="connsiteY0" fmla="*/ 1377950 h 1377950"/>
              <a:gd name="connsiteX1" fmla="*/ 4771491 w 6701322"/>
              <a:gd name="connsiteY1" fmla="*/ 0 h 1377950"/>
              <a:gd name="connsiteX2" fmla="*/ 6701322 w 6701322"/>
              <a:gd name="connsiteY2" fmla="*/ 1590 h 1377950"/>
              <a:gd name="connsiteX3" fmla="*/ 4557523 w 6701322"/>
              <a:gd name="connsiteY3" fmla="*/ 1377950 h 1377950"/>
              <a:gd name="connsiteX4" fmla="*/ 0 w 6701322"/>
              <a:gd name="connsiteY4" fmla="*/ 1377950 h 137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1322" h="1377950">
                <a:moveTo>
                  <a:pt x="0" y="1377950"/>
                </a:moveTo>
                <a:lnTo>
                  <a:pt x="4771491" y="0"/>
                </a:lnTo>
                <a:lnTo>
                  <a:pt x="6701322" y="1590"/>
                </a:lnTo>
                <a:lnTo>
                  <a:pt x="4557523" y="1377950"/>
                </a:lnTo>
                <a:lnTo>
                  <a:pt x="0" y="1377950"/>
                </a:lnTo>
                <a:close/>
              </a:path>
            </a:pathLst>
          </a:custGeom>
          <a:gradFill>
            <a:gsLst>
              <a:gs pos="0">
                <a:srgbClr val="1660F3">
                  <a:alpha val="40000"/>
                </a:srgbClr>
              </a:gs>
              <a:gs pos="100000">
                <a:srgbClr val="4D9AF8"/>
              </a:gs>
            </a:gsLst>
            <a:lin ang="5400000" scaled="1"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17B7442F-449F-451C-B515-D8D91162CD42}"/>
              </a:ext>
            </a:extLst>
          </p:cNvPr>
          <p:cNvSpPr/>
          <p:nvPr/>
        </p:nvSpPr>
        <p:spPr>
          <a:xfrm>
            <a:off x="823795" y="5486399"/>
            <a:ext cx="3806518" cy="1371600"/>
          </a:xfrm>
          <a:prstGeom prst="triangle">
            <a:avLst>
              <a:gd name="adj" fmla="val 37180"/>
            </a:avLst>
          </a:prstGeom>
          <a:solidFill>
            <a:srgbClr val="4821C8">
              <a:alpha val="9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id="{F4A7BED8-D840-49B7-8C72-4D4830228440}"/>
              </a:ext>
            </a:extLst>
          </p:cNvPr>
          <p:cNvSpPr/>
          <p:nvPr/>
        </p:nvSpPr>
        <p:spPr>
          <a:xfrm>
            <a:off x="-726831" y="5067300"/>
            <a:ext cx="3985846" cy="1790700"/>
          </a:xfrm>
          <a:prstGeom prst="triangle">
            <a:avLst>
              <a:gd name="adj" fmla="val 26471"/>
            </a:avLst>
          </a:prstGeom>
          <a:solidFill>
            <a:srgbClr val="410E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DDC7F953-665B-4865-80B9-DAAB227422E6}"/>
              </a:ext>
            </a:extLst>
          </p:cNvPr>
          <p:cNvSpPr/>
          <p:nvPr/>
        </p:nvSpPr>
        <p:spPr>
          <a:xfrm>
            <a:off x="-228600" y="5806830"/>
            <a:ext cx="2189409" cy="1051169"/>
          </a:xfrm>
          <a:prstGeom prst="triangle">
            <a:avLst>
              <a:gd name="adj" fmla="val 26471"/>
            </a:avLst>
          </a:prstGeom>
          <a:solidFill>
            <a:srgbClr val="230196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>
            <a:extLst>
              <a:ext uri="{FF2B5EF4-FFF2-40B4-BE49-F238E27FC236}">
                <a16:creationId xmlns:a16="http://schemas.microsoft.com/office/drawing/2014/main" id="{5C020340-4787-4EE2-8694-DB376C4BA137}"/>
              </a:ext>
            </a:extLst>
          </p:cNvPr>
          <p:cNvSpPr/>
          <p:nvPr/>
        </p:nvSpPr>
        <p:spPr>
          <a:xfrm>
            <a:off x="6283570" y="5205045"/>
            <a:ext cx="8662803" cy="1652954"/>
          </a:xfrm>
          <a:prstGeom prst="triangle">
            <a:avLst>
              <a:gd name="adj" fmla="val 68236"/>
            </a:avLst>
          </a:prstGeom>
          <a:solidFill>
            <a:srgbClr val="3301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C92FCAA-BE24-46CA-B5D4-562D86310205}"/>
              </a:ext>
            </a:extLst>
          </p:cNvPr>
          <p:cNvSpPr/>
          <p:nvPr/>
        </p:nvSpPr>
        <p:spPr>
          <a:xfrm rot="20605669">
            <a:off x="7312926" y="6192714"/>
            <a:ext cx="5626100" cy="279400"/>
          </a:xfrm>
          <a:prstGeom prst="rect">
            <a:avLst/>
          </a:prstGeom>
          <a:solidFill>
            <a:srgbClr val="4821C8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C6A4F8E-5D9A-4AED-B7C1-57C25D62D98D}"/>
              </a:ext>
            </a:extLst>
          </p:cNvPr>
          <p:cNvSpPr txBox="1"/>
          <p:nvPr/>
        </p:nvSpPr>
        <p:spPr>
          <a:xfrm>
            <a:off x="2618125" y="2718287"/>
            <a:ext cx="69557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前终端一体化开发解决方案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4D22E69B-10FE-4382-AADD-9EC77707C1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2" t="34166" r="8196" b="38334"/>
          <a:stretch/>
        </p:blipFill>
        <p:spPr>
          <a:xfrm>
            <a:off x="3848466" y="800742"/>
            <a:ext cx="4495068" cy="148623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829C8BAB-10F9-44AB-9F43-4EAE68BD57BD}"/>
              </a:ext>
            </a:extLst>
          </p:cNvPr>
          <p:cNvSpPr txBox="1"/>
          <p:nvPr/>
        </p:nvSpPr>
        <p:spPr>
          <a:xfrm>
            <a:off x="4929655" y="3821838"/>
            <a:ext cx="2332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腾讯  </a:t>
            </a:r>
            <a:r>
              <a:rPr lang="en-US" altLang="zh-CN" sz="1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lucaspei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（裴伟）</a:t>
            </a:r>
          </a:p>
        </p:txBody>
      </p:sp>
    </p:spTree>
    <p:extLst>
      <p:ext uri="{BB962C8B-B14F-4D97-AF65-F5344CB8AC3E}">
        <p14:creationId xmlns:p14="http://schemas.microsoft.com/office/powerpoint/2010/main" val="3173322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BE7FD7-24D5-4C9D-A989-0550FC969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背景介绍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CEF2261-3265-4B9B-BD68-7BE24965C41A}"/>
              </a:ext>
            </a:extLst>
          </p:cNvPr>
          <p:cNvGrpSpPr/>
          <p:nvPr/>
        </p:nvGrpSpPr>
        <p:grpSpPr>
          <a:xfrm>
            <a:off x="389290" y="2049965"/>
            <a:ext cx="2284001" cy="3865060"/>
            <a:chOff x="449674" y="1668965"/>
            <a:chExt cx="2284001" cy="3865060"/>
          </a:xfrm>
        </p:grpSpPr>
        <p:sp>
          <p:nvSpPr>
            <p:cNvPr id="13" name="圆角矩形">
              <a:extLst>
                <a:ext uri="{FF2B5EF4-FFF2-40B4-BE49-F238E27FC236}">
                  <a16:creationId xmlns:a16="http://schemas.microsoft.com/office/drawing/2014/main" id="{78B17361-5317-41F8-A6CF-0E738F44DC69}"/>
                </a:ext>
              </a:extLst>
            </p:cNvPr>
            <p:cNvSpPr/>
            <p:nvPr/>
          </p:nvSpPr>
          <p:spPr>
            <a:xfrm>
              <a:off x="449674" y="1668965"/>
              <a:ext cx="2284001" cy="3865060"/>
            </a:xfrm>
            <a:prstGeom prst="roundRect">
              <a:avLst>
                <a:gd name="adj" fmla="val 15000"/>
              </a:avLst>
            </a:prstGeom>
            <a:ln w="38100">
              <a:solidFill>
                <a:srgbClr val="A6AAA9"/>
              </a:solidFill>
              <a:custDash>
                <a:ds d="200000" sp="200000"/>
              </a:custDash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b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4" name="前端实现">
              <a:extLst>
                <a:ext uri="{FF2B5EF4-FFF2-40B4-BE49-F238E27FC236}">
                  <a16:creationId xmlns:a16="http://schemas.microsoft.com/office/drawing/2014/main" id="{03B59EC2-A3F0-49F1-8960-513A72AA6AD6}"/>
                </a:ext>
              </a:extLst>
            </p:cNvPr>
            <p:cNvSpPr txBox="1"/>
            <p:nvPr/>
          </p:nvSpPr>
          <p:spPr>
            <a:xfrm>
              <a:off x="1350422" y="1757898"/>
              <a:ext cx="482504" cy="37959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defRPr sz="3000" b="0">
                  <a:solidFill>
                    <a:srgbClr val="424242"/>
                  </a:solidFill>
                  <a:latin typeface="Yuanti SC Bold"/>
                  <a:ea typeface="Yuanti SC Bold"/>
                  <a:cs typeface="Yuanti SC Bold"/>
                  <a:sym typeface="Yuanti SC Bold"/>
                </a:defRPr>
              </a:lvl1pPr>
            </a:lstStyle>
            <a:p>
              <a:r>
                <a:rPr lang="en-US" sz="1800" dirty="0">
                  <a:latin typeface="Consolas" panose="020B0609020204030204" pitchFamily="49" charset="0"/>
                  <a:ea typeface="微软雅黑" panose="020B0503020204020204" pitchFamily="34" charset="-122"/>
                </a:rPr>
                <a:t>W</a:t>
              </a:r>
              <a:r>
                <a:rPr lang="en-US" altLang="zh-CN" sz="1800" dirty="0">
                  <a:latin typeface="Consolas" panose="020B0609020204030204" pitchFamily="49" charset="0"/>
                  <a:ea typeface="微软雅黑" panose="020B0503020204020204" pitchFamily="34" charset="-122"/>
                </a:rPr>
                <a:t>eb</a:t>
              </a:r>
              <a:endParaRPr sz="1800" dirty="0">
                <a:latin typeface="Consolas" panose="020B0609020204030204" pitchFamily="49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开发效率高">
              <a:extLst>
                <a:ext uri="{FF2B5EF4-FFF2-40B4-BE49-F238E27FC236}">
                  <a16:creationId xmlns:a16="http://schemas.microsoft.com/office/drawing/2014/main" id="{F9313EE8-2925-4607-A5FA-2F17EFDF976F}"/>
                </a:ext>
              </a:extLst>
            </p:cNvPr>
            <p:cNvSpPr/>
            <p:nvPr/>
          </p:nvSpPr>
          <p:spPr>
            <a:xfrm>
              <a:off x="702988" y="2226424"/>
              <a:ext cx="1777372" cy="483746"/>
            </a:xfrm>
            <a:prstGeom prst="rect">
              <a:avLst/>
            </a:prstGeom>
            <a:solidFill>
              <a:srgbClr val="4D9AF8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50800" tIns="50800" rIns="50800" bIns="50800" anchor="ctr"/>
            <a:lstStyle>
              <a:lvl1pPr>
                <a:defRPr sz="2600" b="0">
                  <a:solidFill>
                    <a:srgbClr val="FFFFFF"/>
                  </a:solidFill>
                  <a:latin typeface="Yuanti SC Regular"/>
                  <a:ea typeface="Yuanti SC Regular"/>
                  <a:cs typeface="Yuanti SC Regular"/>
                  <a:sym typeface="Yuanti SC Regular"/>
                </a:defRPr>
              </a:lvl1pPr>
            </a:lstStyle>
            <a:p>
              <a:pPr algn="ctr"/>
              <a:r>
                <a:rPr sz="16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开发效率高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开发效率高">
              <a:extLst>
                <a:ext uri="{FF2B5EF4-FFF2-40B4-BE49-F238E27FC236}">
                  <a16:creationId xmlns:a16="http://schemas.microsoft.com/office/drawing/2014/main" id="{11B47B58-1935-48B3-9D77-E6BD9047BF81}"/>
                </a:ext>
              </a:extLst>
            </p:cNvPr>
            <p:cNvSpPr/>
            <p:nvPr/>
          </p:nvSpPr>
          <p:spPr>
            <a:xfrm>
              <a:off x="702988" y="2864011"/>
              <a:ext cx="1777372" cy="483746"/>
            </a:xfrm>
            <a:prstGeom prst="rect">
              <a:avLst/>
            </a:prstGeom>
            <a:solidFill>
              <a:srgbClr val="4D9AF8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50800" tIns="50800" rIns="50800" bIns="50800" anchor="ctr"/>
            <a:lstStyle>
              <a:lvl1pPr>
                <a:defRPr sz="2600" b="0">
                  <a:solidFill>
                    <a:srgbClr val="FFFFFF"/>
                  </a:solidFill>
                  <a:latin typeface="Yuanti SC Regular"/>
                  <a:ea typeface="Yuanti SC Regular"/>
                  <a:cs typeface="Yuanti SC Regular"/>
                  <a:sym typeface="Yuanti SC Regular"/>
                </a:defRPr>
              </a:lvl1pPr>
            </a:lstStyle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支持双平台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开发效率高">
              <a:extLst>
                <a:ext uri="{FF2B5EF4-FFF2-40B4-BE49-F238E27FC236}">
                  <a16:creationId xmlns:a16="http://schemas.microsoft.com/office/drawing/2014/main" id="{74AA326B-CBF5-4540-8CEA-9963FE697639}"/>
                </a:ext>
              </a:extLst>
            </p:cNvPr>
            <p:cNvSpPr/>
            <p:nvPr/>
          </p:nvSpPr>
          <p:spPr>
            <a:xfrm>
              <a:off x="702988" y="3501598"/>
              <a:ext cx="1777372" cy="483746"/>
            </a:xfrm>
            <a:prstGeom prst="rect">
              <a:avLst/>
            </a:prstGeom>
            <a:solidFill>
              <a:srgbClr val="4D9AF8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50800" tIns="50800" rIns="50800" bIns="50800" anchor="ctr"/>
            <a:lstStyle>
              <a:lvl1pPr>
                <a:defRPr sz="2600" b="0">
                  <a:solidFill>
                    <a:srgbClr val="FFFFFF"/>
                  </a:solidFill>
                  <a:latin typeface="Yuanti SC Regular"/>
                  <a:ea typeface="Yuanti SC Regular"/>
                  <a:cs typeface="Yuanti SC Regular"/>
                  <a:sym typeface="Yuanti SC Regular"/>
                </a:defRPr>
              </a:lvl1pPr>
            </a:lstStyle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可动态发布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开发效率高">
              <a:extLst>
                <a:ext uri="{FF2B5EF4-FFF2-40B4-BE49-F238E27FC236}">
                  <a16:creationId xmlns:a16="http://schemas.microsoft.com/office/drawing/2014/main" id="{655CCBD4-3D1B-4BC4-B81E-EBAA99D09BFA}"/>
                </a:ext>
              </a:extLst>
            </p:cNvPr>
            <p:cNvSpPr/>
            <p:nvPr/>
          </p:nvSpPr>
          <p:spPr>
            <a:xfrm>
              <a:off x="702988" y="4139185"/>
              <a:ext cx="1777372" cy="483746"/>
            </a:xfrm>
            <a:prstGeom prst="rect">
              <a:avLst/>
            </a:prstGeom>
            <a:solidFill>
              <a:srgbClr val="A6AAA9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50800" tIns="50800" rIns="50800" bIns="50800" anchor="ctr"/>
            <a:lstStyle>
              <a:lvl1pPr>
                <a:defRPr sz="2600" b="0">
                  <a:solidFill>
                    <a:srgbClr val="FFFFFF"/>
                  </a:solidFill>
                  <a:latin typeface="Yuanti SC Regular"/>
                  <a:ea typeface="Yuanti SC Regular"/>
                  <a:cs typeface="Yuanti SC Regular"/>
                  <a:sym typeface="Yuanti SC Regular"/>
                </a:defRPr>
              </a:lvl1pPr>
            </a:lstStyle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体验差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开发效率高">
              <a:extLst>
                <a:ext uri="{FF2B5EF4-FFF2-40B4-BE49-F238E27FC236}">
                  <a16:creationId xmlns:a16="http://schemas.microsoft.com/office/drawing/2014/main" id="{585E5F3D-7A2B-4228-BF92-E448233D77FC}"/>
                </a:ext>
              </a:extLst>
            </p:cNvPr>
            <p:cNvSpPr/>
            <p:nvPr/>
          </p:nvSpPr>
          <p:spPr>
            <a:xfrm>
              <a:off x="702988" y="4776772"/>
              <a:ext cx="1777372" cy="483746"/>
            </a:xfrm>
            <a:prstGeom prst="rect">
              <a:avLst/>
            </a:prstGeom>
            <a:solidFill>
              <a:srgbClr val="A6AAA9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50800" tIns="50800" rIns="50800" bIns="50800" anchor="ctr"/>
            <a:lstStyle>
              <a:lvl1pPr>
                <a:defRPr sz="2600" b="0">
                  <a:solidFill>
                    <a:srgbClr val="FFFFFF"/>
                  </a:solidFill>
                  <a:latin typeface="Yuanti SC Regular"/>
                  <a:ea typeface="Yuanti SC Regular"/>
                  <a:cs typeface="Yuanti SC Regular"/>
                  <a:sym typeface="Yuanti SC Regular"/>
                </a:defRPr>
              </a:lvl1pPr>
            </a:lstStyle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能力弱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5874909A-0FCC-4BBD-BBCE-168D5F1FEA6C}"/>
              </a:ext>
            </a:extLst>
          </p:cNvPr>
          <p:cNvSpPr/>
          <p:nvPr/>
        </p:nvSpPr>
        <p:spPr>
          <a:xfrm>
            <a:off x="6218867" y="2049965"/>
            <a:ext cx="5512976" cy="92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1055" hangingPunct="0">
              <a:lnSpc>
                <a:spcPct val="160000"/>
              </a:lnSpc>
            </a:pPr>
            <a:r>
              <a:rPr lang="en-US" altLang="zh-CN" dirty="0">
                <a:solidFill>
                  <a:srgbClr val="4D9AF8"/>
                </a:solidFill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QQ</a:t>
            </a:r>
            <a:r>
              <a:rPr lang="zh-CN" altLang="en-US" dirty="0">
                <a:solidFill>
                  <a:srgbClr val="4D9AF8"/>
                </a:solidFill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浏览器 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最早采用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 </a:t>
            </a:r>
            <a:r>
              <a:rPr lang="en-US" altLang="zh-CN" dirty="0">
                <a:solidFill>
                  <a:srgbClr val="4D9AF8"/>
                </a:solidFill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React Native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 作为解决方案，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sym typeface="Helvetica Light"/>
            </a:endParaRPr>
          </a:p>
          <a:p>
            <a:pPr defTabSz="821055" hangingPunct="0">
              <a:lnSpc>
                <a:spcPct val="160000"/>
              </a:lnSpc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但在实践过程中发现其存在大量的问题：  </a:t>
            </a:r>
            <a:endParaRPr lang="en-US" altLang="zh-CN" dirty="0">
              <a:solidFill>
                <a:srgbClr val="4D9AF8"/>
              </a:solidFill>
              <a:latin typeface="微软雅黑" panose="020B0503020204020204" charset="-122"/>
              <a:ea typeface="微软雅黑" panose="020B0503020204020204" charset="-122"/>
              <a:sym typeface="Helvetica Light"/>
            </a:endParaRPr>
          </a:p>
        </p:txBody>
      </p:sp>
      <p:sp>
        <p:nvSpPr>
          <p:cNvPr id="24" name="标题 1">
            <a:extLst>
              <a:ext uri="{FF2B5EF4-FFF2-40B4-BE49-F238E27FC236}">
                <a16:creationId xmlns:a16="http://schemas.microsoft.com/office/drawing/2014/main" id="{5A3BCF39-7F66-4E72-AFC8-0D5E3D771288}"/>
              </a:ext>
            </a:extLst>
          </p:cNvPr>
          <p:cNvSpPr txBox="1">
            <a:spLocks/>
          </p:cNvSpPr>
          <p:nvPr/>
        </p:nvSpPr>
        <p:spPr>
          <a:xfrm>
            <a:off x="6218867" y="3046124"/>
            <a:ext cx="3813234" cy="2864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kern="1200" dirty="0">
                <a:solidFill>
                  <a:srgbClr val="4D9AF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104400" indent="-285750">
              <a:lnSpc>
                <a:spcPts val="3520"/>
              </a:lnSpc>
              <a:buClr>
                <a:schemeClr val="tx1">
                  <a:lumMod val="85000"/>
                  <a:lumOff val="15000"/>
                </a:schemeClr>
              </a:buClr>
              <a:buSzPct val="100000"/>
              <a:buFont typeface="Wingdings" charset="2"/>
              <a:buChar char="l"/>
            </a:pPr>
            <a:r>
              <a:rPr kumimoji="1"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BSD + Patents License</a:t>
            </a:r>
          </a:p>
          <a:p>
            <a:pPr marL="104400" indent="-285750">
              <a:lnSpc>
                <a:spcPts val="3520"/>
              </a:lnSpc>
              <a:buClr>
                <a:schemeClr val="tx1">
                  <a:lumMod val="85000"/>
                  <a:lumOff val="15000"/>
                </a:schemeClr>
              </a:buClr>
              <a:buSzPct val="100000"/>
              <a:buFont typeface="Wingdings" charset="2"/>
              <a:buChar char="l"/>
            </a:pPr>
            <a:r>
              <a:rPr kumimoji="1"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List</a:t>
            </a:r>
            <a:r>
              <a:rPr kumimoji="1"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滑动性能差</a:t>
            </a:r>
            <a:endParaRPr kumimoji="1" lang="en-US" altLang="zh-CN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04400" indent="-285750">
              <a:lnSpc>
                <a:spcPts val="3520"/>
              </a:lnSpc>
              <a:buClr>
                <a:schemeClr val="tx1">
                  <a:lumMod val="85000"/>
                  <a:lumOff val="15000"/>
                </a:schemeClr>
              </a:buClr>
              <a:buSzPct val="100000"/>
              <a:buFont typeface="Wingdings" charset="2"/>
              <a:buChar char="l"/>
            </a:pPr>
            <a:r>
              <a:rPr kumimoji="1"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启动速度慢</a:t>
            </a:r>
            <a:endParaRPr kumimoji="1" lang="en-US" altLang="zh-CN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04400" indent="-285750">
              <a:lnSpc>
                <a:spcPts val="3520"/>
              </a:lnSpc>
              <a:buClr>
                <a:schemeClr val="tx1">
                  <a:lumMod val="85000"/>
                  <a:lumOff val="15000"/>
                </a:schemeClr>
              </a:buClr>
              <a:buSzPct val="100000"/>
              <a:buFont typeface="Wingdings" charset="2"/>
              <a:buChar char="l"/>
            </a:pPr>
            <a:r>
              <a:rPr kumimoji="1"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SDK</a:t>
            </a:r>
            <a:r>
              <a:rPr kumimoji="1"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包太大，增加了 </a:t>
            </a:r>
            <a:r>
              <a:rPr kumimoji="1"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7.5M</a:t>
            </a:r>
            <a:endParaRPr kumimoji="1" lang="zh-CN" altLang="en-US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04400" indent="-285750">
              <a:lnSpc>
                <a:spcPts val="3520"/>
              </a:lnSpc>
              <a:buClr>
                <a:schemeClr val="tx1">
                  <a:lumMod val="85000"/>
                  <a:lumOff val="15000"/>
                </a:schemeClr>
              </a:buClr>
              <a:buSzPct val="100000"/>
              <a:buFont typeface="Wingdings" charset="2"/>
              <a:buChar char="l"/>
            </a:pPr>
            <a:r>
              <a:rPr kumimoji="1"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双端 </a:t>
            </a:r>
            <a:r>
              <a:rPr kumimoji="1"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API</a:t>
            </a:r>
            <a:r>
              <a:rPr kumimoji="1"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大量未对齐</a:t>
            </a:r>
            <a:endParaRPr kumimoji="1" lang="en-US" altLang="zh-CN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04400" indent="-285750">
              <a:lnSpc>
                <a:spcPts val="3520"/>
              </a:lnSpc>
              <a:buClr>
                <a:schemeClr val="tx1">
                  <a:lumMod val="85000"/>
                  <a:lumOff val="15000"/>
                </a:schemeClr>
              </a:buClr>
              <a:buSzPct val="100000"/>
              <a:buFont typeface="Wingdings" charset="2"/>
              <a:buChar char="l"/>
            </a:pPr>
            <a:r>
              <a:rPr kumimoji="1"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没有发布系统 </a:t>
            </a:r>
            <a:r>
              <a:rPr kumimoji="1"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…</a:t>
            </a:r>
            <a:endParaRPr kumimoji="1" lang="zh-CN" altLang="en-US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F7E48E5-ECB8-46E8-B972-7CDFBFDCE9D5}"/>
              </a:ext>
            </a:extLst>
          </p:cNvPr>
          <p:cNvGrpSpPr/>
          <p:nvPr/>
        </p:nvGrpSpPr>
        <p:grpSpPr>
          <a:xfrm>
            <a:off x="3224074" y="2049965"/>
            <a:ext cx="2284001" cy="3865060"/>
            <a:chOff x="3135724" y="1668965"/>
            <a:chExt cx="2284001" cy="3865060"/>
          </a:xfrm>
        </p:grpSpPr>
        <p:sp>
          <p:nvSpPr>
            <p:cNvPr id="17" name="圆角矩形">
              <a:extLst>
                <a:ext uri="{FF2B5EF4-FFF2-40B4-BE49-F238E27FC236}">
                  <a16:creationId xmlns:a16="http://schemas.microsoft.com/office/drawing/2014/main" id="{0CB5E396-BBBE-4E08-AA6C-1ABE7916EB03}"/>
                </a:ext>
              </a:extLst>
            </p:cNvPr>
            <p:cNvSpPr/>
            <p:nvPr/>
          </p:nvSpPr>
          <p:spPr>
            <a:xfrm>
              <a:off x="3135724" y="1668965"/>
              <a:ext cx="2284001" cy="3865060"/>
            </a:xfrm>
            <a:prstGeom prst="roundRect">
              <a:avLst>
                <a:gd name="adj" fmla="val 15000"/>
              </a:avLst>
            </a:prstGeom>
            <a:ln w="38100">
              <a:solidFill>
                <a:srgbClr val="A6AAA9"/>
              </a:solidFill>
              <a:custDash>
                <a:ds d="200000" sp="200000"/>
              </a:custDash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b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8" name="前端实现">
              <a:extLst>
                <a:ext uri="{FF2B5EF4-FFF2-40B4-BE49-F238E27FC236}">
                  <a16:creationId xmlns:a16="http://schemas.microsoft.com/office/drawing/2014/main" id="{91B417F8-0F49-433E-AF97-1316AE9A608E}"/>
                </a:ext>
              </a:extLst>
            </p:cNvPr>
            <p:cNvSpPr txBox="1"/>
            <p:nvPr/>
          </p:nvSpPr>
          <p:spPr>
            <a:xfrm>
              <a:off x="3846516" y="1757898"/>
              <a:ext cx="862416" cy="37959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defRPr sz="3000" b="0">
                  <a:solidFill>
                    <a:srgbClr val="424242"/>
                  </a:solidFill>
                  <a:latin typeface="Yuanti SC Bold"/>
                  <a:ea typeface="Yuanti SC Bold"/>
                  <a:cs typeface="Yuanti SC Bold"/>
                  <a:sym typeface="Yuanti SC Bold"/>
                </a:defRPr>
              </a:lvl1pPr>
            </a:lstStyle>
            <a:p>
              <a:r>
                <a:rPr lang="en-US" sz="1800" dirty="0">
                  <a:latin typeface="Consolas" panose="020B0609020204030204" pitchFamily="49" charset="0"/>
                  <a:ea typeface="微软雅黑" panose="020B0503020204020204" pitchFamily="34" charset="-122"/>
                </a:rPr>
                <a:t>Native</a:t>
              </a:r>
              <a:endParaRPr sz="1800" dirty="0">
                <a:latin typeface="Consolas" panose="020B0609020204030204" pitchFamily="49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开发效率高">
              <a:extLst>
                <a:ext uri="{FF2B5EF4-FFF2-40B4-BE49-F238E27FC236}">
                  <a16:creationId xmlns:a16="http://schemas.microsoft.com/office/drawing/2014/main" id="{47ECB81C-6DA8-475E-BB99-BFE3C6C198D3}"/>
                </a:ext>
              </a:extLst>
            </p:cNvPr>
            <p:cNvSpPr/>
            <p:nvPr/>
          </p:nvSpPr>
          <p:spPr>
            <a:xfrm>
              <a:off x="3389038" y="2226422"/>
              <a:ext cx="1777372" cy="483746"/>
            </a:xfrm>
            <a:prstGeom prst="rect">
              <a:avLst/>
            </a:prstGeom>
            <a:solidFill>
              <a:srgbClr val="A6AAA9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50800" tIns="50800" rIns="50800" bIns="50800" anchor="ctr"/>
            <a:lstStyle>
              <a:lvl1pPr>
                <a:defRPr sz="2600" b="0">
                  <a:solidFill>
                    <a:srgbClr val="FFFFFF"/>
                  </a:solidFill>
                  <a:latin typeface="Yuanti SC Regular"/>
                  <a:ea typeface="Yuanti SC Regular"/>
                  <a:cs typeface="Yuanti SC Regular"/>
                  <a:sym typeface="Yuanti SC Regular"/>
                </a:defRPr>
              </a:lvl1pPr>
            </a:lstStyle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开发效率低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开发效率高">
              <a:extLst>
                <a:ext uri="{FF2B5EF4-FFF2-40B4-BE49-F238E27FC236}">
                  <a16:creationId xmlns:a16="http://schemas.microsoft.com/office/drawing/2014/main" id="{75997B3E-2A7B-4C03-BB92-648E4C273F20}"/>
                </a:ext>
              </a:extLst>
            </p:cNvPr>
            <p:cNvSpPr/>
            <p:nvPr/>
          </p:nvSpPr>
          <p:spPr>
            <a:xfrm>
              <a:off x="3389038" y="2864011"/>
              <a:ext cx="1777372" cy="483746"/>
            </a:xfrm>
            <a:prstGeom prst="rect">
              <a:avLst/>
            </a:prstGeom>
            <a:solidFill>
              <a:srgbClr val="A6AAA9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50800" tIns="50800" rIns="50800" bIns="50800" anchor="ctr"/>
            <a:lstStyle>
              <a:lvl1pPr>
                <a:defRPr sz="2600" b="0">
                  <a:solidFill>
                    <a:srgbClr val="FFFFFF"/>
                  </a:solidFill>
                  <a:latin typeface="Yuanti SC Regular"/>
                  <a:ea typeface="Yuanti SC Regular"/>
                  <a:cs typeface="Yuanti SC Regular"/>
                  <a:sym typeface="Yuanti SC Regular"/>
                </a:defRPr>
              </a:lvl1pPr>
            </a:lstStyle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无法跨平台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开发效率高">
              <a:extLst>
                <a:ext uri="{FF2B5EF4-FFF2-40B4-BE49-F238E27FC236}">
                  <a16:creationId xmlns:a16="http://schemas.microsoft.com/office/drawing/2014/main" id="{719B8D27-6425-4B8C-B286-235086A2CFDC}"/>
                </a:ext>
              </a:extLst>
            </p:cNvPr>
            <p:cNvSpPr/>
            <p:nvPr/>
          </p:nvSpPr>
          <p:spPr>
            <a:xfrm>
              <a:off x="3389038" y="3501598"/>
              <a:ext cx="1777372" cy="483746"/>
            </a:xfrm>
            <a:prstGeom prst="rect">
              <a:avLst/>
            </a:prstGeom>
            <a:solidFill>
              <a:srgbClr val="A6AAA9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50800" tIns="50800" rIns="50800" bIns="50800" anchor="ctr"/>
            <a:lstStyle>
              <a:lvl1pPr>
                <a:defRPr sz="2600" b="0">
                  <a:solidFill>
                    <a:srgbClr val="FFFFFF"/>
                  </a:solidFill>
                  <a:latin typeface="Yuanti SC Regular"/>
                  <a:ea typeface="Yuanti SC Regular"/>
                  <a:cs typeface="Yuanti SC Regular"/>
                  <a:sym typeface="Yuanti SC Regular"/>
                </a:defRPr>
              </a:lvl1pPr>
            </a:lstStyle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发版复杂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开发效率高">
              <a:extLst>
                <a:ext uri="{FF2B5EF4-FFF2-40B4-BE49-F238E27FC236}">
                  <a16:creationId xmlns:a16="http://schemas.microsoft.com/office/drawing/2014/main" id="{CB882983-70DB-4E77-9267-89A87ADAE615}"/>
                </a:ext>
              </a:extLst>
            </p:cNvPr>
            <p:cNvSpPr/>
            <p:nvPr/>
          </p:nvSpPr>
          <p:spPr>
            <a:xfrm>
              <a:off x="3389038" y="4139185"/>
              <a:ext cx="1777372" cy="483746"/>
            </a:xfrm>
            <a:prstGeom prst="rect">
              <a:avLst/>
            </a:prstGeom>
            <a:solidFill>
              <a:srgbClr val="4D9AF8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50800" tIns="50800" rIns="50800" bIns="50800" anchor="ctr"/>
            <a:lstStyle>
              <a:lvl1pPr>
                <a:defRPr sz="2600" b="0">
                  <a:solidFill>
                    <a:srgbClr val="FFFFFF"/>
                  </a:solidFill>
                  <a:latin typeface="Yuanti SC Regular"/>
                  <a:ea typeface="Yuanti SC Regular"/>
                  <a:cs typeface="Yuanti SC Regular"/>
                  <a:sym typeface="Yuanti SC Regular"/>
                </a:defRPr>
              </a:lvl1pPr>
            </a:lstStyle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体验好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开发效率高">
              <a:extLst>
                <a:ext uri="{FF2B5EF4-FFF2-40B4-BE49-F238E27FC236}">
                  <a16:creationId xmlns:a16="http://schemas.microsoft.com/office/drawing/2014/main" id="{2D7C5941-3818-428E-9CB9-5FC7992FFBDC}"/>
                </a:ext>
              </a:extLst>
            </p:cNvPr>
            <p:cNvSpPr/>
            <p:nvPr/>
          </p:nvSpPr>
          <p:spPr>
            <a:xfrm>
              <a:off x="3389038" y="4776772"/>
              <a:ext cx="1777372" cy="483746"/>
            </a:xfrm>
            <a:prstGeom prst="rect">
              <a:avLst/>
            </a:prstGeom>
            <a:solidFill>
              <a:srgbClr val="4D9AF8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50800" tIns="50800" rIns="50800" bIns="50800" anchor="ctr"/>
            <a:lstStyle>
              <a:lvl1pPr>
                <a:defRPr sz="2600" b="0">
                  <a:solidFill>
                    <a:srgbClr val="FFFFFF"/>
                  </a:solidFill>
                  <a:latin typeface="Yuanti SC Regular"/>
                  <a:ea typeface="Yuanti SC Regular"/>
                  <a:cs typeface="Yuanti SC Regular"/>
                  <a:sym typeface="Yuanti SC Regular"/>
                </a:defRPr>
              </a:lvl1pPr>
            </a:lstStyle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能力强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09825168-46B6-4BAA-AB63-425E48035B7F}"/>
              </a:ext>
            </a:extLst>
          </p:cNvPr>
          <p:cNvSpPr/>
          <p:nvPr/>
        </p:nvSpPr>
        <p:spPr>
          <a:xfrm>
            <a:off x="250275" y="1217238"/>
            <a:ext cx="11495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传统移动端开发模式，无法满足业务精细化运营需求，需寻找一种高性能、跨平台、动态发布的开发解决方案。</a:t>
            </a:r>
          </a:p>
        </p:txBody>
      </p:sp>
    </p:spTree>
    <p:extLst>
      <p:ext uri="{BB962C8B-B14F-4D97-AF65-F5344CB8AC3E}">
        <p14:creationId xmlns:p14="http://schemas.microsoft.com/office/powerpoint/2010/main" val="3634429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87B68F-748C-44F5-B2F6-DD2B9C52F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Hippy</a:t>
            </a:r>
            <a:r>
              <a:rPr lang="zh-CN" altLang="en-US" dirty="0"/>
              <a:t>简介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7203702-59EE-4656-93EF-58E60CCC7681}"/>
              </a:ext>
            </a:extLst>
          </p:cNvPr>
          <p:cNvSpPr/>
          <p:nvPr/>
        </p:nvSpPr>
        <p:spPr>
          <a:xfrm>
            <a:off x="250275" y="1152760"/>
            <a:ext cx="11324104" cy="2252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1055" hangingPunct="0">
              <a:lnSpc>
                <a:spcPct val="160000"/>
              </a:lnSpc>
            </a:pP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Hippy 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动态运营解决方案由 </a:t>
            </a:r>
            <a:r>
              <a:rPr lang="en-US" altLang="zh-CN" dirty="0">
                <a:solidFill>
                  <a:srgbClr val="4D9AF8"/>
                </a:solidFill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Hippy SDK 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与 </a:t>
            </a:r>
            <a:r>
              <a:rPr lang="en-US" altLang="zh-CN" dirty="0">
                <a:solidFill>
                  <a:srgbClr val="4D9AF8"/>
                </a:solidFill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Hippy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 </a:t>
            </a:r>
            <a:r>
              <a:rPr lang="zh-CN" altLang="en-US" dirty="0">
                <a:solidFill>
                  <a:srgbClr val="4D9AF8"/>
                </a:solidFill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发布系统 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组成：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sym typeface="Helvetica Light"/>
            </a:endParaRPr>
          </a:p>
          <a:p>
            <a:pPr marL="285750" indent="-285750" defTabSz="821055" hangingPunct="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4D9AF8"/>
                </a:solidFill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Hippy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 </a:t>
            </a:r>
            <a:r>
              <a:rPr lang="en-US" altLang="zh-CN" dirty="0">
                <a:solidFill>
                  <a:srgbClr val="4D9AF8"/>
                </a:solidFill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SDK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 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是一套多端统一的开发框架，它能通过脚本语言（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J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ava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S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cript）</a:t>
            </a:r>
            <a:r>
              <a:rPr lang="zh-CN" altLang="en-US" dirty="0">
                <a:solidFill>
                  <a:srgbClr val="4D9AF8"/>
                </a:solidFill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高效率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的开发出</a:t>
            </a:r>
            <a:r>
              <a:rPr lang="zh-CN" altLang="en-US" dirty="0">
                <a:solidFill>
                  <a:srgbClr val="4D9AF8"/>
                </a:solidFill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跨平台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（安卓，</a:t>
            </a:r>
            <a:r>
              <a:rPr lang="en-US" altLang="zh-CN" dirty="0" err="1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i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OS，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Web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）、</a:t>
            </a:r>
            <a:r>
              <a:rPr lang="zh-CN" altLang="en-US" dirty="0">
                <a:solidFill>
                  <a:srgbClr val="4D9AF8"/>
                </a:solidFill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高性能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的原生应用，尤其适合需要快速迭代又追求高性能的产品。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sym typeface="Helvetica Light"/>
            </a:endParaRPr>
          </a:p>
          <a:p>
            <a:pPr marL="285750" indent="-285750" defTabSz="821055" hangingPunct="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4D9AF8"/>
                </a:solidFill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Hippy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 </a:t>
            </a:r>
            <a:r>
              <a:rPr lang="zh-CN" altLang="en-US" dirty="0">
                <a:solidFill>
                  <a:srgbClr val="4D9AF8"/>
                </a:solidFill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发布系统 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涵盖代码构建、在线发布、报表监控等动态运营所需的各个环节，并支持灰度、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ABTest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、差量包等高级特性。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sym typeface="Helvetica Ligh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E321543-958F-4A7B-BB1C-D3899D422850}"/>
              </a:ext>
            </a:extLst>
          </p:cNvPr>
          <p:cNvGrpSpPr/>
          <p:nvPr/>
        </p:nvGrpSpPr>
        <p:grpSpPr>
          <a:xfrm>
            <a:off x="552232" y="5280737"/>
            <a:ext cx="1293029" cy="503837"/>
            <a:chOff x="3774970" y="3177081"/>
            <a:chExt cx="1293029" cy="503837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8498929E-24EB-4A8D-9802-77980F392D36}"/>
                </a:ext>
              </a:extLst>
            </p:cNvPr>
            <p:cNvSpPr/>
            <p:nvPr/>
          </p:nvSpPr>
          <p:spPr>
            <a:xfrm>
              <a:off x="3774970" y="3177081"/>
              <a:ext cx="1293029" cy="503837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rgbClr val="DCDCDC"/>
              </a:solidFill>
            </a:ln>
            <a:effectLst>
              <a:outerShdw dist="254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rtlCol="0" anchor="ctr"/>
            <a:lstStyle/>
            <a:p>
              <a:r>
                <a:rPr lang="en-US" altLang="zh-CN" sz="1200" dirty="0">
                  <a:solidFill>
                    <a:schemeClr val="tx1"/>
                  </a:solidFill>
                  <a:latin typeface="Consolas" panose="020B0609020204030204" pitchFamily="49" charset="0"/>
                </a:rPr>
                <a:t>Android</a:t>
              </a:r>
            </a:p>
            <a:p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latin typeface="Consolas" panose="020B0609020204030204" pitchFamily="49" charset="0"/>
                </a:rPr>
                <a:t>Platform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endParaRPr>
            </a:p>
          </p:txBody>
        </p:sp>
        <p:pic>
          <p:nvPicPr>
            <p:cNvPr id="62" name="图像" descr="图像">
              <a:extLst>
                <a:ext uri="{FF2B5EF4-FFF2-40B4-BE49-F238E27FC236}">
                  <a16:creationId xmlns:a16="http://schemas.microsoft.com/office/drawing/2014/main" id="{77D495A5-1E81-4417-AE48-E1A7F6BA2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38260" y="3243723"/>
              <a:ext cx="318956" cy="370551"/>
            </a:xfrm>
            <a:prstGeom prst="rect">
              <a:avLst/>
            </a:prstGeom>
            <a:ln w="12700">
              <a:miter lim="400000"/>
              <a:headEnd/>
              <a:tailEnd/>
            </a:ln>
          </p:spPr>
        </p:pic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08FD5683-CA57-4BAA-9C77-5F2F6871C1CE}"/>
              </a:ext>
            </a:extLst>
          </p:cNvPr>
          <p:cNvGrpSpPr/>
          <p:nvPr/>
        </p:nvGrpSpPr>
        <p:grpSpPr>
          <a:xfrm>
            <a:off x="2226747" y="5280735"/>
            <a:ext cx="1293029" cy="503837"/>
            <a:chOff x="8895610" y="4415873"/>
            <a:chExt cx="1293029" cy="503837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6C221F4B-8969-4593-94C1-CED7BC9D100D}"/>
                </a:ext>
              </a:extLst>
            </p:cNvPr>
            <p:cNvSpPr/>
            <p:nvPr/>
          </p:nvSpPr>
          <p:spPr>
            <a:xfrm>
              <a:off x="8895610" y="4415873"/>
              <a:ext cx="1293029" cy="503837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rgbClr val="DCDCDC"/>
              </a:solidFill>
            </a:ln>
            <a:effectLst>
              <a:outerShdw dist="254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rtlCol="0" anchor="ctr"/>
            <a:lstStyle/>
            <a:p>
              <a:r>
                <a:rPr lang="en-US" altLang="zh-CN" sz="1200" dirty="0">
                  <a:solidFill>
                    <a:schemeClr val="tx1"/>
                  </a:solidFill>
                  <a:latin typeface="Consolas" panose="020B0609020204030204" pitchFamily="49" charset="0"/>
                </a:rPr>
                <a:t>iOS</a:t>
              </a:r>
            </a:p>
            <a:p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latin typeface="Consolas" panose="020B0609020204030204" pitchFamily="49" charset="0"/>
                </a:rPr>
                <a:t>Platform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endParaRPr>
            </a:p>
          </p:txBody>
        </p:sp>
        <p:pic>
          <p:nvPicPr>
            <p:cNvPr id="64" name="图像" descr="图像">
              <a:extLst>
                <a:ext uri="{FF2B5EF4-FFF2-40B4-BE49-F238E27FC236}">
                  <a16:creationId xmlns:a16="http://schemas.microsoft.com/office/drawing/2014/main" id="{40839A05-7BDD-4459-AE28-28548DF4B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61508" y="4464423"/>
              <a:ext cx="316348" cy="406733"/>
            </a:xfrm>
            <a:prstGeom prst="rect">
              <a:avLst/>
            </a:prstGeom>
            <a:ln w="12700">
              <a:miter lim="400000"/>
              <a:headEnd/>
              <a:tailEnd/>
            </a:ln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93E0D92C-50B8-4A71-A993-32E65D5DCB9E}"/>
              </a:ext>
            </a:extLst>
          </p:cNvPr>
          <p:cNvGrpSpPr/>
          <p:nvPr/>
        </p:nvGrpSpPr>
        <p:grpSpPr>
          <a:xfrm>
            <a:off x="3901262" y="5280735"/>
            <a:ext cx="1293029" cy="503837"/>
            <a:chOff x="8895610" y="5594672"/>
            <a:chExt cx="1293029" cy="503837"/>
          </a:xfrm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FBA72389-7E21-4D11-9054-1A495BF4EC8B}"/>
                </a:ext>
              </a:extLst>
            </p:cNvPr>
            <p:cNvSpPr/>
            <p:nvPr/>
          </p:nvSpPr>
          <p:spPr>
            <a:xfrm>
              <a:off x="8895610" y="5594672"/>
              <a:ext cx="1293029" cy="503837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rgbClr val="DCDCDC"/>
              </a:solidFill>
            </a:ln>
            <a:effectLst>
              <a:outerShdw dist="254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rtlCol="0" anchor="ctr"/>
            <a:lstStyle/>
            <a:p>
              <a:r>
                <a:rPr lang="en-US" altLang="zh-CN" sz="1200" dirty="0">
                  <a:solidFill>
                    <a:schemeClr val="tx1"/>
                  </a:solidFill>
                  <a:latin typeface="Consolas" panose="020B0609020204030204" pitchFamily="49" charset="0"/>
                </a:rPr>
                <a:t>Web</a:t>
              </a:r>
            </a:p>
            <a:p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latin typeface="Consolas" panose="020B0609020204030204" pitchFamily="49" charset="0"/>
                </a:rPr>
                <a:t>Platform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endParaRPr>
            </a:p>
          </p:txBody>
        </p:sp>
        <p:pic>
          <p:nvPicPr>
            <p:cNvPr id="67" name="图像" descr="图像">
              <a:extLst>
                <a:ext uri="{FF2B5EF4-FFF2-40B4-BE49-F238E27FC236}">
                  <a16:creationId xmlns:a16="http://schemas.microsoft.com/office/drawing/2014/main" id="{6D15BEAA-7B79-4D6A-A851-C61039B76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65443" y="5661314"/>
              <a:ext cx="330219" cy="370551"/>
            </a:xfrm>
            <a:prstGeom prst="rect">
              <a:avLst/>
            </a:prstGeom>
            <a:ln w="12700">
              <a:miter lim="400000"/>
              <a:headEnd/>
              <a:tailEnd/>
            </a:ln>
          </p:spPr>
        </p:pic>
      </p:grpSp>
      <p:sp>
        <p:nvSpPr>
          <p:cNvPr id="69" name="矩形 68">
            <a:extLst>
              <a:ext uri="{FF2B5EF4-FFF2-40B4-BE49-F238E27FC236}">
                <a16:creationId xmlns:a16="http://schemas.microsoft.com/office/drawing/2014/main" id="{39732F66-ADBF-4BA2-92FB-2AA75619C131}"/>
              </a:ext>
            </a:extLst>
          </p:cNvPr>
          <p:cNvSpPr/>
          <p:nvPr/>
        </p:nvSpPr>
        <p:spPr>
          <a:xfrm>
            <a:off x="555251" y="4573805"/>
            <a:ext cx="4639040" cy="503837"/>
          </a:xfrm>
          <a:prstGeom prst="rect">
            <a:avLst/>
          </a:prstGeom>
          <a:solidFill>
            <a:schemeClr val="bg1"/>
          </a:solidFill>
          <a:ln w="15875">
            <a:solidFill>
              <a:srgbClr val="DCDCDC"/>
            </a:solidFill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/>
          <a:lstStyle/>
          <a:p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pic>
        <p:nvPicPr>
          <p:cNvPr id="72" name="图片 71">
            <a:extLst>
              <a:ext uri="{FF2B5EF4-FFF2-40B4-BE49-F238E27FC236}">
                <a16:creationId xmlns:a16="http://schemas.microsoft.com/office/drawing/2014/main" id="{39FA0F1D-3BE5-4D2B-A2CB-35A0558F228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7" t="11469" r="3736" b="22659"/>
          <a:stretch/>
        </p:blipFill>
        <p:spPr>
          <a:xfrm>
            <a:off x="2205613" y="4677100"/>
            <a:ext cx="1335296" cy="283213"/>
          </a:xfrm>
          <a:prstGeom prst="rect">
            <a:avLst/>
          </a:prstGeom>
        </p:spPr>
      </p:pic>
      <p:sp>
        <p:nvSpPr>
          <p:cNvPr id="73" name="矩形 72">
            <a:extLst>
              <a:ext uri="{FF2B5EF4-FFF2-40B4-BE49-F238E27FC236}">
                <a16:creationId xmlns:a16="http://schemas.microsoft.com/office/drawing/2014/main" id="{144ADC75-F414-4FEC-9375-7AFFC05A3F23}"/>
              </a:ext>
            </a:extLst>
          </p:cNvPr>
          <p:cNvSpPr/>
          <p:nvPr/>
        </p:nvSpPr>
        <p:spPr>
          <a:xfrm>
            <a:off x="552232" y="3896746"/>
            <a:ext cx="1293029" cy="503837"/>
          </a:xfrm>
          <a:prstGeom prst="rect">
            <a:avLst/>
          </a:prstGeom>
          <a:solidFill>
            <a:schemeClr val="bg1"/>
          </a:solidFill>
          <a:ln w="15875">
            <a:solidFill>
              <a:srgbClr val="DCDCDC"/>
            </a:solidFill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/>
          <a:lstStyle/>
          <a:p>
            <a:r>
              <a:rPr lang="en-US" altLang="zh-CN" sz="1200" dirty="0">
                <a:solidFill>
                  <a:schemeClr val="tx1"/>
                </a:solidFill>
                <a:latin typeface="Consolas" panose="020B0609020204030204" pitchFamily="49" charset="0"/>
              </a:rPr>
              <a:t>React.js</a:t>
            </a:r>
          </a:p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Library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pic>
        <p:nvPicPr>
          <p:cNvPr id="74" name="图像" descr="图像">
            <a:extLst>
              <a:ext uri="{FF2B5EF4-FFF2-40B4-BE49-F238E27FC236}">
                <a16:creationId xmlns:a16="http://schemas.microsoft.com/office/drawing/2014/main" id="{04AC842D-6B6F-4A08-AB13-FE9D9292EF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247" y="4007902"/>
            <a:ext cx="306218" cy="28152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75" name="矩形 74">
            <a:extLst>
              <a:ext uri="{FF2B5EF4-FFF2-40B4-BE49-F238E27FC236}">
                <a16:creationId xmlns:a16="http://schemas.microsoft.com/office/drawing/2014/main" id="{4FE09BF9-EA0B-4B16-BA55-37623BA27344}"/>
              </a:ext>
            </a:extLst>
          </p:cNvPr>
          <p:cNvSpPr/>
          <p:nvPr/>
        </p:nvSpPr>
        <p:spPr>
          <a:xfrm>
            <a:off x="3901260" y="3899872"/>
            <a:ext cx="1293029" cy="503837"/>
          </a:xfrm>
          <a:prstGeom prst="rect">
            <a:avLst/>
          </a:prstGeom>
          <a:solidFill>
            <a:schemeClr val="bg1"/>
          </a:solidFill>
          <a:ln w="15875">
            <a:solidFill>
              <a:srgbClr val="DCDCDC"/>
            </a:solidFill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/>
          <a:lstStyle/>
          <a:p>
            <a:r>
              <a:rPr lang="en-US" altLang="zh-CN" sz="1200" dirty="0">
                <a:solidFill>
                  <a:schemeClr val="tx1"/>
                </a:solidFill>
                <a:latin typeface="Consolas" panose="020B0609020204030204" pitchFamily="49" charset="0"/>
              </a:rPr>
              <a:t>Vue.js</a:t>
            </a:r>
          </a:p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Library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pic>
        <p:nvPicPr>
          <p:cNvPr id="81" name="图像" descr="图像">
            <a:extLst>
              <a:ext uri="{FF2B5EF4-FFF2-40B4-BE49-F238E27FC236}">
                <a16:creationId xmlns:a16="http://schemas.microsoft.com/office/drawing/2014/main" id="{E9A557CA-A867-4A3D-B759-91564E9C62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3479" y="4029360"/>
            <a:ext cx="327486" cy="28152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82" name="图片 81">
            <a:extLst>
              <a:ext uri="{FF2B5EF4-FFF2-40B4-BE49-F238E27FC236}">
                <a16:creationId xmlns:a16="http://schemas.microsoft.com/office/drawing/2014/main" id="{72284C16-6797-42D8-B1BA-B9FC228662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5358" y="3405236"/>
            <a:ext cx="4335404" cy="2742410"/>
          </a:xfrm>
          <a:prstGeom prst="rect">
            <a:avLst/>
          </a:prstGeom>
          <a:ln w="3175">
            <a:solidFill>
              <a:schemeClr val="bg1">
                <a:lumMod val="75000"/>
              </a:schemeClr>
            </a:solidFill>
          </a:ln>
        </p:spPr>
      </p:pic>
      <p:sp>
        <p:nvSpPr>
          <p:cNvPr id="171" name="矩形 170">
            <a:extLst>
              <a:ext uri="{FF2B5EF4-FFF2-40B4-BE49-F238E27FC236}">
                <a16:creationId xmlns:a16="http://schemas.microsoft.com/office/drawing/2014/main" id="{C79FCCFF-9A73-4572-8421-EF1C829EC3B2}"/>
              </a:ext>
            </a:extLst>
          </p:cNvPr>
          <p:cNvSpPr/>
          <p:nvPr/>
        </p:nvSpPr>
        <p:spPr>
          <a:xfrm>
            <a:off x="470250" y="4595984"/>
            <a:ext cx="1456992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4D9AF8"/>
                </a:solidFill>
                <a:latin typeface="微软雅黑" panose="020B0503020204020204" charset="-122"/>
                <a:ea typeface="微软雅黑" panose="020B0503020204020204" charset="-122"/>
              </a:rPr>
              <a:t>前端主导</a:t>
            </a:r>
            <a:endParaRPr lang="en-US" altLang="zh-CN" sz="1200" dirty="0">
              <a:solidFill>
                <a:srgbClr val="4D9AF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105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支持最流行的框架</a:t>
            </a:r>
          </a:p>
        </p:txBody>
      </p:sp>
      <p:sp>
        <p:nvSpPr>
          <p:cNvPr id="170" name="矩形 169">
            <a:extLst>
              <a:ext uri="{FF2B5EF4-FFF2-40B4-BE49-F238E27FC236}">
                <a16:creationId xmlns:a16="http://schemas.microsoft.com/office/drawing/2014/main" id="{BCDA515E-F196-4EA7-BE48-FFCD4D3941AD}"/>
              </a:ext>
            </a:extLst>
          </p:cNvPr>
          <p:cNvSpPr/>
          <p:nvPr/>
        </p:nvSpPr>
        <p:spPr>
          <a:xfrm>
            <a:off x="3901261" y="4603678"/>
            <a:ext cx="1293029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4D9AF8"/>
                </a:solidFill>
                <a:latin typeface="微软雅黑" panose="020B0503020204020204" charset="-122"/>
                <a:ea typeface="微软雅黑" panose="020B0503020204020204" charset="-122"/>
              </a:rPr>
              <a:t>向阳而生</a:t>
            </a:r>
            <a:endParaRPr lang="en-US" altLang="zh-CN" sz="1200" dirty="0">
              <a:solidFill>
                <a:srgbClr val="4D9AF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105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代码全面内部开源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0C16631F-62C9-47E9-9094-13D0C67192DF}"/>
              </a:ext>
            </a:extLst>
          </p:cNvPr>
          <p:cNvSpPr/>
          <p:nvPr/>
        </p:nvSpPr>
        <p:spPr>
          <a:xfrm>
            <a:off x="2224666" y="3896744"/>
            <a:ext cx="1293029" cy="503837"/>
          </a:xfrm>
          <a:prstGeom prst="rect">
            <a:avLst/>
          </a:prstGeom>
          <a:solidFill>
            <a:schemeClr val="bg1"/>
          </a:solidFill>
          <a:ln w="15875">
            <a:solidFill>
              <a:srgbClr val="DCDCDC"/>
            </a:solidFill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dirty="0">
                <a:solidFill>
                  <a:schemeClr val="tx1"/>
                </a:solidFill>
                <a:latin typeface="Consolas" panose="020B0609020204030204" pitchFamily="49" charset="0"/>
              </a:rPr>
              <a:t>   User Code</a:t>
            </a:r>
          </a:p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JavaScript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pic>
        <p:nvPicPr>
          <p:cNvPr id="1030" name="Picture 6" descr="es6-logo">
            <a:extLst>
              <a:ext uri="{FF2B5EF4-FFF2-40B4-BE49-F238E27FC236}">
                <a16:creationId xmlns:a16="http://schemas.microsoft.com/office/drawing/2014/main" id="{2A5F9394-4B49-4137-93E7-C73E3F62C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982" y="3964432"/>
            <a:ext cx="184230" cy="18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240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38A793-96E1-46A0-9265-D5E7B07E3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275" y="356262"/>
            <a:ext cx="10515600" cy="500064"/>
          </a:xfrm>
        </p:spPr>
        <p:txBody>
          <a:bodyPr>
            <a:normAutofit/>
          </a:bodyPr>
          <a:lstStyle/>
          <a:p>
            <a:r>
              <a:rPr lang="zh-CN" altLang="en-US" dirty="0"/>
              <a:t>使用情况</a:t>
            </a:r>
            <a:endParaRPr lang="zh-CN" altLang="en-US" baseline="30000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03DCDF20-07E6-4B58-87D9-08AEA62972DB}"/>
              </a:ext>
            </a:extLst>
          </p:cNvPr>
          <p:cNvGrpSpPr/>
          <p:nvPr/>
        </p:nvGrpSpPr>
        <p:grpSpPr>
          <a:xfrm>
            <a:off x="442842" y="1104507"/>
            <a:ext cx="7750720" cy="2353529"/>
            <a:chOff x="250275" y="1073901"/>
            <a:chExt cx="7750720" cy="2353529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F1CC18CD-B346-4720-BCA6-F234ED17455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85561301"/>
                </p:ext>
              </p:extLst>
            </p:nvPr>
          </p:nvGraphicFramePr>
          <p:xfrm>
            <a:off x="6864586" y="1073901"/>
            <a:ext cx="1136409" cy="12080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49AD5F04-657B-4B65-942E-324A35E06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5429" y="2817830"/>
              <a:ext cx="3632200" cy="609600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45ADE8DD-2C53-40FF-ABD8-C15B1CAD2989}"/>
                </a:ext>
              </a:extLst>
            </p:cNvPr>
            <p:cNvSpPr/>
            <p:nvPr/>
          </p:nvSpPr>
          <p:spPr>
            <a:xfrm>
              <a:off x="250275" y="1230547"/>
              <a:ext cx="6865982" cy="21968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QQ 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浏览器内有 </a:t>
              </a:r>
              <a:r>
                <a:rPr lang="en-US" altLang="zh-CN" sz="2400" dirty="0">
                  <a:solidFill>
                    <a:srgbClr val="FF71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</a:t>
              </a:r>
              <a:r>
                <a:rPr lang="zh-CN" altLang="en-US" sz="2400" dirty="0">
                  <a:solidFill>
                    <a:srgbClr val="FF71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</a:t>
              </a:r>
              <a:r>
                <a:rPr lang="zh-CN" altLang="en-US" sz="2000" dirty="0">
                  <a:solidFill>
                    <a:srgbClr val="FF71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业务采用 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Hippy 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实现，占总业务数 </a:t>
              </a:r>
              <a:r>
                <a:rPr lang="en-US" altLang="zh-CN" sz="2400" dirty="0">
                  <a:solidFill>
                    <a:srgbClr val="FF71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56%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业务发版周期缩短 </a:t>
              </a:r>
              <a:r>
                <a:rPr lang="en-US" altLang="zh-CN" sz="2400" dirty="0">
                  <a:solidFill>
                    <a:srgbClr val="FF71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75% ~ 100%</a:t>
              </a:r>
              <a:r>
                <a:rPr lang="zh-CN" altLang="en-US" sz="1600" baseline="100000" dirty="0">
                  <a:solidFill>
                    <a:srgbClr val="A6AA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*即时发布</a:t>
              </a:r>
              <a:endParaRPr lang="en-US" altLang="zh-CN" sz="1600" baseline="100000" dirty="0">
                <a:solidFill>
                  <a:srgbClr val="A6AAA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而人力投入仅需原来的 </a:t>
              </a:r>
              <a:r>
                <a:rPr lang="en-US" altLang="zh-CN" sz="2400" dirty="0">
                  <a:solidFill>
                    <a:srgbClr val="FF71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30%</a:t>
              </a: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86C5214A-A939-4248-AC2A-85EF75631068}"/>
              </a:ext>
            </a:extLst>
          </p:cNvPr>
          <p:cNvCxnSpPr>
            <a:cxnSpLocks/>
          </p:cNvCxnSpPr>
          <p:nvPr/>
        </p:nvCxnSpPr>
        <p:spPr>
          <a:xfrm>
            <a:off x="430878" y="3707603"/>
            <a:ext cx="7674897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>
            <a:extLst>
              <a:ext uri="{FF2B5EF4-FFF2-40B4-BE49-F238E27FC236}">
                <a16:creationId xmlns:a16="http://schemas.microsoft.com/office/drawing/2014/main" id="{2FA86E3D-3EED-4F4F-A96D-F0C333A41C55}"/>
              </a:ext>
            </a:extLst>
          </p:cNvPr>
          <p:cNvGrpSpPr/>
          <p:nvPr/>
        </p:nvGrpSpPr>
        <p:grpSpPr>
          <a:xfrm>
            <a:off x="8653890" y="1231896"/>
            <a:ext cx="2790332" cy="5251949"/>
            <a:chOff x="8505300" y="980436"/>
            <a:chExt cx="2790332" cy="5251949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711D6EA0-1962-4BB1-9CFA-C52F74C95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5300" y="980436"/>
              <a:ext cx="2790332" cy="4963072"/>
            </a:xfrm>
            <a:prstGeom prst="rect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05EEA540-783C-47E4-A40E-36820C48717E}"/>
                </a:ext>
              </a:extLst>
            </p:cNvPr>
            <p:cNvSpPr/>
            <p:nvPr/>
          </p:nvSpPr>
          <p:spPr>
            <a:xfrm>
              <a:off x="8960144" y="5955386"/>
              <a:ext cx="188064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</a:rPr>
                <a:t>(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QQ </a:t>
              </a: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浏览器首屏信息流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</a:rPr>
                <a:t>)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endParaRPr>
            </a:p>
          </p:txBody>
        </p:sp>
      </p:grpSp>
      <p:pic>
        <p:nvPicPr>
          <p:cNvPr id="18" name="Picture 35">
            <a:extLst>
              <a:ext uri="{FF2B5EF4-FFF2-40B4-BE49-F238E27FC236}">
                <a16:creationId xmlns:a16="http://schemas.microsoft.com/office/drawing/2014/main" id="{49BB2F9C-A8DF-BC4C-B892-1ECED6C46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8580" y="3877361"/>
            <a:ext cx="540000" cy="540000"/>
          </a:xfrm>
          <a:prstGeom prst="rect">
            <a:avLst/>
          </a:prstGeom>
          <a:effectLst>
            <a:outerShdw blurRad="368300" dist="50800" dir="5400000" sx="55000" sy="55000" algn="ctr" rotWithShape="0">
              <a:srgbClr val="000000">
                <a:alpha val="45000"/>
              </a:srgbClr>
            </a:outerShdw>
          </a:effectLst>
        </p:spPr>
      </p:pic>
      <p:pic>
        <p:nvPicPr>
          <p:cNvPr id="19" name="Picture 39">
            <a:extLst>
              <a:ext uri="{FF2B5EF4-FFF2-40B4-BE49-F238E27FC236}">
                <a16:creationId xmlns:a16="http://schemas.microsoft.com/office/drawing/2014/main" id="{AEC2330F-AD04-F047-B5DB-22CE2F6558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3042" y="6091662"/>
            <a:ext cx="540000" cy="540000"/>
          </a:xfrm>
          <a:prstGeom prst="rect">
            <a:avLst/>
          </a:prstGeom>
          <a:effectLst>
            <a:outerShdw blurRad="368300" dist="50800" dir="5400000" sx="55000" sy="55000" algn="ctr" rotWithShape="0">
              <a:srgbClr val="000000">
                <a:alpha val="45000"/>
              </a:srgbClr>
            </a:outerShdw>
          </a:effectLst>
        </p:spPr>
      </p:pic>
      <p:pic>
        <p:nvPicPr>
          <p:cNvPr id="21" name="Picture 41">
            <a:extLst>
              <a:ext uri="{FF2B5EF4-FFF2-40B4-BE49-F238E27FC236}">
                <a16:creationId xmlns:a16="http://schemas.microsoft.com/office/drawing/2014/main" id="{23A63C4F-43DC-1645-BE32-6C6B811A42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374" y="3899853"/>
            <a:ext cx="540000" cy="540000"/>
          </a:xfrm>
          <a:prstGeom prst="rect">
            <a:avLst/>
          </a:prstGeom>
          <a:effectLst>
            <a:outerShdw blurRad="368300" dist="50800" dir="5400000" sx="55000" sy="55000" algn="ctr" rotWithShape="0">
              <a:srgbClr val="000000">
                <a:alpha val="45000"/>
              </a:srgbClr>
            </a:outerShdw>
          </a:effectLst>
        </p:spPr>
      </p:pic>
      <p:sp>
        <p:nvSpPr>
          <p:cNvPr id="22" name="TextBox 49">
            <a:extLst>
              <a:ext uri="{FF2B5EF4-FFF2-40B4-BE49-F238E27FC236}">
                <a16:creationId xmlns:a16="http://schemas.microsoft.com/office/drawing/2014/main" id="{9B25BECD-0499-6247-9B47-177FC2979780}"/>
              </a:ext>
            </a:extLst>
          </p:cNvPr>
          <p:cNvSpPr txBox="1"/>
          <p:nvPr/>
        </p:nvSpPr>
        <p:spPr>
          <a:xfrm>
            <a:off x="3078580" y="4009811"/>
            <a:ext cx="989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QQ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音乐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TextBox 50">
            <a:extLst>
              <a:ext uri="{FF2B5EF4-FFF2-40B4-BE49-F238E27FC236}">
                <a16:creationId xmlns:a16="http://schemas.microsoft.com/office/drawing/2014/main" id="{FB8B7CCA-294E-1C4C-8E07-31F025E42FB2}"/>
              </a:ext>
            </a:extLst>
          </p:cNvPr>
          <p:cNvSpPr txBox="1"/>
          <p:nvPr/>
        </p:nvSpPr>
        <p:spPr>
          <a:xfrm>
            <a:off x="4912473" y="6217838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云视听极光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4" name="TextBox 52">
            <a:extLst>
              <a:ext uri="{FF2B5EF4-FFF2-40B4-BE49-F238E27FC236}">
                <a16:creationId xmlns:a16="http://schemas.microsoft.com/office/drawing/2014/main" id="{34FF9A32-8DD9-1143-AD69-AE286403A4C7}"/>
              </a:ext>
            </a:extLst>
          </p:cNvPr>
          <p:cNvSpPr txBox="1"/>
          <p:nvPr/>
        </p:nvSpPr>
        <p:spPr>
          <a:xfrm>
            <a:off x="6960713" y="4000648"/>
            <a:ext cx="9300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天天</a:t>
            </a:r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K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歌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7" name="Picture 36">
            <a:extLst>
              <a:ext uri="{FF2B5EF4-FFF2-40B4-BE49-F238E27FC236}">
                <a16:creationId xmlns:a16="http://schemas.microsoft.com/office/drawing/2014/main" id="{49841239-6DB1-0E42-AF48-756B5CDECD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92079" y="4636802"/>
            <a:ext cx="540000" cy="540000"/>
          </a:xfrm>
          <a:prstGeom prst="rect">
            <a:avLst/>
          </a:prstGeom>
          <a:effectLst>
            <a:outerShdw blurRad="368300" dist="50800" dir="5400000" sx="55000" sy="55000" algn="ctr" rotWithShape="0">
              <a:srgbClr val="000000">
                <a:alpha val="45000"/>
              </a:srgbClr>
            </a:outerShdw>
          </a:effectLst>
        </p:spPr>
      </p:pic>
      <p:pic>
        <p:nvPicPr>
          <p:cNvPr id="28" name="Picture 37">
            <a:extLst>
              <a:ext uri="{FF2B5EF4-FFF2-40B4-BE49-F238E27FC236}">
                <a16:creationId xmlns:a16="http://schemas.microsoft.com/office/drawing/2014/main" id="{5E69BD64-4565-CB48-B21D-9A809ADC42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7207" y="5312779"/>
            <a:ext cx="540000" cy="540000"/>
          </a:xfrm>
          <a:prstGeom prst="rect">
            <a:avLst/>
          </a:prstGeom>
          <a:effectLst>
            <a:outerShdw blurRad="368300" dist="50800" dir="5400000" sx="55000" sy="55000" algn="ctr" rotWithShape="0">
              <a:srgbClr val="000000">
                <a:alpha val="45000"/>
              </a:srgbClr>
            </a:outerShdw>
          </a:effectLst>
        </p:spPr>
      </p:pic>
      <p:pic>
        <p:nvPicPr>
          <p:cNvPr id="29" name="Picture 42">
            <a:extLst>
              <a:ext uri="{FF2B5EF4-FFF2-40B4-BE49-F238E27FC236}">
                <a16:creationId xmlns:a16="http://schemas.microsoft.com/office/drawing/2014/main" id="{8BDF648A-E894-D540-801D-6661DC7439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03873" y="3896504"/>
            <a:ext cx="540000" cy="540000"/>
          </a:xfrm>
          <a:prstGeom prst="rect">
            <a:avLst/>
          </a:prstGeom>
          <a:effectLst>
            <a:outerShdw blurRad="368300" dist="50800" dir="5400000" sx="55000" sy="55000" algn="ctr" rotWithShape="0">
              <a:srgbClr val="000000">
                <a:alpha val="45000"/>
              </a:srgbClr>
            </a:outerShdw>
          </a:effectLst>
        </p:spPr>
      </p:pic>
      <p:pic>
        <p:nvPicPr>
          <p:cNvPr id="30" name="Picture 47">
            <a:extLst>
              <a:ext uri="{FF2B5EF4-FFF2-40B4-BE49-F238E27FC236}">
                <a16:creationId xmlns:a16="http://schemas.microsoft.com/office/drawing/2014/main" id="{6D8BAADE-7C3F-1D4D-8CCA-B2209ACC94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53399" y="6111238"/>
            <a:ext cx="540000" cy="540000"/>
          </a:xfrm>
          <a:prstGeom prst="rect">
            <a:avLst/>
          </a:prstGeom>
          <a:effectLst>
            <a:outerShdw blurRad="368300" dist="50800" dir="5400000" sx="55000" sy="55000" algn="ctr" rotWithShape="0">
              <a:srgbClr val="000000">
                <a:alpha val="45000"/>
              </a:srgbClr>
            </a:outerShdw>
          </a:effectLst>
        </p:spPr>
      </p:pic>
      <p:sp>
        <p:nvSpPr>
          <p:cNvPr id="31" name="TextBox 51">
            <a:extLst>
              <a:ext uri="{FF2B5EF4-FFF2-40B4-BE49-F238E27FC236}">
                <a16:creationId xmlns:a16="http://schemas.microsoft.com/office/drawing/2014/main" id="{7F9CB2FB-DAFC-C346-8710-15D3498F118A}"/>
              </a:ext>
            </a:extLst>
          </p:cNvPr>
          <p:cNvSpPr txBox="1"/>
          <p:nvPr/>
        </p:nvSpPr>
        <p:spPr>
          <a:xfrm>
            <a:off x="6985343" y="5408218"/>
            <a:ext cx="1082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WiFi</a:t>
            </a:r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管家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2" name="TextBox 53">
            <a:extLst>
              <a:ext uri="{FF2B5EF4-FFF2-40B4-BE49-F238E27FC236}">
                <a16:creationId xmlns:a16="http://schemas.microsoft.com/office/drawing/2014/main" id="{3DBAC28B-2B19-6248-9439-66FEB07FB013}"/>
              </a:ext>
            </a:extLst>
          </p:cNvPr>
          <p:cNvSpPr txBox="1"/>
          <p:nvPr/>
        </p:nvSpPr>
        <p:spPr>
          <a:xfrm>
            <a:off x="5000145" y="4002112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应用宝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3" name="TextBox 54">
            <a:extLst>
              <a:ext uri="{FF2B5EF4-FFF2-40B4-BE49-F238E27FC236}">
                <a16:creationId xmlns:a16="http://schemas.microsoft.com/office/drawing/2014/main" id="{D34F8856-72F9-A148-94A6-8CC799F071BB}"/>
              </a:ext>
            </a:extLst>
          </p:cNvPr>
          <p:cNvSpPr txBox="1"/>
          <p:nvPr/>
        </p:nvSpPr>
        <p:spPr>
          <a:xfrm>
            <a:off x="3121535" y="6192372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速看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4" name="TextBox 57">
            <a:extLst>
              <a:ext uri="{FF2B5EF4-FFF2-40B4-BE49-F238E27FC236}">
                <a16:creationId xmlns:a16="http://schemas.microsoft.com/office/drawing/2014/main" id="{978675FD-0CE0-AC4A-97A3-1B0BF9465E70}"/>
              </a:ext>
            </a:extLst>
          </p:cNvPr>
          <p:cNvSpPr txBox="1"/>
          <p:nvPr/>
        </p:nvSpPr>
        <p:spPr>
          <a:xfrm>
            <a:off x="4954977" y="4752682"/>
            <a:ext cx="1267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VOOV 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直播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5" name="Picture 40">
            <a:extLst>
              <a:ext uri="{FF2B5EF4-FFF2-40B4-BE49-F238E27FC236}">
                <a16:creationId xmlns:a16="http://schemas.microsoft.com/office/drawing/2014/main" id="{70CFB2EC-C4A1-8C4F-B877-F1B6A91882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9136" y="5362134"/>
            <a:ext cx="540000" cy="540000"/>
          </a:xfrm>
          <a:prstGeom prst="rect">
            <a:avLst/>
          </a:prstGeom>
          <a:effectLst>
            <a:outerShdw blurRad="368300" dist="50800" dir="5400000" sx="55000" sy="55000" algn="ctr" rotWithShape="0">
              <a:srgbClr val="000000">
                <a:alpha val="45000"/>
              </a:srgbClr>
            </a:outerShdw>
          </a:effectLst>
        </p:spPr>
      </p:pic>
      <p:pic>
        <p:nvPicPr>
          <p:cNvPr id="36" name="Picture 43">
            <a:extLst>
              <a:ext uri="{FF2B5EF4-FFF2-40B4-BE49-F238E27FC236}">
                <a16:creationId xmlns:a16="http://schemas.microsoft.com/office/drawing/2014/main" id="{A2BF7622-37E2-CC43-A6FC-9A96DBDECBA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86841" y="5365702"/>
            <a:ext cx="540000" cy="540000"/>
          </a:xfrm>
          <a:prstGeom prst="rect">
            <a:avLst/>
          </a:prstGeom>
          <a:effectLst>
            <a:outerShdw blurRad="368300" dist="50800" dir="5400000" sx="55000" sy="55000" algn="ctr" rotWithShape="0">
              <a:srgbClr val="000000">
                <a:alpha val="45000"/>
              </a:srgbClr>
            </a:outerShdw>
          </a:effectLst>
        </p:spPr>
      </p:pic>
      <p:pic>
        <p:nvPicPr>
          <p:cNvPr id="37" name="Picture 44">
            <a:extLst>
              <a:ext uri="{FF2B5EF4-FFF2-40B4-BE49-F238E27FC236}">
                <a16:creationId xmlns:a16="http://schemas.microsoft.com/office/drawing/2014/main" id="{2BE50902-AC4D-BF45-92F8-3BFAFDD4A4B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39331" y="5362134"/>
            <a:ext cx="540000" cy="540000"/>
          </a:xfrm>
          <a:prstGeom prst="rect">
            <a:avLst/>
          </a:prstGeom>
          <a:effectLst>
            <a:outerShdw blurRad="368300" dist="50800" dir="5400000" sx="55000" sy="55000" algn="ctr" rotWithShape="0">
              <a:srgbClr val="000000">
                <a:alpha val="45000"/>
              </a:srgbClr>
            </a:outerShdw>
          </a:effectLst>
        </p:spPr>
      </p:pic>
      <p:sp>
        <p:nvSpPr>
          <p:cNvPr id="38" name="TextBox 56">
            <a:extLst>
              <a:ext uri="{FF2B5EF4-FFF2-40B4-BE49-F238E27FC236}">
                <a16:creationId xmlns:a16="http://schemas.microsoft.com/office/drawing/2014/main" id="{5F637732-E6FE-0D47-9D5C-59820463F1D2}"/>
              </a:ext>
            </a:extLst>
          </p:cNvPr>
          <p:cNvSpPr txBox="1"/>
          <p:nvPr/>
        </p:nvSpPr>
        <p:spPr>
          <a:xfrm>
            <a:off x="1092930" y="5451966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大丰证券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9" name="TextBox 58">
            <a:extLst>
              <a:ext uri="{FF2B5EF4-FFF2-40B4-BE49-F238E27FC236}">
                <a16:creationId xmlns:a16="http://schemas.microsoft.com/office/drawing/2014/main" id="{B793A16B-82CE-DD46-85E9-2147CBD1D3D4}"/>
              </a:ext>
            </a:extLst>
          </p:cNvPr>
          <p:cNvSpPr txBox="1"/>
          <p:nvPr/>
        </p:nvSpPr>
        <p:spPr>
          <a:xfrm>
            <a:off x="4941396" y="5463779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心悦俱乐部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0" name="TextBox 60">
            <a:extLst>
              <a:ext uri="{FF2B5EF4-FFF2-40B4-BE49-F238E27FC236}">
                <a16:creationId xmlns:a16="http://schemas.microsoft.com/office/drawing/2014/main" id="{78BD7B66-7D07-6245-8747-3870FEBA5EF8}"/>
              </a:ext>
            </a:extLst>
          </p:cNvPr>
          <p:cNvSpPr txBox="1"/>
          <p:nvPr/>
        </p:nvSpPr>
        <p:spPr>
          <a:xfrm>
            <a:off x="3121535" y="5476839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游云南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3" name="Picture 45">
            <a:extLst>
              <a:ext uri="{FF2B5EF4-FFF2-40B4-BE49-F238E27FC236}">
                <a16:creationId xmlns:a16="http://schemas.microsoft.com/office/drawing/2014/main" id="{A56476BC-F673-8E4E-9EA7-F7AB6BFF0EE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37210" y="4583069"/>
            <a:ext cx="540000" cy="540000"/>
          </a:xfrm>
          <a:prstGeom prst="rect">
            <a:avLst/>
          </a:prstGeom>
          <a:effectLst>
            <a:outerShdw blurRad="368300" dist="50800" dir="5400000" sx="55000" sy="55000" algn="ctr" rotWithShape="0">
              <a:srgbClr val="000000">
                <a:alpha val="45000"/>
              </a:srgbClr>
            </a:outerShdw>
          </a:effectLst>
        </p:spPr>
      </p:pic>
      <p:pic>
        <p:nvPicPr>
          <p:cNvPr id="44" name="Picture 46">
            <a:extLst>
              <a:ext uri="{FF2B5EF4-FFF2-40B4-BE49-F238E27FC236}">
                <a16:creationId xmlns:a16="http://schemas.microsoft.com/office/drawing/2014/main" id="{AE1AB706-409B-FB4E-919B-5B8C32C9194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16442" y="4571938"/>
            <a:ext cx="540000" cy="540000"/>
          </a:xfrm>
          <a:prstGeom prst="rect">
            <a:avLst/>
          </a:prstGeom>
          <a:effectLst>
            <a:outerShdw blurRad="368300" dist="50800" dir="5400000" sx="55000" sy="55000" algn="ctr" rotWithShape="0">
              <a:srgbClr val="000000">
                <a:alpha val="45000"/>
              </a:srgbClr>
            </a:outerShdw>
          </a:effectLst>
        </p:spPr>
      </p:pic>
      <p:sp>
        <p:nvSpPr>
          <p:cNvPr id="45" name="TextBox 55">
            <a:extLst>
              <a:ext uri="{FF2B5EF4-FFF2-40B4-BE49-F238E27FC236}">
                <a16:creationId xmlns:a16="http://schemas.microsoft.com/office/drawing/2014/main" id="{25B2A980-582A-5A4B-850C-E93A0CF1D620}"/>
              </a:ext>
            </a:extLst>
          </p:cNvPr>
          <p:cNvSpPr txBox="1"/>
          <p:nvPr/>
        </p:nvSpPr>
        <p:spPr>
          <a:xfrm>
            <a:off x="7006125" y="4673563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腾讯体育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6" name="TextBox 59">
            <a:extLst>
              <a:ext uri="{FF2B5EF4-FFF2-40B4-BE49-F238E27FC236}">
                <a16:creationId xmlns:a16="http://schemas.microsoft.com/office/drawing/2014/main" id="{A6885371-8EAC-F045-A952-EEB9904F2920}"/>
              </a:ext>
            </a:extLst>
          </p:cNvPr>
          <p:cNvSpPr txBox="1"/>
          <p:nvPr/>
        </p:nvSpPr>
        <p:spPr>
          <a:xfrm>
            <a:off x="3083525" y="4685914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理财通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1" name="Rectangle 2">
            <a:extLst>
              <a:ext uri="{FF2B5EF4-FFF2-40B4-BE49-F238E27FC236}">
                <a16:creationId xmlns:a16="http://schemas.microsoft.com/office/drawing/2014/main" id="{3124FD04-EA39-1642-8669-FEE1EE5F4329}"/>
              </a:ext>
            </a:extLst>
          </p:cNvPr>
          <p:cNvSpPr/>
          <p:nvPr/>
        </p:nvSpPr>
        <p:spPr>
          <a:xfrm>
            <a:off x="6990921" y="6148857"/>
            <a:ext cx="9396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T-PaaS</a:t>
            </a:r>
            <a:endParaRPr lang="en-US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2" name="Graphic 4">
            <a:extLst>
              <a:ext uri="{FF2B5EF4-FFF2-40B4-BE49-F238E27FC236}">
                <a16:creationId xmlns:a16="http://schemas.microsoft.com/office/drawing/2014/main" id="{FD2B61E9-4347-7D41-BDC2-286AC8151F14}"/>
              </a:ext>
            </a:extLst>
          </p:cNvPr>
          <p:cNvPicPr>
            <a:picLocks noChangeAspect="1"/>
          </p:cNvPicPr>
          <p:nvPr/>
        </p:nvPicPr>
        <p:blipFill>
          <a:blip r:embed="rId17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50524" y="6069831"/>
            <a:ext cx="516824" cy="540000"/>
          </a:xfrm>
          <a:prstGeom prst="rect">
            <a:avLst/>
          </a:prstGeom>
          <a:effectLst>
            <a:outerShdw blurRad="368300" dist="50800" dir="5400000" sx="55000" sy="55000" algn="ctr" rotWithShape="0">
              <a:srgbClr val="000000">
                <a:alpha val="47000"/>
              </a:srgbClr>
            </a:outerShdw>
          </a:effec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FE24359-CCC6-B64B-A5B9-891E951BED7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95" y="4661023"/>
            <a:ext cx="498741" cy="495970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BD7F6CAB-5214-B343-9E26-A2356CD89ED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03" y="3868527"/>
            <a:ext cx="585066" cy="564319"/>
          </a:xfrm>
          <a:prstGeom prst="rect">
            <a:avLst/>
          </a:prstGeom>
        </p:spPr>
      </p:pic>
      <p:sp>
        <p:nvSpPr>
          <p:cNvPr id="57" name="TextBox 49">
            <a:extLst>
              <a:ext uri="{FF2B5EF4-FFF2-40B4-BE49-F238E27FC236}">
                <a16:creationId xmlns:a16="http://schemas.microsoft.com/office/drawing/2014/main" id="{CF5EEF13-D196-0649-999E-6BECAC24D425}"/>
              </a:ext>
            </a:extLst>
          </p:cNvPr>
          <p:cNvSpPr txBox="1"/>
          <p:nvPr/>
        </p:nvSpPr>
        <p:spPr>
          <a:xfrm>
            <a:off x="1120008" y="4005749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QQ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浏览器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8" name="TextBox 49">
            <a:extLst>
              <a:ext uri="{FF2B5EF4-FFF2-40B4-BE49-F238E27FC236}">
                <a16:creationId xmlns:a16="http://schemas.microsoft.com/office/drawing/2014/main" id="{DFAF59DC-19FD-084D-A149-B4081E274508}"/>
              </a:ext>
            </a:extLst>
          </p:cNvPr>
          <p:cNvSpPr txBox="1"/>
          <p:nvPr/>
        </p:nvSpPr>
        <p:spPr>
          <a:xfrm>
            <a:off x="1120065" y="472672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天天快报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60" name="Picture 6">
            <a:extLst>
              <a:ext uri="{FF2B5EF4-FFF2-40B4-BE49-F238E27FC236}">
                <a16:creationId xmlns:a16="http://schemas.microsoft.com/office/drawing/2014/main" id="{23E95095-45DA-3746-B35E-41166C0A017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95" y="6091662"/>
            <a:ext cx="540000" cy="540000"/>
          </a:xfrm>
          <a:prstGeom prst="rect">
            <a:avLst/>
          </a:prstGeom>
          <a:effectLst>
            <a:outerShdw blurRad="368300" dist="50800" dir="5400000" sx="55000" sy="55000" algn="ctr" rotWithShape="0">
              <a:srgbClr val="000000">
                <a:alpha val="45000"/>
              </a:srgbClr>
            </a:outerShdw>
          </a:effectLst>
        </p:spPr>
      </p:pic>
      <p:sp>
        <p:nvSpPr>
          <p:cNvPr id="61" name="TextBox 83">
            <a:extLst>
              <a:ext uri="{FF2B5EF4-FFF2-40B4-BE49-F238E27FC236}">
                <a16:creationId xmlns:a16="http://schemas.microsoft.com/office/drawing/2014/main" id="{93C99234-90DA-A04E-A8FF-984C514D70F5}"/>
              </a:ext>
            </a:extLst>
          </p:cNvPr>
          <p:cNvSpPr txBox="1"/>
          <p:nvPr/>
        </p:nvSpPr>
        <p:spPr>
          <a:xfrm>
            <a:off x="1158036" y="61766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科蓝</a:t>
            </a:r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320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87B68F-748C-44F5-B2F6-DD2B9C52F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项目架构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7203702-59EE-4656-93EF-58E60CCC7681}"/>
              </a:ext>
            </a:extLst>
          </p:cNvPr>
          <p:cNvSpPr/>
          <p:nvPr/>
        </p:nvSpPr>
        <p:spPr>
          <a:xfrm>
            <a:off x="250275" y="970287"/>
            <a:ext cx="11324104" cy="1427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1055" hangingPunct="0">
              <a:lnSpc>
                <a:spcPct val="160000"/>
              </a:lnSpc>
            </a:pPr>
            <a:r>
              <a:rPr lang="zh-CN" altLang="en-US" sz="1400" dirty="0">
                <a:solidFill>
                  <a:srgbClr val="965EFF"/>
                </a:solidFill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Hippy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 </a:t>
            </a:r>
            <a:r>
              <a:rPr lang="en-US" altLang="zh-CN" sz="1400" dirty="0">
                <a:solidFill>
                  <a:srgbClr val="965EFF"/>
                </a:solidFill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SDK 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采用三层设计，其中：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sym typeface="Helvetica Light"/>
            </a:endParaRPr>
          </a:p>
          <a:p>
            <a:pPr marL="285750" indent="-285750" defTabSz="821055" hangingPunct="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JavaScript 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层：提供业务代码运行时的前端上下文环境；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sym typeface="Helvetica Light"/>
            </a:endParaRPr>
          </a:p>
          <a:p>
            <a:pPr marL="285750" indent="-285750" defTabSz="821055" hangingPunct="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Native Framework 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层：负责前终端通讯与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JavaScript VM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，并提供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Native 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相关模块；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sym typeface="Helvetica Light"/>
            </a:endParaRPr>
          </a:p>
          <a:p>
            <a:pPr marL="285750" indent="-285750" defTabSz="821055" hangingPunct="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Portable UI 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层：提供基础 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UI 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Helvetica Light"/>
              </a:rPr>
              <a:t>组件与布局计算框架，并负责渲染至目标平台；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sym typeface="Helvetica Light"/>
            </a:endParaRPr>
          </a:p>
        </p:txBody>
      </p: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FD2BD0F4-B990-404A-9BCE-0D4691DDE209}"/>
              </a:ext>
            </a:extLst>
          </p:cNvPr>
          <p:cNvGrpSpPr/>
          <p:nvPr/>
        </p:nvGrpSpPr>
        <p:grpSpPr>
          <a:xfrm>
            <a:off x="3097622" y="2520832"/>
            <a:ext cx="5294722" cy="4171730"/>
            <a:chOff x="1014217" y="2461260"/>
            <a:chExt cx="5294722" cy="417173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F8490DDF-CB19-4B8E-A2D9-482CBF380CDB}"/>
                </a:ext>
              </a:extLst>
            </p:cNvPr>
            <p:cNvSpPr/>
            <p:nvPr/>
          </p:nvSpPr>
          <p:spPr>
            <a:xfrm>
              <a:off x="1125801" y="5471063"/>
              <a:ext cx="5025332" cy="1013557"/>
            </a:xfrm>
            <a:prstGeom prst="rect">
              <a:avLst/>
            </a:prstGeom>
            <a:solidFill>
              <a:srgbClr val="FEF2E0"/>
            </a:solidFill>
            <a:ln w="19050" cmpd="sng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FDD9442-E803-4334-A568-DBE887DFF119}"/>
                </a:ext>
              </a:extLst>
            </p:cNvPr>
            <p:cNvSpPr/>
            <p:nvPr/>
          </p:nvSpPr>
          <p:spPr>
            <a:xfrm>
              <a:off x="3015064" y="5801479"/>
              <a:ext cx="1293029" cy="503837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rgbClr val="DCDCDC"/>
              </a:solidFill>
            </a:ln>
            <a:effectLst>
              <a:outerShdw dist="254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200" dirty="0">
                  <a:solidFill>
                    <a:schemeClr val="tx1"/>
                  </a:solidFill>
                  <a:latin typeface="Consolas" panose="020B0609020204030204" pitchFamily="49" charset="0"/>
                </a:rPr>
                <a:t>DOM/CSS</a:t>
              </a:r>
            </a:p>
            <a:p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latin typeface="Consolas" panose="020B0609020204030204" pitchFamily="49" charset="0"/>
                </a:rPr>
                <a:t>Hippy Layout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endParaRPr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62971450-35DC-4B45-ABD8-9B39EE50E673}"/>
                </a:ext>
              </a:extLst>
            </p:cNvPr>
            <p:cNvGrpSpPr/>
            <p:nvPr/>
          </p:nvGrpSpPr>
          <p:grpSpPr>
            <a:xfrm>
              <a:off x="1241665" y="5801479"/>
              <a:ext cx="1362668" cy="576852"/>
              <a:chOff x="2691482" y="4307221"/>
              <a:chExt cx="1362668" cy="576852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EBABFD3B-88DB-4134-85D3-D70B0C2470B6}"/>
                  </a:ext>
                </a:extLst>
              </p:cNvPr>
              <p:cNvSpPr/>
              <p:nvPr/>
            </p:nvSpPr>
            <p:spPr>
              <a:xfrm>
                <a:off x="2761121" y="4380236"/>
                <a:ext cx="1293029" cy="503837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rgbClr val="DCDCDC"/>
                </a:solidFill>
              </a:ln>
              <a:effectLst>
                <a:outerShdw dist="254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CN" sz="12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Text</a:t>
                </a:r>
              </a:p>
              <a:p>
                <a:r>
                  <a:rPr lang="en-US" altLang="zh-CN" sz="1200" dirty="0">
                    <a:solidFill>
                      <a:schemeClr val="bg1">
                        <a:lumMod val="75000"/>
                      </a:schemeClr>
                    </a:solidFill>
                    <a:latin typeface="Consolas" panose="020B0609020204030204" pitchFamily="49" charset="0"/>
                  </a:rPr>
                  <a:t>Component</a:t>
                </a:r>
                <a:endPara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968946BC-69F9-482F-A969-CFA9035BAE4B}"/>
                  </a:ext>
                </a:extLst>
              </p:cNvPr>
              <p:cNvSpPr/>
              <p:nvPr/>
            </p:nvSpPr>
            <p:spPr>
              <a:xfrm>
                <a:off x="2691482" y="4307221"/>
                <a:ext cx="1293029" cy="503837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rgbClr val="DCDCDC"/>
                </a:solidFill>
              </a:ln>
              <a:effectLst>
                <a:outerShdw dist="254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CN" sz="12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Text...</a:t>
                </a:r>
              </a:p>
              <a:p>
                <a:r>
                  <a:rPr lang="en-US" altLang="zh-CN" sz="1200" dirty="0">
                    <a:solidFill>
                      <a:schemeClr val="bg1">
                        <a:lumMod val="75000"/>
                      </a:schemeClr>
                    </a:solidFill>
                    <a:latin typeface="Consolas" panose="020B0609020204030204" pitchFamily="49" charset="0"/>
                  </a:rPr>
                  <a:t>Component</a:t>
                </a:r>
                <a:endPara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</p:grp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C2B87A1-3C10-485E-81B1-294FFBB64E6A}"/>
                </a:ext>
              </a:extLst>
            </p:cNvPr>
            <p:cNvSpPr/>
            <p:nvPr/>
          </p:nvSpPr>
          <p:spPr>
            <a:xfrm>
              <a:off x="4678467" y="5804317"/>
              <a:ext cx="1293029" cy="503837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rgbClr val="DCDCDC"/>
              </a:solidFill>
            </a:ln>
            <a:effectLst>
              <a:outerShdw dist="254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200" dirty="0">
                  <a:solidFill>
                    <a:schemeClr val="tx1"/>
                  </a:solidFill>
                  <a:latin typeface="Consolas" panose="020B0609020204030204" pitchFamily="49" charset="0"/>
                </a:rPr>
                <a:t>Node</a:t>
              </a:r>
            </a:p>
            <a:p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latin typeface="Consolas" panose="020B0609020204030204" pitchFamily="49" charset="0"/>
                </a:rPr>
                <a:t>Render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DF8AB435-276B-4DA7-811D-B3B5A77E8462}"/>
                </a:ext>
              </a:extLst>
            </p:cNvPr>
            <p:cNvSpPr/>
            <p:nvPr/>
          </p:nvSpPr>
          <p:spPr>
            <a:xfrm>
              <a:off x="1148001" y="5517256"/>
              <a:ext cx="11192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latin typeface="Consolas" panose="020B0609020204030204" pitchFamily="49" charset="0"/>
                </a:rPr>
                <a:t>Portable UI</a:t>
              </a:r>
              <a:endParaRPr lang="zh-CN" altLang="en-US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A4992299-7CEC-4E86-91E9-A532F4DFA529}"/>
                </a:ext>
              </a:extLst>
            </p:cNvPr>
            <p:cNvCxnSpPr>
              <a:cxnSpLocks/>
              <a:endCxn id="15" idx="1"/>
            </p:cNvCxnSpPr>
            <p:nvPr/>
          </p:nvCxnSpPr>
          <p:spPr>
            <a:xfrm>
              <a:off x="2644690" y="6053398"/>
              <a:ext cx="370374" cy="0"/>
            </a:xfrm>
            <a:prstGeom prst="straightConnector1">
              <a:avLst/>
            </a:prstGeom>
            <a:ln w="28575">
              <a:solidFill>
                <a:srgbClr val="4D9AF8"/>
              </a:solidFill>
              <a:headEnd type="none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751C9D47-E7A3-406B-8FB6-E818F6CDA7D4}"/>
                </a:ext>
              </a:extLst>
            </p:cNvPr>
            <p:cNvCxnSpPr>
              <a:cxnSpLocks/>
              <a:stCxn id="15" idx="3"/>
              <a:endCxn id="18" idx="1"/>
            </p:cNvCxnSpPr>
            <p:nvPr/>
          </p:nvCxnSpPr>
          <p:spPr>
            <a:xfrm>
              <a:off x="4308093" y="6053398"/>
              <a:ext cx="370374" cy="2838"/>
            </a:xfrm>
            <a:prstGeom prst="straightConnector1">
              <a:avLst/>
            </a:prstGeom>
            <a:ln w="28575">
              <a:solidFill>
                <a:srgbClr val="4D9AF8"/>
              </a:solidFill>
              <a:headEnd type="none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2BE51B7D-966B-4B36-B34A-83332D72D8AE}"/>
                </a:ext>
              </a:extLst>
            </p:cNvPr>
            <p:cNvSpPr/>
            <p:nvPr/>
          </p:nvSpPr>
          <p:spPr>
            <a:xfrm>
              <a:off x="1125801" y="4235758"/>
              <a:ext cx="5025332" cy="1022042"/>
            </a:xfrm>
            <a:prstGeom prst="rect">
              <a:avLst/>
            </a:prstGeom>
            <a:solidFill>
              <a:srgbClr val="F0F7E8"/>
            </a:solidFill>
            <a:ln w="19050" cmpd="sng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E823F1FF-0F45-485E-A38F-7554D00174E6}"/>
                </a:ext>
              </a:extLst>
            </p:cNvPr>
            <p:cNvSpPr/>
            <p:nvPr/>
          </p:nvSpPr>
          <p:spPr>
            <a:xfrm>
              <a:off x="2992204" y="4574298"/>
              <a:ext cx="1293029" cy="503837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rgbClr val="DCDCDC"/>
              </a:solidFill>
            </a:ln>
            <a:effectLst>
              <a:outerShdw dist="254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200" dirty="0">
                  <a:solidFill>
                    <a:schemeClr val="tx1"/>
                  </a:solidFill>
                  <a:latin typeface="Consolas" panose="020B0609020204030204" pitchFamily="49" charset="0"/>
                </a:rPr>
                <a:t>Hippy Buffer</a:t>
              </a:r>
            </a:p>
            <a:p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latin typeface="Consolas" panose="020B0609020204030204" pitchFamily="49" charset="0"/>
                </a:rPr>
                <a:t>Bridge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endParaRPr>
            </a:p>
          </p:txBody>
        </p: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19E1A167-306D-47AF-922A-A17B24647C5F}"/>
                </a:ext>
              </a:extLst>
            </p:cNvPr>
            <p:cNvGrpSpPr/>
            <p:nvPr/>
          </p:nvGrpSpPr>
          <p:grpSpPr>
            <a:xfrm>
              <a:off x="1218805" y="4574298"/>
              <a:ext cx="1362668" cy="576852"/>
              <a:chOff x="2691482" y="4307221"/>
              <a:chExt cx="1362668" cy="576852"/>
            </a:xfrm>
          </p:grpSpPr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EB8BA47E-5A66-4C71-BA7D-F5C1AEC81A97}"/>
                  </a:ext>
                </a:extLst>
              </p:cNvPr>
              <p:cNvSpPr/>
              <p:nvPr/>
            </p:nvSpPr>
            <p:spPr>
              <a:xfrm>
                <a:off x="2761121" y="4380236"/>
                <a:ext cx="1293029" cy="503837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rgbClr val="DCDCDC"/>
                </a:solidFill>
              </a:ln>
              <a:effectLst>
                <a:outerShdw dist="254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CN" sz="12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Text</a:t>
                </a:r>
              </a:p>
              <a:p>
                <a:r>
                  <a:rPr lang="en-US" altLang="zh-CN" sz="1200" dirty="0">
                    <a:solidFill>
                      <a:schemeClr val="bg1">
                        <a:lumMod val="75000"/>
                      </a:schemeClr>
                    </a:solidFill>
                    <a:latin typeface="Consolas" panose="020B0609020204030204" pitchFamily="49" charset="0"/>
                  </a:rPr>
                  <a:t>Component</a:t>
                </a:r>
                <a:endPara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EFF16E7A-A17B-4D8B-BF68-8BFD9C053E5D}"/>
                  </a:ext>
                </a:extLst>
              </p:cNvPr>
              <p:cNvSpPr/>
              <p:nvPr/>
            </p:nvSpPr>
            <p:spPr>
              <a:xfrm>
                <a:off x="2691482" y="4307221"/>
                <a:ext cx="1293029" cy="503837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rgbClr val="DCDCDC"/>
                </a:solidFill>
              </a:ln>
              <a:effectLst>
                <a:outerShdw dist="254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CN" sz="12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Network...</a:t>
                </a:r>
              </a:p>
              <a:p>
                <a:r>
                  <a:rPr lang="en-US" altLang="zh-CN" sz="1200" dirty="0">
                    <a:solidFill>
                      <a:schemeClr val="bg1">
                        <a:lumMod val="75000"/>
                      </a:schemeClr>
                    </a:solidFill>
                    <a:latin typeface="Consolas" panose="020B0609020204030204" pitchFamily="49" charset="0"/>
                  </a:rPr>
                  <a:t>Module</a:t>
                </a:r>
                <a:endPara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</p:grp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C1D746A6-61CB-4170-AA9D-CCA90A057B42}"/>
                </a:ext>
              </a:extLst>
            </p:cNvPr>
            <p:cNvSpPr/>
            <p:nvPr/>
          </p:nvSpPr>
          <p:spPr>
            <a:xfrm>
              <a:off x="4655607" y="4577136"/>
              <a:ext cx="1293029" cy="503837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rgbClr val="DCDCDC"/>
              </a:solidFill>
            </a:ln>
            <a:effectLst>
              <a:outerShdw dist="254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200" dirty="0">
                  <a:solidFill>
                    <a:schemeClr val="tx1"/>
                  </a:solidFill>
                  <a:latin typeface="Consolas" panose="020B0609020204030204" pitchFamily="49" charset="0"/>
                </a:rPr>
                <a:t>V8/JSC</a:t>
              </a:r>
            </a:p>
            <a:p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latin typeface="Consolas" panose="020B0609020204030204" pitchFamily="49" charset="0"/>
                </a:rPr>
                <a:t>JS Executor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61E024A9-38B6-4D5E-91D4-20BB6CC4CEA4}"/>
                </a:ext>
              </a:extLst>
            </p:cNvPr>
            <p:cNvSpPr/>
            <p:nvPr/>
          </p:nvSpPr>
          <p:spPr>
            <a:xfrm>
              <a:off x="1125801" y="4264681"/>
              <a:ext cx="154401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latin typeface="Consolas" panose="020B0609020204030204" pitchFamily="49" charset="0"/>
                </a:rPr>
                <a:t>Native Framework</a:t>
              </a:r>
              <a:endParaRPr lang="zh-CN" altLang="en-US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51" name="直接箭头连接符 50">
              <a:extLst>
                <a:ext uri="{FF2B5EF4-FFF2-40B4-BE49-F238E27FC236}">
                  <a16:creationId xmlns:a16="http://schemas.microsoft.com/office/drawing/2014/main" id="{68906790-8B1F-42CC-8862-58EA65B44A64}"/>
                </a:ext>
              </a:extLst>
            </p:cNvPr>
            <p:cNvCxnSpPr>
              <a:cxnSpLocks/>
              <a:stCxn id="42" idx="2"/>
              <a:endCxn id="19" idx="0"/>
            </p:cNvCxnSpPr>
            <p:nvPr/>
          </p:nvCxnSpPr>
          <p:spPr>
            <a:xfrm>
              <a:off x="3638467" y="5257800"/>
              <a:ext cx="0" cy="213263"/>
            </a:xfrm>
            <a:prstGeom prst="straightConnector1">
              <a:avLst/>
            </a:prstGeom>
            <a:ln w="28575">
              <a:solidFill>
                <a:srgbClr val="4D9AF8"/>
              </a:solidFill>
              <a:headEnd type="none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594D27FB-73F6-4305-BE1D-48EF5EA46335}"/>
                </a:ext>
              </a:extLst>
            </p:cNvPr>
            <p:cNvSpPr/>
            <p:nvPr/>
          </p:nvSpPr>
          <p:spPr>
            <a:xfrm>
              <a:off x="1125801" y="2964180"/>
              <a:ext cx="5025332" cy="1043735"/>
            </a:xfrm>
            <a:prstGeom prst="rect">
              <a:avLst/>
            </a:prstGeom>
            <a:solidFill>
              <a:srgbClr val="F5F5F5"/>
            </a:solidFill>
            <a:ln w="19050" cmpd="sng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6" name="直接箭头连接符 55">
              <a:extLst>
                <a:ext uri="{FF2B5EF4-FFF2-40B4-BE49-F238E27FC236}">
                  <a16:creationId xmlns:a16="http://schemas.microsoft.com/office/drawing/2014/main" id="{E82F7532-E237-42D0-A324-033C577506A1}"/>
                </a:ext>
              </a:extLst>
            </p:cNvPr>
            <p:cNvCxnSpPr>
              <a:cxnSpLocks/>
              <a:stCxn id="43" idx="1"/>
            </p:cNvCxnSpPr>
            <p:nvPr/>
          </p:nvCxnSpPr>
          <p:spPr>
            <a:xfrm flipH="1" flipV="1">
              <a:off x="2627698" y="4826216"/>
              <a:ext cx="364506" cy="1"/>
            </a:xfrm>
            <a:prstGeom prst="straightConnector1">
              <a:avLst/>
            </a:prstGeom>
            <a:ln w="28575">
              <a:solidFill>
                <a:srgbClr val="4D9AF8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55DD3FCF-BE6D-4734-8E0F-D3BEF95CC534}"/>
                </a:ext>
              </a:extLst>
            </p:cNvPr>
            <p:cNvSpPr/>
            <p:nvPr/>
          </p:nvSpPr>
          <p:spPr>
            <a:xfrm>
              <a:off x="1241665" y="3307270"/>
              <a:ext cx="1293029" cy="503837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rgbClr val="DCDCDC"/>
              </a:solidFill>
            </a:ln>
            <a:effectLst>
              <a:outerShdw dist="254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200" dirty="0">
                  <a:solidFill>
                    <a:schemeClr val="tx1"/>
                  </a:solidFill>
                  <a:latin typeface="Consolas" panose="020B0609020204030204" pitchFamily="49" charset="0"/>
                </a:rPr>
                <a:t>JS2Native</a:t>
              </a:r>
            </a:p>
            <a:p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latin typeface="Consolas" panose="020B0609020204030204" pitchFamily="49" charset="0"/>
                </a:rPr>
                <a:t>Bridge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DFE15613-014E-440B-9CF5-6BA64C0E5923}"/>
                </a:ext>
              </a:extLst>
            </p:cNvPr>
            <p:cNvSpPr/>
            <p:nvPr/>
          </p:nvSpPr>
          <p:spPr>
            <a:xfrm>
              <a:off x="1125801" y="2990207"/>
              <a:ext cx="103425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latin typeface="Consolas" panose="020B0609020204030204" pitchFamily="49" charset="0"/>
                </a:rPr>
                <a:t>JavaScript</a:t>
              </a:r>
              <a:endParaRPr lang="zh-CN" altLang="en-US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89A3A806-C49D-48BA-9BB0-E820DA5378E6}"/>
                </a:ext>
              </a:extLst>
            </p:cNvPr>
            <p:cNvCxnSpPr>
              <a:cxnSpLocks/>
              <a:stCxn id="59" idx="2"/>
              <a:endCxn id="43" idx="0"/>
            </p:cNvCxnSpPr>
            <p:nvPr/>
          </p:nvCxnSpPr>
          <p:spPr>
            <a:xfrm rot="16200000" flipH="1">
              <a:off x="2381854" y="3317432"/>
              <a:ext cx="763191" cy="1750539"/>
            </a:xfrm>
            <a:prstGeom prst="bentConnector3">
              <a:avLst>
                <a:gd name="adj1" fmla="val 41181"/>
              </a:avLst>
            </a:prstGeom>
            <a:ln w="28575">
              <a:solidFill>
                <a:srgbClr val="4D9AF8"/>
              </a:solidFill>
              <a:headEnd type="non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352E9039-BCA3-4456-8968-DB363135DF09}"/>
                </a:ext>
              </a:extLst>
            </p:cNvPr>
            <p:cNvSpPr/>
            <p:nvPr/>
          </p:nvSpPr>
          <p:spPr>
            <a:xfrm>
              <a:off x="4678467" y="3307270"/>
              <a:ext cx="1293029" cy="503837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rgbClr val="DCDCDC"/>
              </a:solidFill>
            </a:ln>
            <a:effectLst>
              <a:outerShdw dist="254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200" dirty="0">
                  <a:solidFill>
                    <a:schemeClr val="tx1"/>
                  </a:solidFill>
                  <a:latin typeface="Consolas" panose="020B0609020204030204" pitchFamily="49" charset="0"/>
                </a:rPr>
                <a:t>Native2JS</a:t>
              </a:r>
            </a:p>
            <a:p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latin typeface="Consolas" panose="020B0609020204030204" pitchFamily="49" charset="0"/>
                </a:rPr>
                <a:t>Bridge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71" name="直接箭头连接符 60">
              <a:extLst>
                <a:ext uri="{FF2B5EF4-FFF2-40B4-BE49-F238E27FC236}">
                  <a16:creationId xmlns:a16="http://schemas.microsoft.com/office/drawing/2014/main" id="{CC9610A8-AED0-4BA0-A292-885BF476629A}"/>
                </a:ext>
              </a:extLst>
            </p:cNvPr>
            <p:cNvCxnSpPr>
              <a:cxnSpLocks/>
              <a:stCxn id="66" idx="2"/>
              <a:endCxn id="43" idx="0"/>
            </p:cNvCxnSpPr>
            <p:nvPr/>
          </p:nvCxnSpPr>
          <p:spPr>
            <a:xfrm rot="5400000">
              <a:off x="4100256" y="3349571"/>
              <a:ext cx="763191" cy="1686263"/>
            </a:xfrm>
            <a:prstGeom prst="bentConnector3">
              <a:avLst>
                <a:gd name="adj1" fmla="val 41326"/>
              </a:avLst>
            </a:prstGeom>
            <a:ln w="28575">
              <a:solidFill>
                <a:srgbClr val="4D9AF8"/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组合 77">
              <a:extLst>
                <a:ext uri="{FF2B5EF4-FFF2-40B4-BE49-F238E27FC236}">
                  <a16:creationId xmlns:a16="http://schemas.microsoft.com/office/drawing/2014/main" id="{9D64F55D-B8F2-4513-8AD4-978D881CCDF3}"/>
                </a:ext>
              </a:extLst>
            </p:cNvPr>
            <p:cNvGrpSpPr/>
            <p:nvPr/>
          </p:nvGrpSpPr>
          <p:grpSpPr>
            <a:xfrm>
              <a:off x="2990325" y="3297221"/>
              <a:ext cx="1356802" cy="565238"/>
              <a:chOff x="2749070" y="2904717"/>
              <a:chExt cx="1356802" cy="565238"/>
            </a:xfrm>
          </p:grpSpPr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B93E7CFC-24CE-459E-BC1F-2E8539D5765D}"/>
                  </a:ext>
                </a:extLst>
              </p:cNvPr>
              <p:cNvSpPr/>
              <p:nvPr/>
            </p:nvSpPr>
            <p:spPr>
              <a:xfrm>
                <a:off x="2812843" y="2966118"/>
                <a:ext cx="1293029" cy="503837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rgbClr val="DCDCDC"/>
                </a:solidFill>
              </a:ln>
              <a:effectLst>
                <a:outerShdw dist="254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CN" sz="12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Console</a:t>
                </a:r>
              </a:p>
              <a:p>
                <a:r>
                  <a:rPr lang="en-US" altLang="zh-CN" sz="1200" dirty="0">
                    <a:solidFill>
                      <a:schemeClr val="bg1">
                        <a:lumMod val="75000"/>
                      </a:schemeClr>
                    </a:solidFill>
                    <a:latin typeface="Consolas" panose="020B0609020204030204" pitchFamily="49" charset="0"/>
                  </a:rPr>
                  <a:t>Global</a:t>
                </a:r>
                <a:endPara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AE1E6757-08FE-4199-81F6-40796CEABBDF}"/>
                  </a:ext>
                </a:extLst>
              </p:cNvPr>
              <p:cNvSpPr/>
              <p:nvPr/>
            </p:nvSpPr>
            <p:spPr>
              <a:xfrm>
                <a:off x="2749070" y="2904717"/>
                <a:ext cx="1293029" cy="503837"/>
              </a:xfrm>
              <a:prstGeom prst="rect">
                <a:avLst/>
              </a:prstGeom>
              <a:solidFill>
                <a:schemeClr val="bg1"/>
              </a:solidFill>
              <a:ln w="15875">
                <a:solidFill>
                  <a:srgbClr val="DCDCDC"/>
                </a:solidFill>
              </a:ln>
              <a:effectLst>
                <a:outerShdw dist="254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CN" sz="12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Console...</a:t>
                </a:r>
              </a:p>
              <a:p>
                <a:r>
                  <a:rPr lang="en-US" altLang="zh-CN" sz="1200" dirty="0">
                    <a:solidFill>
                      <a:schemeClr val="bg1">
                        <a:lumMod val="75000"/>
                      </a:schemeClr>
                    </a:solidFill>
                    <a:latin typeface="Consolas" panose="020B0609020204030204" pitchFamily="49" charset="0"/>
                  </a:rPr>
                  <a:t>Global Method</a:t>
                </a:r>
                <a:endPara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Consolas" panose="020B0609020204030204" pitchFamily="49" charset="0"/>
                </a:endParaRPr>
              </a:p>
            </p:txBody>
          </p:sp>
        </p:grpSp>
        <p:cxnSp>
          <p:nvCxnSpPr>
            <p:cNvPr id="79" name="直接箭头连接符 78">
              <a:extLst>
                <a:ext uri="{FF2B5EF4-FFF2-40B4-BE49-F238E27FC236}">
                  <a16:creationId xmlns:a16="http://schemas.microsoft.com/office/drawing/2014/main" id="{7481AB0A-0FC2-4DD9-ADC2-EC14CE13E67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84338" y="3557062"/>
              <a:ext cx="364506" cy="1"/>
            </a:xfrm>
            <a:prstGeom prst="straightConnector1">
              <a:avLst/>
            </a:prstGeom>
            <a:ln w="28575">
              <a:solidFill>
                <a:srgbClr val="4D9AF8"/>
              </a:solidFill>
              <a:headEnd type="non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箭头连接符 79">
              <a:extLst>
                <a:ext uri="{FF2B5EF4-FFF2-40B4-BE49-F238E27FC236}">
                  <a16:creationId xmlns:a16="http://schemas.microsoft.com/office/drawing/2014/main" id="{4BF1D238-52E7-4EEF-BE9A-5666ED0A4F26}"/>
                </a:ext>
              </a:extLst>
            </p:cNvPr>
            <p:cNvCxnSpPr>
              <a:cxnSpLocks/>
              <a:stCxn id="66" idx="1"/>
            </p:cNvCxnSpPr>
            <p:nvPr/>
          </p:nvCxnSpPr>
          <p:spPr>
            <a:xfrm flipH="1">
              <a:off x="4392071" y="3559189"/>
              <a:ext cx="286396" cy="6013"/>
            </a:xfrm>
            <a:prstGeom prst="straightConnector1">
              <a:avLst/>
            </a:prstGeom>
            <a:ln w="28575">
              <a:solidFill>
                <a:srgbClr val="4D9AF8"/>
              </a:solidFill>
              <a:headEnd type="non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4387061F-83F7-4EFA-861A-06BE12C33C7E}"/>
                </a:ext>
              </a:extLst>
            </p:cNvPr>
            <p:cNvSpPr/>
            <p:nvPr/>
          </p:nvSpPr>
          <p:spPr>
            <a:xfrm>
              <a:off x="1014217" y="2461260"/>
              <a:ext cx="5294722" cy="4171730"/>
            </a:xfrm>
            <a:prstGeom prst="rect">
              <a:avLst/>
            </a:prstGeom>
            <a:noFill/>
            <a:ln w="25400">
              <a:solidFill>
                <a:srgbClr val="F5F5F5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7" name="图片 106">
              <a:extLst>
                <a:ext uri="{FF2B5EF4-FFF2-40B4-BE49-F238E27FC236}">
                  <a16:creationId xmlns:a16="http://schemas.microsoft.com/office/drawing/2014/main" id="{46294F8F-0109-472C-907B-56F6900DE4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67" t="11469" r="3736" b="22659"/>
            <a:stretch/>
          </p:blipFill>
          <p:spPr>
            <a:xfrm>
              <a:off x="1148001" y="2581193"/>
              <a:ext cx="1335296" cy="283213"/>
            </a:xfrm>
            <a:prstGeom prst="rect">
              <a:avLst/>
            </a:prstGeom>
          </p:spPr>
        </p:pic>
      </p:grpSp>
      <p:sp>
        <p:nvSpPr>
          <p:cNvPr id="119" name="矩形 118">
            <a:extLst>
              <a:ext uri="{FF2B5EF4-FFF2-40B4-BE49-F238E27FC236}">
                <a16:creationId xmlns:a16="http://schemas.microsoft.com/office/drawing/2014/main" id="{775AF52D-82E4-4CA6-8E12-623DE214DA30}"/>
              </a:ext>
            </a:extLst>
          </p:cNvPr>
          <p:cNvSpPr/>
          <p:nvPr/>
        </p:nvSpPr>
        <p:spPr>
          <a:xfrm>
            <a:off x="8895610" y="3329620"/>
            <a:ext cx="1293029" cy="503837"/>
          </a:xfrm>
          <a:prstGeom prst="rect">
            <a:avLst/>
          </a:prstGeom>
          <a:solidFill>
            <a:schemeClr val="bg1"/>
          </a:solidFill>
          <a:ln w="15875">
            <a:solidFill>
              <a:srgbClr val="DCDCDC"/>
            </a:solidFill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/>
          <a:lstStyle/>
          <a:p>
            <a:r>
              <a:rPr lang="en-US" altLang="zh-CN" sz="1200" dirty="0">
                <a:solidFill>
                  <a:schemeClr val="tx1"/>
                </a:solidFill>
                <a:latin typeface="Consolas" panose="020B0609020204030204" pitchFamily="49" charset="0"/>
              </a:rPr>
              <a:t>Android</a:t>
            </a:r>
          </a:p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Platform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pic>
        <p:nvPicPr>
          <p:cNvPr id="120" name="图像" descr="图像">
            <a:extLst>
              <a:ext uri="{FF2B5EF4-FFF2-40B4-BE49-F238E27FC236}">
                <a16:creationId xmlns:a16="http://schemas.microsoft.com/office/drawing/2014/main" id="{EBD14CCA-BA3E-45E8-9250-1B61590BA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8900" y="3396262"/>
            <a:ext cx="318956" cy="37055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21" name="矩形 120">
            <a:extLst>
              <a:ext uri="{FF2B5EF4-FFF2-40B4-BE49-F238E27FC236}">
                <a16:creationId xmlns:a16="http://schemas.microsoft.com/office/drawing/2014/main" id="{A4088104-5BE8-4036-9F6F-CB7C408CA3DB}"/>
              </a:ext>
            </a:extLst>
          </p:cNvPr>
          <p:cNvSpPr/>
          <p:nvPr/>
        </p:nvSpPr>
        <p:spPr>
          <a:xfrm>
            <a:off x="8895610" y="4606697"/>
            <a:ext cx="1293029" cy="503837"/>
          </a:xfrm>
          <a:prstGeom prst="rect">
            <a:avLst/>
          </a:prstGeom>
          <a:solidFill>
            <a:schemeClr val="bg1"/>
          </a:solidFill>
          <a:ln w="15875">
            <a:solidFill>
              <a:srgbClr val="DCDCDC"/>
            </a:solidFill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/>
          <a:lstStyle/>
          <a:p>
            <a:r>
              <a:rPr lang="en-US" altLang="zh-CN" sz="1200" dirty="0">
                <a:solidFill>
                  <a:schemeClr val="tx1"/>
                </a:solidFill>
                <a:latin typeface="Consolas" panose="020B0609020204030204" pitchFamily="49" charset="0"/>
              </a:rPr>
              <a:t>iOS</a:t>
            </a:r>
          </a:p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Platform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pic>
        <p:nvPicPr>
          <p:cNvPr id="123" name="图像" descr="图像">
            <a:extLst>
              <a:ext uri="{FF2B5EF4-FFF2-40B4-BE49-F238E27FC236}">
                <a16:creationId xmlns:a16="http://schemas.microsoft.com/office/drawing/2014/main" id="{5B142EA3-647A-4AB4-AC31-5AA67E386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508" y="4655247"/>
            <a:ext cx="316348" cy="40673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24" name="矩形 123">
            <a:extLst>
              <a:ext uri="{FF2B5EF4-FFF2-40B4-BE49-F238E27FC236}">
                <a16:creationId xmlns:a16="http://schemas.microsoft.com/office/drawing/2014/main" id="{49648339-310B-4F6A-BCF9-4FE73520756A}"/>
              </a:ext>
            </a:extLst>
          </p:cNvPr>
          <p:cNvSpPr/>
          <p:nvPr/>
        </p:nvSpPr>
        <p:spPr>
          <a:xfrm>
            <a:off x="8895610" y="5785496"/>
            <a:ext cx="1293029" cy="503837"/>
          </a:xfrm>
          <a:prstGeom prst="rect">
            <a:avLst/>
          </a:prstGeom>
          <a:solidFill>
            <a:schemeClr val="bg1"/>
          </a:solidFill>
          <a:ln w="15875">
            <a:solidFill>
              <a:srgbClr val="DCDCDC"/>
            </a:solidFill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/>
          <a:lstStyle/>
          <a:p>
            <a:r>
              <a:rPr lang="en-US" altLang="zh-CN" sz="1200" dirty="0">
                <a:solidFill>
                  <a:schemeClr val="tx1"/>
                </a:solidFill>
                <a:latin typeface="Consolas" panose="020B0609020204030204" pitchFamily="49" charset="0"/>
              </a:rPr>
              <a:t>Web</a:t>
            </a:r>
          </a:p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Platform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pic>
        <p:nvPicPr>
          <p:cNvPr id="126" name="图像" descr="图像">
            <a:extLst>
              <a:ext uri="{FF2B5EF4-FFF2-40B4-BE49-F238E27FC236}">
                <a16:creationId xmlns:a16="http://schemas.microsoft.com/office/drawing/2014/main" id="{37117729-8795-4C89-8D1B-2E0AA25266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5443" y="5852138"/>
            <a:ext cx="330219" cy="37055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cxnSp>
        <p:nvCxnSpPr>
          <p:cNvPr id="129" name="直接箭头连接符 128">
            <a:extLst>
              <a:ext uri="{FF2B5EF4-FFF2-40B4-BE49-F238E27FC236}">
                <a16:creationId xmlns:a16="http://schemas.microsoft.com/office/drawing/2014/main" id="{560FB81C-4819-459A-93C2-880D67C98A82}"/>
              </a:ext>
            </a:extLst>
          </p:cNvPr>
          <p:cNvCxnSpPr>
            <a:cxnSpLocks/>
            <a:stCxn id="19" idx="3"/>
            <a:endCxn id="124" idx="1"/>
          </p:cNvCxnSpPr>
          <p:nvPr/>
        </p:nvCxnSpPr>
        <p:spPr>
          <a:xfrm>
            <a:off x="8234538" y="6037414"/>
            <a:ext cx="661072" cy="1"/>
          </a:xfrm>
          <a:prstGeom prst="straightConnector1">
            <a:avLst/>
          </a:prstGeom>
          <a:ln w="28575">
            <a:solidFill>
              <a:srgbClr val="4D9AF8"/>
            </a:solidFill>
            <a:prstDash val="dash"/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接箭头连接符 133">
            <a:extLst>
              <a:ext uri="{FF2B5EF4-FFF2-40B4-BE49-F238E27FC236}">
                <a16:creationId xmlns:a16="http://schemas.microsoft.com/office/drawing/2014/main" id="{E90F019C-F1DC-4F9F-96E5-E86E269650D1}"/>
              </a:ext>
            </a:extLst>
          </p:cNvPr>
          <p:cNvCxnSpPr>
            <a:cxnSpLocks/>
            <a:stCxn id="19" idx="3"/>
            <a:endCxn id="121" idx="1"/>
          </p:cNvCxnSpPr>
          <p:nvPr/>
        </p:nvCxnSpPr>
        <p:spPr>
          <a:xfrm flipV="1">
            <a:off x="8234538" y="4858616"/>
            <a:ext cx="661072" cy="1178798"/>
          </a:xfrm>
          <a:prstGeom prst="bentConnector3">
            <a:avLst>
              <a:gd name="adj1" fmla="val 50000"/>
            </a:avLst>
          </a:prstGeom>
          <a:ln w="28575">
            <a:solidFill>
              <a:srgbClr val="4D9AF8"/>
            </a:solidFill>
            <a:prstDash val="dash"/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接箭头连接符 133">
            <a:extLst>
              <a:ext uri="{FF2B5EF4-FFF2-40B4-BE49-F238E27FC236}">
                <a16:creationId xmlns:a16="http://schemas.microsoft.com/office/drawing/2014/main" id="{CB031984-6632-4FA1-BD12-8830F9D7832F}"/>
              </a:ext>
            </a:extLst>
          </p:cNvPr>
          <p:cNvCxnSpPr>
            <a:cxnSpLocks/>
            <a:stCxn id="19" idx="3"/>
            <a:endCxn id="119" idx="1"/>
          </p:cNvCxnSpPr>
          <p:nvPr/>
        </p:nvCxnSpPr>
        <p:spPr>
          <a:xfrm flipV="1">
            <a:off x="8234538" y="3581539"/>
            <a:ext cx="661072" cy="2455875"/>
          </a:xfrm>
          <a:prstGeom prst="bentConnector3">
            <a:avLst>
              <a:gd name="adj1" fmla="val 50000"/>
            </a:avLst>
          </a:prstGeom>
          <a:ln w="28575">
            <a:solidFill>
              <a:srgbClr val="4D9AF8"/>
            </a:solidFill>
            <a:prstDash val="dash"/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矩形 139">
            <a:extLst>
              <a:ext uri="{FF2B5EF4-FFF2-40B4-BE49-F238E27FC236}">
                <a16:creationId xmlns:a16="http://schemas.microsoft.com/office/drawing/2014/main" id="{7F3C2768-0DED-4E11-BA66-B6A153361789}"/>
              </a:ext>
            </a:extLst>
          </p:cNvPr>
          <p:cNvSpPr/>
          <p:nvPr/>
        </p:nvSpPr>
        <p:spPr>
          <a:xfrm>
            <a:off x="1297715" y="3290804"/>
            <a:ext cx="1293029" cy="503837"/>
          </a:xfrm>
          <a:prstGeom prst="rect">
            <a:avLst/>
          </a:prstGeom>
          <a:solidFill>
            <a:schemeClr val="bg1"/>
          </a:solidFill>
          <a:ln w="15875">
            <a:solidFill>
              <a:srgbClr val="DCDCDC"/>
            </a:solidFill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/>
          <a:lstStyle/>
          <a:p>
            <a:r>
              <a:rPr lang="en-US" altLang="zh-CN" sz="1200" dirty="0">
                <a:solidFill>
                  <a:schemeClr val="tx1"/>
                </a:solidFill>
                <a:latin typeface="Consolas" panose="020B0609020204030204" pitchFamily="49" charset="0"/>
              </a:rPr>
              <a:t>React.js</a:t>
            </a:r>
          </a:p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Library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pic>
        <p:nvPicPr>
          <p:cNvPr id="141" name="图像" descr="图像">
            <a:extLst>
              <a:ext uri="{FF2B5EF4-FFF2-40B4-BE49-F238E27FC236}">
                <a16:creationId xmlns:a16="http://schemas.microsoft.com/office/drawing/2014/main" id="{A2615441-A179-40F5-ACEC-F410ACE56B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6730" y="3401960"/>
            <a:ext cx="306218" cy="28152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42" name="矩形 141">
            <a:extLst>
              <a:ext uri="{FF2B5EF4-FFF2-40B4-BE49-F238E27FC236}">
                <a16:creationId xmlns:a16="http://schemas.microsoft.com/office/drawing/2014/main" id="{FF86E781-8E04-4E45-A35C-2D9D16DCA087}"/>
              </a:ext>
            </a:extLst>
          </p:cNvPr>
          <p:cNvSpPr/>
          <p:nvPr/>
        </p:nvSpPr>
        <p:spPr>
          <a:xfrm>
            <a:off x="1297714" y="5796430"/>
            <a:ext cx="1293029" cy="503837"/>
          </a:xfrm>
          <a:prstGeom prst="rect">
            <a:avLst/>
          </a:prstGeom>
          <a:solidFill>
            <a:schemeClr val="bg1"/>
          </a:solidFill>
          <a:ln w="15875">
            <a:solidFill>
              <a:srgbClr val="DCDCDC"/>
            </a:solidFill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/>
          <a:lstStyle/>
          <a:p>
            <a:r>
              <a:rPr lang="en-US" altLang="zh-CN" sz="1200" dirty="0">
                <a:solidFill>
                  <a:schemeClr val="tx1"/>
                </a:solidFill>
                <a:latin typeface="Consolas" panose="020B0609020204030204" pitchFamily="49" charset="0"/>
              </a:rPr>
              <a:t>Vue.js</a:t>
            </a:r>
          </a:p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Library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pic>
        <p:nvPicPr>
          <p:cNvPr id="143" name="图像" descr="图像">
            <a:extLst>
              <a:ext uri="{FF2B5EF4-FFF2-40B4-BE49-F238E27FC236}">
                <a16:creationId xmlns:a16="http://schemas.microsoft.com/office/drawing/2014/main" id="{82F3D905-7951-4D5B-94F4-95B497F6A6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9933" y="5925918"/>
            <a:ext cx="327486" cy="28152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cxnSp>
        <p:nvCxnSpPr>
          <p:cNvPr id="144" name="直接箭头连接符 133">
            <a:extLst>
              <a:ext uri="{FF2B5EF4-FFF2-40B4-BE49-F238E27FC236}">
                <a16:creationId xmlns:a16="http://schemas.microsoft.com/office/drawing/2014/main" id="{41EC7921-0BE1-4309-A0F3-24F4CA14145B}"/>
              </a:ext>
            </a:extLst>
          </p:cNvPr>
          <p:cNvCxnSpPr>
            <a:cxnSpLocks/>
            <a:stCxn id="142" idx="3"/>
            <a:endCxn id="55" idx="1"/>
          </p:cNvCxnSpPr>
          <p:nvPr/>
        </p:nvCxnSpPr>
        <p:spPr>
          <a:xfrm flipV="1">
            <a:off x="2590743" y="3545620"/>
            <a:ext cx="618463" cy="2502729"/>
          </a:xfrm>
          <a:prstGeom prst="bentConnector3">
            <a:avLst>
              <a:gd name="adj1" fmla="val 50000"/>
            </a:avLst>
          </a:prstGeom>
          <a:ln w="28575">
            <a:solidFill>
              <a:srgbClr val="4D9AF8"/>
            </a:solidFill>
            <a:prstDash val="dash"/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接箭头连接符 133">
            <a:extLst>
              <a:ext uri="{FF2B5EF4-FFF2-40B4-BE49-F238E27FC236}">
                <a16:creationId xmlns:a16="http://schemas.microsoft.com/office/drawing/2014/main" id="{FB160239-B275-4381-B723-CAA8B9643BAA}"/>
              </a:ext>
            </a:extLst>
          </p:cNvPr>
          <p:cNvCxnSpPr>
            <a:cxnSpLocks/>
            <a:stCxn id="140" idx="3"/>
            <a:endCxn id="55" idx="1"/>
          </p:cNvCxnSpPr>
          <p:nvPr/>
        </p:nvCxnSpPr>
        <p:spPr>
          <a:xfrm>
            <a:off x="2590744" y="3542723"/>
            <a:ext cx="618462" cy="2897"/>
          </a:xfrm>
          <a:prstGeom prst="straightConnector1">
            <a:avLst/>
          </a:prstGeom>
          <a:ln w="28575">
            <a:solidFill>
              <a:srgbClr val="4D9AF8"/>
            </a:solidFill>
            <a:prstDash val="dash"/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矩形 150">
            <a:extLst>
              <a:ext uri="{FF2B5EF4-FFF2-40B4-BE49-F238E27FC236}">
                <a16:creationId xmlns:a16="http://schemas.microsoft.com/office/drawing/2014/main" id="{AFC8290C-9316-449A-98F7-B82B88E666C5}"/>
              </a:ext>
            </a:extLst>
          </p:cNvPr>
          <p:cNvSpPr/>
          <p:nvPr/>
        </p:nvSpPr>
        <p:spPr>
          <a:xfrm>
            <a:off x="1297714" y="4543617"/>
            <a:ext cx="1293029" cy="503837"/>
          </a:xfrm>
          <a:prstGeom prst="rect">
            <a:avLst/>
          </a:prstGeom>
          <a:solidFill>
            <a:schemeClr val="bg1"/>
          </a:solidFill>
          <a:ln w="15875">
            <a:solidFill>
              <a:srgbClr val="DCDCDC"/>
            </a:solidFill>
          </a:ln>
          <a:effectLst>
            <a:outerShdw dist="254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dirty="0">
                <a:solidFill>
                  <a:schemeClr val="tx1"/>
                </a:solidFill>
                <a:latin typeface="Consolas" panose="020B0609020204030204" pitchFamily="49" charset="0"/>
              </a:rPr>
              <a:t>User Code</a:t>
            </a:r>
          </a:p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JavaScript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cxnSp>
        <p:nvCxnSpPr>
          <p:cNvPr id="156" name="直接箭头连接符 133">
            <a:extLst>
              <a:ext uri="{FF2B5EF4-FFF2-40B4-BE49-F238E27FC236}">
                <a16:creationId xmlns:a16="http://schemas.microsoft.com/office/drawing/2014/main" id="{198D8EDA-79BC-4761-BB98-EFA8EB69917A}"/>
              </a:ext>
            </a:extLst>
          </p:cNvPr>
          <p:cNvCxnSpPr>
            <a:cxnSpLocks/>
            <a:stCxn id="151" idx="0"/>
            <a:endCxn id="140" idx="2"/>
          </p:cNvCxnSpPr>
          <p:nvPr/>
        </p:nvCxnSpPr>
        <p:spPr>
          <a:xfrm flipV="1">
            <a:off x="1944229" y="3794641"/>
            <a:ext cx="1" cy="748976"/>
          </a:xfrm>
          <a:prstGeom prst="straightConnector1">
            <a:avLst/>
          </a:prstGeom>
          <a:ln w="28575">
            <a:solidFill>
              <a:srgbClr val="DCDCDC"/>
            </a:solidFill>
            <a:prstDash val="dash"/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直接箭头连接符 133">
            <a:extLst>
              <a:ext uri="{FF2B5EF4-FFF2-40B4-BE49-F238E27FC236}">
                <a16:creationId xmlns:a16="http://schemas.microsoft.com/office/drawing/2014/main" id="{7DD9C876-6AD8-41A4-9BC2-18E1F0E077C6}"/>
              </a:ext>
            </a:extLst>
          </p:cNvPr>
          <p:cNvCxnSpPr>
            <a:cxnSpLocks/>
            <a:stCxn id="151" idx="2"/>
            <a:endCxn id="142" idx="0"/>
          </p:cNvCxnSpPr>
          <p:nvPr/>
        </p:nvCxnSpPr>
        <p:spPr>
          <a:xfrm>
            <a:off x="1944229" y="5047454"/>
            <a:ext cx="0" cy="748976"/>
          </a:xfrm>
          <a:prstGeom prst="straightConnector1">
            <a:avLst/>
          </a:prstGeom>
          <a:ln w="28575">
            <a:solidFill>
              <a:srgbClr val="DCDCDC"/>
            </a:solidFill>
            <a:prstDash val="dash"/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915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F78ABA-4529-4655-98EB-AA2FF4AEC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面向前端的框架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341494-5F44-4BB4-AB22-FD02BD014FA7}"/>
              </a:ext>
            </a:extLst>
          </p:cNvPr>
          <p:cNvSpPr txBox="1"/>
          <p:nvPr/>
        </p:nvSpPr>
        <p:spPr>
          <a:xfrm flipH="1">
            <a:off x="250275" y="881233"/>
            <a:ext cx="9153751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抹平了不同平台间的差异，并可向 </a:t>
            </a:r>
            <a:r>
              <a:rPr lang="en-US" altLang="zh-CN" sz="3200" dirty="0">
                <a:solidFill>
                  <a:srgbClr val="965EFF"/>
                </a:solidFill>
                <a:latin typeface="Consolas" panose="020B0609020204030204" pitchFamily="49" charset="0"/>
                <a:ea typeface="Microsoft YaHei" panose="020B0503020204020204" pitchFamily="34" charset="-122"/>
              </a:rPr>
              <a:t>3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端输出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支持 </a:t>
            </a:r>
            <a:r>
              <a:rPr lang="en-US" altLang="zh-CN" sz="3200" dirty="0">
                <a:solidFill>
                  <a:srgbClr val="965EFF"/>
                </a:solidFill>
                <a:latin typeface="Consolas" panose="020B0609020204030204" pitchFamily="49" charset="0"/>
                <a:ea typeface="Microsoft YaHei" panose="020B0503020204020204" pitchFamily="34" charset="-122"/>
              </a:rPr>
              <a:t>2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款前端常用框架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React.js /      Vue.js</a:t>
            </a: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对前端框架无侵入，便于跟随社区升级，单元测试覆盖率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支持 </a:t>
            </a:r>
            <a:r>
              <a:rPr lang="en-US" altLang="zh-CN" sz="3200" dirty="0">
                <a:solidFill>
                  <a:srgbClr val="965EFF"/>
                </a:solidFill>
                <a:latin typeface="Consolas" panose="020B0609020204030204" pitchFamily="49" charset="0"/>
                <a:ea typeface="Microsoft YaHei" panose="020B0503020204020204" pitchFamily="34" charset="-122"/>
              </a:rPr>
              <a:t>42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CSS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布局样式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布局计算与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X5 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内核（网页）计算方式完全相同，比起同类产品支持度更高，对前端更友好！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支持 </a:t>
            </a:r>
            <a:r>
              <a:rPr lang="en-US" altLang="zh-CN" sz="3200" dirty="0">
                <a:solidFill>
                  <a:srgbClr val="965EFF"/>
                </a:solidFill>
                <a:latin typeface="Consolas" panose="020B0609020204030204" pitchFamily="49" charset="0"/>
                <a:ea typeface="Microsoft YaHei" panose="020B0503020204020204" pitchFamily="34" charset="-122"/>
              </a:rPr>
              <a:t>29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CSS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外观样式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独家支持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background[</a:t>
            </a:r>
            <a:r>
              <a:rPr lang="en-US" altLang="zh-CN" sz="1600" u="heavy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image|position|size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 / 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zIndex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/ display 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前端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常用样式！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支持 </a:t>
            </a:r>
            <a:r>
              <a:rPr lang="en-US" altLang="zh-CN" sz="3200" dirty="0">
                <a:solidFill>
                  <a:srgbClr val="965E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CSS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选择器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752BA0F2-35A3-4234-91D8-F2EC84C6FE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159439"/>
              </p:ext>
            </p:extLst>
          </p:nvPr>
        </p:nvGraphicFramePr>
        <p:xfrm>
          <a:off x="3414701" y="4911264"/>
          <a:ext cx="2273703" cy="172800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273703">
                  <a:extLst>
                    <a:ext uri="{9D8B030D-6E8A-4147-A177-3AD203B41FA5}">
                      <a16:colId xmlns:a16="http://schemas.microsoft.com/office/drawing/2014/main" val="2623691049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r>
                        <a:rPr lang="en-US" altLang="zh-CN" sz="1050" dirty="0"/>
                        <a:t>W3C CSS Selector</a:t>
                      </a:r>
                      <a:endParaRPr lang="zh-CN" altLang="en-US" sz="105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836659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dirty="0"/>
                        <a:t>Class Selectors(.)</a:t>
                      </a:r>
                      <a:endParaRPr lang="zh-CN" altLang="en-US" sz="105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154139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CN" sz="1050" dirty="0"/>
                        <a:t>Id Selectors(#)</a:t>
                      </a:r>
                      <a:endParaRPr lang="zh-CN" altLang="en-US" sz="105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718879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CN" sz="1050" dirty="0"/>
                        <a:t>Universal Selectors(*)</a:t>
                      </a:r>
                      <a:endParaRPr lang="zh-CN" altLang="en-US" sz="105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060805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CN" sz="1050" dirty="0"/>
                        <a:t>Attribute Selectors([attribute])</a:t>
                      </a:r>
                      <a:endParaRPr lang="en-US" altLang="zh-CN" sz="105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639187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CN" sz="1050" dirty="0"/>
                        <a:t>Descendant combinator(E F)</a:t>
                      </a:r>
                      <a:endParaRPr lang="en-US" altLang="zh-CN" sz="105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8592797"/>
                  </a:ext>
                </a:extLst>
              </a:tr>
            </a:tbl>
          </a:graphicData>
        </a:graphic>
      </p:graphicFrame>
      <p:pic>
        <p:nvPicPr>
          <p:cNvPr id="33" name="图像" descr="图像">
            <a:extLst>
              <a:ext uri="{FF2B5EF4-FFF2-40B4-BE49-F238E27FC236}">
                <a16:creationId xmlns:a16="http://schemas.microsoft.com/office/drawing/2014/main" id="{E5AA3A47-F92B-4B15-A6E6-3B984FA63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865" y="1845633"/>
            <a:ext cx="306218" cy="28152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34" name="图像" descr="图像">
            <a:extLst>
              <a:ext uri="{FF2B5EF4-FFF2-40B4-BE49-F238E27FC236}">
                <a16:creationId xmlns:a16="http://schemas.microsoft.com/office/drawing/2014/main" id="{5D5D173C-D5CA-47DC-A438-29A4C3DF6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067" y="1867131"/>
            <a:ext cx="327486" cy="28152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C306916D-5D6D-4DD8-9FA6-680470A3FAB2}"/>
              </a:ext>
            </a:extLst>
          </p:cNvPr>
          <p:cNvSpPr txBox="1"/>
          <p:nvPr/>
        </p:nvSpPr>
        <p:spPr>
          <a:xfrm>
            <a:off x="2959974" y="4405918"/>
            <a:ext cx="114165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CSS 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雪碧图）</a:t>
            </a: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D46A5957-5D00-461B-9E24-C92482C90A6F}"/>
              </a:ext>
            </a:extLst>
          </p:cNvPr>
          <p:cNvGrpSpPr/>
          <p:nvPr/>
        </p:nvGrpSpPr>
        <p:grpSpPr>
          <a:xfrm>
            <a:off x="7878771" y="914170"/>
            <a:ext cx="2400295" cy="1261227"/>
            <a:chOff x="8751359" y="4695825"/>
            <a:chExt cx="2400295" cy="1261227"/>
          </a:xfrm>
        </p:grpSpPr>
        <p:sp>
          <p:nvSpPr>
            <p:cNvPr id="51" name="矩形: 圆角 50">
              <a:extLst>
                <a:ext uri="{FF2B5EF4-FFF2-40B4-BE49-F238E27FC236}">
                  <a16:creationId xmlns:a16="http://schemas.microsoft.com/office/drawing/2014/main" id="{6A15E2BD-7E06-4971-90CD-8F32DA9AF18B}"/>
                </a:ext>
              </a:extLst>
            </p:cNvPr>
            <p:cNvSpPr/>
            <p:nvPr/>
          </p:nvSpPr>
          <p:spPr>
            <a:xfrm>
              <a:off x="8751359" y="4794597"/>
              <a:ext cx="2400295" cy="1162455"/>
            </a:xfrm>
            <a:prstGeom prst="roundRect">
              <a:avLst/>
            </a:prstGeom>
            <a:noFill/>
            <a:ln w="19050">
              <a:solidFill>
                <a:srgbClr val="965E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Helvetica Light"/>
                </a:rPr>
                <a:t>让开发者使用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Helvetica Light"/>
              </a:endParaRPr>
            </a:p>
            <a:p>
              <a:pPr algn="ctr"/>
              <a:r>
                <a:rPr lang="zh-CN" altLang="en-US" dirty="0">
                  <a:solidFill>
                    <a:srgbClr val="965EFF"/>
                  </a:solidFill>
                  <a:latin typeface="微软雅黑" panose="020B0503020204020204" charset="-122"/>
                  <a:ea typeface="微软雅黑" panose="020B0503020204020204" charset="-122"/>
                  <a:sym typeface="Helvetica Light"/>
                </a:rPr>
                <a:t>熟悉的网页开发方式</a:t>
              </a:r>
              <a:endParaRPr lang="en-US" altLang="zh-CN" dirty="0">
                <a:solidFill>
                  <a:srgbClr val="965EFF"/>
                </a:solidFill>
                <a:latin typeface="微软雅黑" panose="020B0503020204020204" charset="-122"/>
                <a:ea typeface="微软雅黑" panose="020B0503020204020204" charset="-122"/>
                <a:sym typeface="Helvetica Light"/>
              </a:endParaRPr>
            </a:p>
            <a:p>
              <a:pPr algn="ctr"/>
              <a:r>
                <a:rPr lang="zh-CN" altLang="en-US" dirty="0">
                  <a:solidFill>
                    <a:srgbClr val="965EFF"/>
                  </a:solidFill>
                  <a:latin typeface="微软雅黑" panose="020B0503020204020204" charset="-122"/>
                  <a:ea typeface="微软雅黑" panose="020B0503020204020204" charset="-122"/>
                  <a:sym typeface="Helvetica Light"/>
                </a:rPr>
                <a:t>开发原生应用</a:t>
              </a:r>
              <a:endParaRPr lang="zh-CN" altLang="en-US" dirty="0">
                <a:solidFill>
                  <a:srgbClr val="965EFF"/>
                </a:solidFill>
              </a:endParaRPr>
            </a:p>
          </p:txBody>
        </p:sp>
        <p:sp>
          <p:nvSpPr>
            <p:cNvPr id="53" name="矩形: 圆角 52">
              <a:extLst>
                <a:ext uri="{FF2B5EF4-FFF2-40B4-BE49-F238E27FC236}">
                  <a16:creationId xmlns:a16="http://schemas.microsoft.com/office/drawing/2014/main" id="{BB66E486-62D3-47B3-897F-A193B775B01A}"/>
                </a:ext>
              </a:extLst>
            </p:cNvPr>
            <p:cNvSpPr/>
            <p:nvPr/>
          </p:nvSpPr>
          <p:spPr>
            <a:xfrm>
              <a:off x="8903135" y="4695825"/>
              <a:ext cx="500891" cy="178445"/>
            </a:xfrm>
            <a:prstGeom prst="roundRect">
              <a:avLst/>
            </a:prstGeom>
            <a:solidFill>
              <a:srgbClr val="965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  <a:latin typeface="Consolas" panose="020B0609020204030204" pitchFamily="49" charset="0"/>
                </a:rPr>
                <a:t>GOAL</a:t>
              </a:r>
              <a:endParaRPr lang="zh-CN" altLang="en-US" sz="1000" dirty="0"/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305F0530-2F79-3F4E-B303-1BC43EC562ED}"/>
              </a:ext>
            </a:extLst>
          </p:cNvPr>
          <p:cNvSpPr/>
          <p:nvPr/>
        </p:nvSpPr>
        <p:spPr>
          <a:xfrm rot="19422126">
            <a:off x="8254409" y="4437332"/>
            <a:ext cx="377539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FF0000"/>
                </a:solidFill>
                <a:latin typeface="Consolas" panose="020B0609020204030204" pitchFamily="49" charset="0"/>
                <a:ea typeface="Microsoft YaHei" panose="020B0503020204020204" pitchFamily="34" charset="-122"/>
              </a:rPr>
              <a:t>如何门槛更低？</a:t>
            </a:r>
            <a:endParaRPr lang="en-US" altLang="zh-CN" sz="4000" dirty="0">
              <a:solidFill>
                <a:srgbClr val="FF0000"/>
              </a:solidFill>
              <a:latin typeface="Consolas" panose="020B0609020204030204" pitchFamily="49" charset="0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4000" dirty="0">
                <a:solidFill>
                  <a:srgbClr val="FF0000"/>
                </a:solidFill>
                <a:latin typeface="Consolas" panose="020B0609020204030204" pitchFamily="49" charset="0"/>
                <a:ea typeface="Microsoft YaHei" panose="020B0503020204020204" pitchFamily="34" charset="-122"/>
              </a:rPr>
              <a:t>如何标准化？</a:t>
            </a:r>
            <a:endParaRPr lang="zh-CN" alt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182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6C49349-7206-4553-A87A-FC927BD29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4260" y="2986087"/>
            <a:ext cx="4943475" cy="88582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14C4FF84-A774-4E83-B2FE-2E15D08E42D4}"/>
              </a:ext>
            </a:extLst>
          </p:cNvPr>
          <p:cNvSpPr/>
          <p:nvPr/>
        </p:nvSpPr>
        <p:spPr>
          <a:xfrm>
            <a:off x="-2" y="6464300"/>
            <a:ext cx="12192000" cy="393700"/>
          </a:xfrm>
          <a:prstGeom prst="rect">
            <a:avLst/>
          </a:prstGeom>
          <a:solidFill>
            <a:srgbClr val="4D9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 descr="http://res.imtt.qq.com/hippydoc/img/hippy-logo-white.png">
            <a:extLst>
              <a:ext uri="{FF2B5EF4-FFF2-40B4-BE49-F238E27FC236}">
                <a16:creationId xmlns:a16="http://schemas.microsoft.com/office/drawing/2014/main" id="{5EA941B2-3606-4ED9-A99E-9901B082A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" y="6515330"/>
            <a:ext cx="279083" cy="29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A1B40A5-CB47-4C69-885D-6791FECF72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5" t="41512" r="9954" b="41993"/>
          <a:stretch/>
        </p:blipFill>
        <p:spPr>
          <a:xfrm>
            <a:off x="482284" y="6528951"/>
            <a:ext cx="873441" cy="27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822630"/>
      </p:ext>
    </p:extLst>
  </p:cSld>
  <p:clrMapOvr>
    <a:masterClrMapping/>
  </p:clrMapOvr>
</p:sld>
</file>

<file path=ppt/theme/theme1.xml><?xml version="1.0" encoding="utf-8"?>
<a:theme xmlns:a="http://schemas.openxmlformats.org/drawingml/2006/main" name="蓝色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紫色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黄色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5833</TotalTime>
  <Words>607</Words>
  <Application>Microsoft Macintosh PowerPoint</Application>
  <PresentationFormat>宽屏</PresentationFormat>
  <Paragraphs>135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等线</vt:lpstr>
      <vt:lpstr>等线 Light</vt:lpstr>
      <vt:lpstr>Microsoft YaHei</vt:lpstr>
      <vt:lpstr>Microsoft YaHei</vt:lpstr>
      <vt:lpstr>Arial</vt:lpstr>
      <vt:lpstr>Consolas</vt:lpstr>
      <vt:lpstr>Helvetica Light</vt:lpstr>
      <vt:lpstr>Wingdings</vt:lpstr>
      <vt:lpstr>蓝色</vt:lpstr>
      <vt:lpstr>紫色</vt:lpstr>
      <vt:lpstr>黄色</vt:lpstr>
      <vt:lpstr>PowerPoint 演示文稿</vt:lpstr>
      <vt:lpstr>背景介绍</vt:lpstr>
      <vt:lpstr>Hippy简介</vt:lpstr>
      <vt:lpstr>使用情况</vt:lpstr>
      <vt:lpstr>项目架构</vt:lpstr>
      <vt:lpstr>面向前端的框架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superzheng(郑苏波)</dc:creator>
  <cp:lastModifiedBy>408904992@qq.com</cp:lastModifiedBy>
  <cp:revision>873</cp:revision>
  <dcterms:created xsi:type="dcterms:W3CDTF">2018-10-19T02:28:28Z</dcterms:created>
  <dcterms:modified xsi:type="dcterms:W3CDTF">2018-11-16T15:38:52Z</dcterms:modified>
</cp:coreProperties>
</file>