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vsd" ContentType="application/vnd.visio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media/image49.jpg" ContentType="image/pn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1"/>
  </p:sldMasterIdLst>
  <p:notesMasterIdLst>
    <p:notesMasterId r:id="rId23"/>
  </p:notesMasterIdLst>
  <p:handoutMasterIdLst>
    <p:handoutMasterId r:id="rId24"/>
  </p:handoutMasterIdLst>
  <p:sldIdLst>
    <p:sldId id="292" r:id="rId2"/>
    <p:sldId id="309" r:id="rId3"/>
    <p:sldId id="314" r:id="rId4"/>
    <p:sldId id="303" r:id="rId5"/>
    <p:sldId id="307" r:id="rId6"/>
    <p:sldId id="315" r:id="rId7"/>
    <p:sldId id="289" r:id="rId8"/>
    <p:sldId id="290" r:id="rId9"/>
    <p:sldId id="293" r:id="rId10"/>
    <p:sldId id="342" r:id="rId11"/>
    <p:sldId id="343" r:id="rId12"/>
    <p:sldId id="338" r:id="rId13"/>
    <p:sldId id="332" r:id="rId14"/>
    <p:sldId id="333" r:id="rId15"/>
    <p:sldId id="334" r:id="rId16"/>
    <p:sldId id="344" r:id="rId17"/>
    <p:sldId id="339" r:id="rId18"/>
    <p:sldId id="341" r:id="rId19"/>
    <p:sldId id="311" r:id="rId20"/>
    <p:sldId id="345" r:id="rId21"/>
    <p:sldId id="296" r:id="rId22"/>
  </p:sldIdLst>
  <p:sldSz cx="9144000" cy="5143500" type="screen16x9"/>
  <p:notesSz cx="6858000" cy="9144000"/>
  <p:defaultTextStyle>
    <a:defPPr>
      <a:defRPr lang="ko-KR"/>
    </a:defPPr>
    <a:lvl1pPr marL="0" algn="l" defTabSz="685800" rtl="0" eaLnBrk="1" latinLnBrk="1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1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1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1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1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1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1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1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1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A5B8"/>
    <a:srgbClr val="125ACB"/>
    <a:srgbClr val="6C44DC"/>
    <a:srgbClr val="4BFF9C"/>
    <a:srgbClr val="00CC00"/>
    <a:srgbClr val="00DA63"/>
    <a:srgbClr val="2CCEF4"/>
    <a:srgbClr val="1377E6"/>
    <a:srgbClr val="0F41A2"/>
    <a:srgbClr val="099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357" autoAdjust="0"/>
    <p:restoredTop sz="96457" autoAdjust="0"/>
  </p:normalViewPr>
  <p:slideViewPr>
    <p:cSldViewPr snapToGrid="0">
      <p:cViewPr varScale="1">
        <p:scale>
          <a:sx n="113" d="100"/>
          <a:sy n="113" d="100"/>
        </p:scale>
        <p:origin x="710" y="67"/>
      </p:cViewPr>
      <p:guideLst>
        <p:guide orient="horz" pos="162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86" d="100"/>
          <a:sy n="86" d="100"/>
        </p:scale>
        <p:origin x="3864" y="78"/>
      </p:cViewPr>
      <p:guideLst/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7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8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8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0EA6F8-B584-4823-A656-B9D3BC1D630D}" type="datetimeFigureOut">
              <a:rPr lang="ko-KR" altLang="en-US" smtClean="0"/>
              <a:t>2018-05-11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25B02A-F385-4D7A-BE06-331475629A2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36490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73733E-34B0-45D7-8351-6A7F50C41A63}" type="datetimeFigureOut">
              <a:rPr lang="ko-KR" altLang="en-US" smtClean="0"/>
              <a:t>2018-05-11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B27E4B-5B1B-472B-86BA-DEED00B6B7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7587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588" t="6819" b="15722"/>
          <a:stretch/>
        </p:blipFill>
        <p:spPr>
          <a:xfrm>
            <a:off x="4991100" y="350520"/>
            <a:ext cx="4152474" cy="398526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그림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376" y="3599404"/>
            <a:ext cx="9191625" cy="1553345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397" y="304323"/>
            <a:ext cx="856490" cy="131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6324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852" r="56148"/>
          <a:stretch/>
        </p:blipFill>
        <p:spPr>
          <a:xfrm>
            <a:off x="1354" y="1638300"/>
            <a:ext cx="4008671" cy="3505200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061"/>
          <a:stretch/>
        </p:blipFill>
        <p:spPr>
          <a:xfrm>
            <a:off x="1676875" y="4185856"/>
            <a:ext cx="518161" cy="960025"/>
          </a:xfrm>
          <a:prstGeom prst="rect">
            <a:avLst/>
          </a:prstGeom>
        </p:spPr>
      </p:pic>
      <p:cxnSp>
        <p:nvCxnSpPr>
          <p:cNvPr id="12" name="직선 연결선 11"/>
          <p:cNvCxnSpPr/>
          <p:nvPr userDrawn="1"/>
        </p:nvCxnSpPr>
        <p:spPr>
          <a:xfrm>
            <a:off x="1354" y="1281112"/>
            <a:ext cx="2679934" cy="0"/>
          </a:xfrm>
          <a:prstGeom prst="line">
            <a:avLst/>
          </a:prstGeom>
          <a:ln>
            <a:solidFill>
              <a:srgbClr val="3BFFFF">
                <a:alpha val="5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그림 5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9957" y="411003"/>
            <a:ext cx="856490" cy="131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21118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sz="quarter" idx="10" hasCustomPrompt="1"/>
          </p:nvPr>
        </p:nvSpPr>
        <p:spPr>
          <a:xfrm>
            <a:off x="230757" y="267327"/>
            <a:ext cx="8085137" cy="403058"/>
          </a:xfrm>
          <a:prstGeom prst="rect">
            <a:avLst/>
          </a:prstGeom>
        </p:spPr>
        <p:txBody>
          <a:bodyPr anchor="ctr"/>
          <a:lstStyle>
            <a:lvl1pPr marL="0" indent="0">
              <a:buFont typeface="Arial" panose="020B0604020202020204" pitchFamily="34" charset="0"/>
              <a:buNone/>
              <a:defRPr sz="2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ko-KR" dirty="0" smtClean="0"/>
              <a:t>Insert your main title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305300" y="4907079"/>
            <a:ext cx="533400" cy="175202"/>
          </a:xfrm>
          <a:prstGeom prst="rect">
            <a:avLst/>
          </a:prstGeom>
        </p:spPr>
        <p:txBody>
          <a:bodyPr/>
          <a:lstStyle>
            <a:lvl1pPr algn="ctr">
              <a:defRPr sz="9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41CB6D96-E065-46D7-BFC0-473F3D5B23B3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pic>
        <p:nvPicPr>
          <p:cNvPr id="9" name="그림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9957" y="411003"/>
            <a:ext cx="856490" cy="131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9732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가이드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2"/>
          <p:cNvSpPr>
            <a:spLocks noGrp="1"/>
          </p:cNvSpPr>
          <p:nvPr>
            <p:ph type="body" sz="quarter" idx="10" hasCustomPrompt="1"/>
          </p:nvPr>
        </p:nvSpPr>
        <p:spPr>
          <a:xfrm>
            <a:off x="230757" y="267327"/>
            <a:ext cx="8085137" cy="403058"/>
          </a:xfrm>
          <a:prstGeom prst="rect">
            <a:avLst/>
          </a:prstGeom>
        </p:spPr>
        <p:txBody>
          <a:bodyPr anchor="ctr"/>
          <a:lstStyle>
            <a:lvl1pPr marL="0" indent="0">
              <a:buFont typeface="Arial" panose="020B0604020202020204" pitchFamily="34" charset="0"/>
              <a:buNone/>
              <a:defRPr sz="2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ko-KR" dirty="0" smtClean="0"/>
              <a:t>Insert your main title</a:t>
            </a:r>
            <a:endParaRPr lang="ko-KR" altLang="en-US" dirty="0"/>
          </a:p>
        </p:txBody>
      </p:sp>
      <p:sp>
        <p:nvSpPr>
          <p:cNvPr id="8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305300" y="4907079"/>
            <a:ext cx="533400" cy="175202"/>
          </a:xfrm>
          <a:prstGeom prst="rect">
            <a:avLst/>
          </a:prstGeom>
        </p:spPr>
        <p:txBody>
          <a:bodyPr/>
          <a:lstStyle>
            <a:lvl1pPr algn="ctr">
              <a:defRPr sz="9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41CB6D96-E065-46D7-BFC0-473F3D5B23B3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sp>
        <p:nvSpPr>
          <p:cNvPr id="6" name="직사각형 5"/>
          <p:cNvSpPr/>
          <p:nvPr userDrawn="1"/>
        </p:nvSpPr>
        <p:spPr>
          <a:xfrm>
            <a:off x="457200" y="942975"/>
            <a:ext cx="8229600" cy="3750945"/>
          </a:xfrm>
          <a:prstGeom prst="rect">
            <a:avLst/>
          </a:prstGeom>
          <a:noFill/>
          <a:ln w="63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1" name="그림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9957" y="411003"/>
            <a:ext cx="856490" cy="131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6479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82"/>
          <a:stretch/>
        </p:blipFill>
        <p:spPr>
          <a:xfrm>
            <a:off x="1354" y="847724"/>
            <a:ext cx="9141291" cy="4295775"/>
          </a:xfrm>
          <a:prstGeom prst="rect">
            <a:avLst/>
          </a:prstGeom>
        </p:spPr>
      </p:pic>
      <p:sp>
        <p:nvSpPr>
          <p:cNvPr id="3" name="TextBox 2"/>
          <p:cNvSpPr txBox="1"/>
          <p:nvPr userDrawn="1"/>
        </p:nvSpPr>
        <p:spPr>
          <a:xfrm>
            <a:off x="2661670" y="1695450"/>
            <a:ext cx="382066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6000" b="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</a:t>
            </a:r>
            <a:endParaRPr lang="ko-KR" altLang="en-US" sz="6000" b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1272" y="4750326"/>
            <a:ext cx="785078" cy="12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1648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211569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522004"/>
          </a:xfrm>
          <a:prstGeom prst="rect">
            <a:avLst/>
          </a:prstGeom>
        </p:spPr>
        <p:txBody>
          <a:bodyPr vert="horz"/>
          <a:lstStyle>
            <a:lvl1pPr>
              <a:defRPr sz="2800">
                <a:solidFill>
                  <a:srgbClr val="404040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Line 7"/>
          <p:cNvSpPr>
            <a:spLocks noChangeShapeType="1"/>
          </p:cNvSpPr>
          <p:nvPr userDrawn="1"/>
        </p:nvSpPr>
        <p:spPr bwMode="auto">
          <a:xfrm>
            <a:off x="285750" y="722711"/>
            <a:ext cx="8858250" cy="0"/>
          </a:xfrm>
          <a:prstGeom prst="line">
            <a:avLst/>
          </a:prstGeom>
          <a:noFill/>
          <a:ln w="28575" cap="flat" cmpd="sng" algn="ctr">
            <a:solidFill>
              <a:srgbClr val="CD092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pPr>
              <a:defRPr/>
            </a:pPr>
            <a:endParaRPr lang="en-GB" dirty="0"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444500" y="1006759"/>
            <a:ext cx="8255000" cy="2824163"/>
          </a:xfrm>
          <a:prstGeom prst="rect">
            <a:avLst/>
          </a:prstGeom>
        </p:spPr>
        <p:txBody>
          <a:bodyPr vert="horz"/>
          <a:lstStyle>
            <a:lvl1pPr>
              <a:defRPr sz="2000">
                <a:solidFill>
                  <a:srgbClr val="404040"/>
                </a:solidFill>
                <a:latin typeface="+mj-lt"/>
              </a:defRPr>
            </a:lvl1pPr>
            <a:lvl2pPr>
              <a:defRPr sz="2000">
                <a:solidFill>
                  <a:srgbClr val="404040"/>
                </a:solidFill>
                <a:latin typeface="+mj-lt"/>
              </a:defRPr>
            </a:lvl2pPr>
            <a:lvl3pPr>
              <a:defRPr sz="2000">
                <a:solidFill>
                  <a:srgbClr val="404040"/>
                </a:solidFill>
                <a:latin typeface="+mj-lt"/>
              </a:defRPr>
            </a:lvl3pPr>
            <a:lvl4pPr>
              <a:defRPr sz="2000">
                <a:solidFill>
                  <a:srgbClr val="404040"/>
                </a:solidFill>
                <a:latin typeface="+mj-lt"/>
              </a:defRPr>
            </a:lvl4pPr>
            <a:lvl5pPr>
              <a:defRPr sz="2000">
                <a:solidFill>
                  <a:srgbClr val="404040"/>
                </a:solidFill>
                <a:latin typeface="+mj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6553200" y="4869657"/>
            <a:ext cx="2133600" cy="273844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r">
              <a:defRPr sz="1000" b="1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E62F52FB-296C-D94D-AE53-C62C85B1408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10" descr="gsma_logo_colour_rgb_small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287236" y="148167"/>
            <a:ext cx="526564" cy="524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452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mplate Gu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74733" y="4967352"/>
            <a:ext cx="1774550" cy="146860"/>
          </a:xfrm>
          <a:prstGeom prst="rect">
            <a:avLst/>
          </a:prstGeom>
          <a:noFill/>
          <a:ln>
            <a:noFill/>
          </a:ln>
        </p:spPr>
        <p:txBody>
          <a:bodyPr wrap="none" lIns="27000" tIns="27000" rIns="27000" bIns="27000" rtlCol="0">
            <a:spAutoFit/>
          </a:bodyPr>
          <a:lstStyle/>
          <a:p>
            <a:pPr defTabSz="514350"/>
            <a:r>
              <a:rPr lang="en-US" altLang="ko-KR" sz="600" dirty="0">
                <a:solidFill>
                  <a:srgbClr val="9999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ⓒ 2017. Samsung Electronics. All rights reserved.</a:t>
            </a:r>
            <a:endParaRPr lang="ko-KR" altLang="en-US" sz="600" dirty="0">
              <a:solidFill>
                <a:srgbClr val="9999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텍스트 개체 틀 2"/>
          <p:cNvSpPr>
            <a:spLocks noGrp="1"/>
          </p:cNvSpPr>
          <p:nvPr>
            <p:ph type="body" sz="quarter" idx="10" hasCustomPrompt="1"/>
          </p:nvPr>
        </p:nvSpPr>
        <p:spPr>
          <a:xfrm>
            <a:off x="230759" y="239546"/>
            <a:ext cx="8085137" cy="40305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 defTabSz="514350" rtl="0" eaLnBrk="1" latinLnBrk="1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lang="ko-KR" altLang="en-US" sz="2400" b="1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altLang="ko-KR" dirty="0" smtClean="0"/>
              <a:t>Insert your main title</a:t>
            </a:r>
            <a:endParaRPr lang="ko-KR" altLang="en-US" dirty="0"/>
          </a:p>
        </p:txBody>
      </p:sp>
      <p:sp>
        <p:nvSpPr>
          <p:cNvPr id="11" name="텍스트 개체 틀 14"/>
          <p:cNvSpPr>
            <a:spLocks noGrp="1"/>
          </p:cNvSpPr>
          <p:nvPr>
            <p:ph type="body" sz="quarter" idx="14" hasCustomPrompt="1"/>
          </p:nvPr>
        </p:nvSpPr>
        <p:spPr>
          <a:xfrm>
            <a:off x="140400" y="681540"/>
            <a:ext cx="8863200" cy="4158462"/>
          </a:xfrm>
          <a:prstGeom prst="rect">
            <a:avLst/>
          </a:prstGeom>
        </p:spPr>
        <p:txBody>
          <a:bodyPr lIns="72000" tIns="72000" rIns="36000" bIns="0">
            <a:normAutofit/>
          </a:bodyPr>
          <a:lstStyle>
            <a:lvl1pPr marL="203597" indent="-203597">
              <a:spcBef>
                <a:spcPts val="750"/>
              </a:spcBef>
              <a:buSzPct val="130000"/>
              <a:buFontTx/>
              <a:buBlip>
                <a:blip r:embed="rId3"/>
              </a:buBlip>
              <a:defRPr lang="ko-KR" altLang="en-US" sz="1800" b="1" kern="1200" spc="-23" baseline="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맑은 고딕" pitchFamily="50" charset="-127"/>
                <a:cs typeface="Arial" panose="020B0604020202020204" pitchFamily="34" charset="0"/>
              </a:defRPr>
            </a:lvl1pPr>
            <a:lvl2pPr marL="406004" indent="-139304">
              <a:spcBef>
                <a:spcPts val="600"/>
              </a:spcBef>
              <a:buFont typeface="Calibri" panose="020F0502020204030204" pitchFamily="34" charset="0"/>
              <a:buChar char="–"/>
              <a:defRPr lang="ko-KR" altLang="en-US" sz="1500" b="0" kern="1200" spc="-23" baseline="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맑은 고딕" pitchFamily="50" charset="-127"/>
                <a:cs typeface="Arial" panose="020B0604020202020204" pitchFamily="34" charset="0"/>
              </a:defRPr>
            </a:lvl2pPr>
            <a:lvl3pPr marL="536972" indent="-111919">
              <a:lnSpc>
                <a:spcPct val="112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lang="ko-KR" altLang="en-US" sz="1350" b="0" kern="1200" spc="-23" baseline="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맑은 고딕" pitchFamily="50" charset="-127"/>
                <a:cs typeface="Arial" panose="020B0604020202020204" pitchFamily="34" charset="0"/>
              </a:defRPr>
            </a:lvl3pPr>
            <a:lvl4pPr marL="270272" indent="-135731">
              <a:spcBef>
                <a:spcPts val="375"/>
              </a:spcBef>
              <a:buFont typeface="+mj-ea"/>
              <a:buAutoNum type="circleNumDbPlain"/>
              <a:defRPr lang="ko-KR" altLang="en-US" sz="900" b="0" kern="1200" spc="-23" baseline="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맑은 고딕" pitchFamily="50" charset="-127"/>
                <a:cs typeface="Calibri" pitchFamily="34" charset="0"/>
              </a:defRPr>
            </a:lvl4pPr>
            <a:lvl5pPr marL="336947" indent="-64294">
              <a:spcBef>
                <a:spcPts val="225"/>
              </a:spcBef>
              <a:buFont typeface="Calibri" panose="020F0502020204030204" pitchFamily="34" charset="0"/>
              <a:buChar char="◦"/>
              <a:defRPr lang="ko-KR" altLang="en-US" sz="750" b="0" kern="1200" spc="-23" baseline="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맑은 고딕" pitchFamily="50" charset="-127"/>
                <a:cs typeface="Calibri" pitchFamily="34" charset="0"/>
              </a:defRPr>
            </a:lvl5pPr>
          </a:lstStyle>
          <a:p>
            <a:pPr lvl="0"/>
            <a:r>
              <a:rPr lang="en-US" altLang="ko-KR" dirty="0" err="1" smtClean="0"/>
              <a:t>Asdf</a:t>
            </a:r>
            <a:endParaRPr lang="en-US" altLang="ko-KR" dirty="0" smtClean="0"/>
          </a:p>
          <a:p>
            <a:pPr lvl="1"/>
            <a:r>
              <a:rPr lang="en-US" altLang="ko-KR" dirty="0" err="1" smtClean="0"/>
              <a:t>Asdf</a:t>
            </a:r>
            <a:endParaRPr lang="en-US" altLang="ko-KR" dirty="0" smtClean="0"/>
          </a:p>
          <a:p>
            <a:pPr lvl="2"/>
            <a:r>
              <a:rPr lang="en-US" altLang="ko-KR" dirty="0" err="1" smtClean="0"/>
              <a:t>asd</a:t>
            </a:r>
            <a:endParaRPr lang="ko-KR" altLang="en-US" dirty="0"/>
          </a:p>
        </p:txBody>
      </p:sp>
      <p:sp>
        <p:nvSpPr>
          <p:cNvPr id="12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305300" y="4948642"/>
            <a:ext cx="533400" cy="175202"/>
          </a:xfrm>
          <a:prstGeom prst="rect">
            <a:avLst/>
          </a:prstGeom>
        </p:spPr>
        <p:txBody>
          <a:bodyPr/>
          <a:lstStyle>
            <a:lvl1pPr algn="r">
              <a:defRPr sz="675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defTabSz="514350"/>
            <a:fld id="{41CB6D96-E065-46D7-BFC0-473F3D5B23B3}" type="slidenum">
              <a:rPr lang="ko-KR" altLang="en-US" smtClean="0"/>
              <a:pPr defTabSz="514350"/>
              <a:t>‹#›</a:t>
            </a:fld>
            <a:r>
              <a:rPr lang="en-US" altLang="ko-KR" smtClean="0"/>
              <a:t>/13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761728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048741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2" r:id="rId3"/>
    <p:sldLayoutId id="2147483663" r:id="rId4"/>
    <p:sldLayoutId id="2147483668" r:id="rId5"/>
    <p:sldLayoutId id="2147483667" r:id="rId6"/>
    <p:sldLayoutId id="2147483669" r:id="rId7"/>
    <p:sldLayoutId id="2147483670" r:id="rId8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www.ngmn.org/de/5g-white-paper/5g-white-paper.html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5.png"/><Relationship Id="rId18" Type="http://schemas.openxmlformats.org/officeDocument/2006/relationships/image" Target="../media/image28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12" Type="http://schemas.openxmlformats.org/officeDocument/2006/relationships/image" Target="../media/image24.png"/><Relationship Id="rId17" Type="http://schemas.microsoft.com/office/2007/relationships/hdphoto" Target="../media/hdphoto3.wdp"/><Relationship Id="rId2" Type="http://schemas.openxmlformats.org/officeDocument/2006/relationships/image" Target="../media/image15.png"/><Relationship Id="rId16" Type="http://schemas.openxmlformats.org/officeDocument/2006/relationships/image" Target="../media/image27.png"/><Relationship Id="rId20" Type="http://schemas.openxmlformats.org/officeDocument/2006/relationships/image" Target="../media/image2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11" Type="http://schemas.openxmlformats.org/officeDocument/2006/relationships/image" Target="../media/image23.png"/><Relationship Id="rId5" Type="http://schemas.openxmlformats.org/officeDocument/2006/relationships/image" Target="../media/image18.png"/><Relationship Id="rId15" Type="http://schemas.microsoft.com/office/2007/relationships/hdphoto" Target="../media/hdphoto2.wdp"/><Relationship Id="rId10" Type="http://schemas.openxmlformats.org/officeDocument/2006/relationships/image" Target="../media/image22.png"/><Relationship Id="rId19" Type="http://schemas.microsoft.com/office/2007/relationships/hdphoto" Target="../media/hdphoto4.wdp"/><Relationship Id="rId4" Type="http://schemas.openxmlformats.org/officeDocument/2006/relationships/image" Target="../media/image17.png"/><Relationship Id="rId9" Type="http://schemas.microsoft.com/office/2007/relationships/hdphoto" Target="../media/hdphoto1.wdp"/><Relationship Id="rId14" Type="http://schemas.openxmlformats.org/officeDocument/2006/relationships/image" Target="../media/image2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gif"/><Relationship Id="rId13" Type="http://schemas.openxmlformats.org/officeDocument/2006/relationships/image" Target="../media/image40.png"/><Relationship Id="rId3" Type="http://schemas.openxmlformats.org/officeDocument/2006/relationships/image" Target="../media/image32.png"/><Relationship Id="rId7" Type="http://schemas.openxmlformats.org/officeDocument/2006/relationships/image" Target="../media/image34.jpeg"/><Relationship Id="rId12" Type="http://schemas.openxmlformats.org/officeDocument/2006/relationships/image" Target="../media/image39.png"/><Relationship Id="rId17" Type="http://schemas.openxmlformats.org/officeDocument/2006/relationships/image" Target="../media/image44.png"/><Relationship Id="rId2" Type="http://schemas.openxmlformats.org/officeDocument/2006/relationships/slideLayout" Target="../slideLayouts/slideLayout3.xml"/><Relationship Id="rId16" Type="http://schemas.openxmlformats.org/officeDocument/2006/relationships/image" Target="../media/image43.png"/><Relationship Id="rId1" Type="http://schemas.openxmlformats.org/officeDocument/2006/relationships/vmlDrawing" Target="../drawings/vmlDrawing1.vml"/><Relationship Id="rId6" Type="http://schemas.openxmlformats.org/officeDocument/2006/relationships/image" Target="../media/image31.emf"/><Relationship Id="rId11" Type="http://schemas.openxmlformats.org/officeDocument/2006/relationships/image" Target="../media/image38.png"/><Relationship Id="rId5" Type="http://schemas.openxmlformats.org/officeDocument/2006/relationships/oleObject" Target="../embeddings/oleObject1.bin"/><Relationship Id="rId15" Type="http://schemas.openxmlformats.org/officeDocument/2006/relationships/image" Target="../media/image42.png"/><Relationship Id="rId10" Type="http://schemas.openxmlformats.org/officeDocument/2006/relationships/image" Target="../media/image37.jpeg"/><Relationship Id="rId4" Type="http://schemas.openxmlformats.org/officeDocument/2006/relationships/image" Target="../media/image33.png"/><Relationship Id="rId9" Type="http://schemas.openxmlformats.org/officeDocument/2006/relationships/image" Target="../media/image36.png"/><Relationship Id="rId14" Type="http://schemas.openxmlformats.org/officeDocument/2006/relationships/image" Target="../media/image4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9.jpg"/><Relationship Id="rId7" Type="http://schemas.openxmlformats.org/officeDocument/2006/relationships/image" Target="../media/image52.pn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1.gif"/><Relationship Id="rId5" Type="http://schemas.openxmlformats.org/officeDocument/2006/relationships/image" Target="../media/image50.png"/><Relationship Id="rId4" Type="http://schemas.openxmlformats.org/officeDocument/2006/relationships/image" Target="../media/image4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8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57.emf"/><Relationship Id="rId4" Type="http://schemas.openxmlformats.org/officeDocument/2006/relationships/oleObject" Target="../embeddings/Microsoft_Visio_2003-2010_Drawing1111111.vsd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8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58.emf"/><Relationship Id="rId4" Type="http://schemas.openxmlformats.org/officeDocument/2006/relationships/oleObject" Target="../embeddings/Microsoft_Visio_2003-2010_Drawing2222222.vsd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8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2.png"/><Relationship Id="rId5" Type="http://schemas.openxmlformats.org/officeDocument/2006/relationships/image" Target="../media/image58.emf"/><Relationship Id="rId4" Type="http://schemas.openxmlformats.org/officeDocument/2006/relationships/oleObject" Target="../embeddings/Microsoft_Visio_2003-2010_Drawing2222233.vsd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jpg"/><Relationship Id="rId3" Type="http://schemas.openxmlformats.org/officeDocument/2006/relationships/image" Target="../media/image60.png"/><Relationship Id="rId7" Type="http://schemas.openxmlformats.org/officeDocument/2006/relationships/image" Target="../media/image64.jpg"/><Relationship Id="rId2" Type="http://schemas.openxmlformats.org/officeDocument/2006/relationships/image" Target="../media/image59.gi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3.png"/><Relationship Id="rId5" Type="http://schemas.openxmlformats.org/officeDocument/2006/relationships/image" Target="../media/image62.jpg"/><Relationship Id="rId4" Type="http://schemas.openxmlformats.org/officeDocument/2006/relationships/image" Target="../media/image61.jp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13" Type="http://schemas.openxmlformats.org/officeDocument/2006/relationships/image" Target="../media/image77.png"/><Relationship Id="rId18" Type="http://schemas.openxmlformats.org/officeDocument/2006/relationships/image" Target="../media/image82.png"/><Relationship Id="rId26" Type="http://schemas.openxmlformats.org/officeDocument/2006/relationships/image" Target="../media/image90.png"/><Relationship Id="rId3" Type="http://schemas.openxmlformats.org/officeDocument/2006/relationships/image" Target="../media/image67.png"/><Relationship Id="rId21" Type="http://schemas.openxmlformats.org/officeDocument/2006/relationships/image" Target="../media/image85.png"/><Relationship Id="rId34" Type="http://schemas.openxmlformats.org/officeDocument/2006/relationships/image" Target="../media/image97.png"/><Relationship Id="rId7" Type="http://schemas.openxmlformats.org/officeDocument/2006/relationships/image" Target="../media/image71.png"/><Relationship Id="rId12" Type="http://schemas.openxmlformats.org/officeDocument/2006/relationships/image" Target="../media/image76.png"/><Relationship Id="rId17" Type="http://schemas.openxmlformats.org/officeDocument/2006/relationships/image" Target="../media/image81.png"/><Relationship Id="rId25" Type="http://schemas.openxmlformats.org/officeDocument/2006/relationships/image" Target="../media/image89.png"/><Relationship Id="rId33" Type="http://schemas.openxmlformats.org/officeDocument/2006/relationships/image" Target="../media/image55.png"/><Relationship Id="rId2" Type="http://schemas.openxmlformats.org/officeDocument/2006/relationships/image" Target="../media/image66.png"/><Relationship Id="rId16" Type="http://schemas.openxmlformats.org/officeDocument/2006/relationships/image" Target="../media/image80.png"/><Relationship Id="rId20" Type="http://schemas.openxmlformats.org/officeDocument/2006/relationships/image" Target="../media/image84.png"/><Relationship Id="rId29" Type="http://schemas.openxmlformats.org/officeDocument/2006/relationships/image" Target="../media/image9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0.png"/><Relationship Id="rId11" Type="http://schemas.openxmlformats.org/officeDocument/2006/relationships/image" Target="../media/image75.png"/><Relationship Id="rId24" Type="http://schemas.openxmlformats.org/officeDocument/2006/relationships/image" Target="../media/image88.png"/><Relationship Id="rId32" Type="http://schemas.openxmlformats.org/officeDocument/2006/relationships/image" Target="../media/image96.png"/><Relationship Id="rId5" Type="http://schemas.openxmlformats.org/officeDocument/2006/relationships/image" Target="../media/image69.png"/><Relationship Id="rId15" Type="http://schemas.openxmlformats.org/officeDocument/2006/relationships/image" Target="../media/image79.png"/><Relationship Id="rId23" Type="http://schemas.openxmlformats.org/officeDocument/2006/relationships/image" Target="../media/image87.png"/><Relationship Id="rId28" Type="http://schemas.openxmlformats.org/officeDocument/2006/relationships/image" Target="../media/image92.png"/><Relationship Id="rId10" Type="http://schemas.openxmlformats.org/officeDocument/2006/relationships/image" Target="../media/image74.png"/><Relationship Id="rId19" Type="http://schemas.openxmlformats.org/officeDocument/2006/relationships/image" Target="../media/image83.png"/><Relationship Id="rId31" Type="http://schemas.openxmlformats.org/officeDocument/2006/relationships/image" Target="../media/image95.png"/><Relationship Id="rId4" Type="http://schemas.openxmlformats.org/officeDocument/2006/relationships/image" Target="../media/image68.png"/><Relationship Id="rId9" Type="http://schemas.openxmlformats.org/officeDocument/2006/relationships/image" Target="../media/image73.png"/><Relationship Id="rId14" Type="http://schemas.openxmlformats.org/officeDocument/2006/relationships/image" Target="../media/image78.png"/><Relationship Id="rId22" Type="http://schemas.openxmlformats.org/officeDocument/2006/relationships/image" Target="../media/image86.png"/><Relationship Id="rId27" Type="http://schemas.openxmlformats.org/officeDocument/2006/relationships/image" Target="../media/image91.png"/><Relationship Id="rId30" Type="http://schemas.openxmlformats.org/officeDocument/2006/relationships/image" Target="../media/image94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4820" y="1828800"/>
            <a:ext cx="569976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5G – Enabling technology for web integration?</a:t>
            </a:r>
          </a:p>
          <a:p>
            <a:r>
              <a:rPr lang="en-GB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… or not?  Is this déjà vu all over again?</a:t>
            </a:r>
          </a:p>
          <a:p>
            <a:endParaRPr lang="en-GB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GB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Dan Warren, Head of 5G Research, Samsung</a:t>
            </a:r>
            <a:endParaRPr lang="en-GB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4287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 smtClean="0"/>
              <a:t>Starting point  - ‘5G is different’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F52FB-296C-D94D-AE53-C62C85B1408B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99060" y="991870"/>
            <a:ext cx="58953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S</a:t>
            </a:r>
            <a:r>
              <a:rPr lang="en-GB" sz="2000" dirty="0" smtClean="0"/>
              <a:t>ervice, application and business case-led definition</a:t>
            </a:r>
            <a:endParaRPr lang="en-GB" sz="2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8500" y="1817429"/>
            <a:ext cx="4279900" cy="25886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30" y="3552003"/>
            <a:ext cx="3906132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51530" y="1816100"/>
            <a:ext cx="4002970" cy="19620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latinLnBrk="0"/>
            <a:r>
              <a:rPr lang="en-GB" dirty="0" smtClean="0"/>
              <a:t>Source – NGMN White </a:t>
            </a:r>
            <a:r>
              <a:rPr lang="en-GB" dirty="0"/>
              <a:t>Paper, </a:t>
            </a:r>
            <a:r>
              <a:rPr lang="en-GB" dirty="0" smtClean="0"/>
              <a:t>2015 </a:t>
            </a:r>
            <a:r>
              <a:rPr lang="en-GB" dirty="0" smtClean="0">
                <a:hlinkClick r:id="rId4"/>
              </a:rPr>
              <a:t>https</a:t>
            </a:r>
            <a:r>
              <a:rPr lang="en-GB" dirty="0">
                <a:hlinkClick r:id="rId4"/>
              </a:rPr>
              <a:t>://</a:t>
            </a:r>
            <a:r>
              <a:rPr lang="en-GB" dirty="0" smtClean="0">
                <a:hlinkClick r:id="rId4"/>
              </a:rPr>
              <a:t>www.ngmn.org/de/5g-white-paper/5g-white-paper.html</a:t>
            </a:r>
            <a:endParaRPr lang="en-GB" dirty="0" smtClean="0"/>
          </a:p>
          <a:p>
            <a:pPr eaLnBrk="0" latinLnBrk="0"/>
            <a:endParaRPr lang="en-GB" dirty="0"/>
          </a:p>
          <a:p>
            <a:pPr eaLnBrk="0" latinLnBrk="0"/>
            <a:r>
              <a:rPr lang="en-GB" dirty="0" smtClean="0"/>
              <a:t>5G Vision defined around Business Context, and Characterisation based on Use Cases, Business Models and Value Creation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9" name="Rounded Rectangle 8"/>
          <p:cNvSpPr/>
          <p:nvPr/>
        </p:nvSpPr>
        <p:spPr>
          <a:xfrm>
            <a:off x="251530" y="3746500"/>
            <a:ext cx="4002970" cy="66675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3211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 smtClean="0"/>
              <a:t>5G Service Scenarios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F52FB-296C-D94D-AE53-C62C85B1408B}" type="slidenum">
              <a:rPr lang="en-US" smtClean="0"/>
              <a:pPr/>
              <a:t>3</a:t>
            </a:fld>
            <a:endParaRPr lang="en-US" dirty="0"/>
          </a:p>
        </p:txBody>
      </p:sp>
      <p:grpSp>
        <p:nvGrpSpPr>
          <p:cNvPr id="11" name="그룹 67"/>
          <p:cNvGrpSpPr/>
          <p:nvPr/>
        </p:nvGrpSpPr>
        <p:grpSpPr>
          <a:xfrm>
            <a:off x="155502" y="1117600"/>
            <a:ext cx="6575498" cy="3922481"/>
            <a:chOff x="398496" y="569378"/>
            <a:chExt cx="11622302" cy="6912767"/>
          </a:xfrm>
        </p:grpSpPr>
        <p:pic>
          <p:nvPicPr>
            <p:cNvPr id="12" name="그림 6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8496" y="569378"/>
              <a:ext cx="11622302" cy="6912767"/>
            </a:xfrm>
            <a:prstGeom prst="rect">
              <a:avLst/>
            </a:prstGeom>
          </p:spPr>
        </p:pic>
        <p:pic>
          <p:nvPicPr>
            <p:cNvPr id="13" name="그림 6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51110" y="2711790"/>
              <a:ext cx="843574" cy="843574"/>
            </a:xfrm>
            <a:prstGeom prst="ellipse">
              <a:avLst/>
            </a:prstGeom>
            <a:solidFill>
              <a:sysClr val="window" lastClr="FFFFFF"/>
            </a:solidFill>
            <a:ln w="28575">
              <a:solidFill>
                <a:sysClr val="window" lastClr="FFFFFF"/>
              </a:solidFill>
            </a:ln>
            <a:effectLst>
              <a:outerShdw sx="108000" sy="108000" algn="ctr" rotWithShape="0">
                <a:srgbClr val="2CBEC7">
                  <a:alpha val="80000"/>
                </a:srgbClr>
              </a:outerShdw>
            </a:effectLst>
          </p:spPr>
        </p:pic>
        <p:pic>
          <p:nvPicPr>
            <p:cNvPr id="14" name="그림 7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31879" y="2672763"/>
              <a:ext cx="846177" cy="846177"/>
            </a:xfrm>
            <a:prstGeom prst="ellipse">
              <a:avLst/>
            </a:prstGeom>
            <a:ln w="28575">
              <a:solidFill>
                <a:sysClr val="window" lastClr="FFFFFF"/>
              </a:solidFill>
            </a:ln>
            <a:effectLst>
              <a:outerShdw sx="108000" sy="108000" algn="ctr" rotWithShape="0">
                <a:srgbClr val="2FABFF">
                  <a:alpha val="80000"/>
                </a:srgbClr>
              </a:outerShdw>
            </a:effectLst>
          </p:spPr>
        </p:pic>
        <p:pic>
          <p:nvPicPr>
            <p:cNvPr id="15" name="그림 7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04710" y="6413819"/>
              <a:ext cx="501890" cy="501890"/>
            </a:xfrm>
            <a:prstGeom prst="ellipse">
              <a:avLst/>
            </a:prstGeom>
            <a:ln w="28575">
              <a:solidFill>
                <a:sysClr val="window" lastClr="FFFFFF"/>
              </a:solidFill>
            </a:ln>
            <a:effectLst>
              <a:outerShdw sx="108000" sy="108000" algn="ctr" rotWithShape="0">
                <a:srgbClr val="2FABFF">
                  <a:alpha val="80000"/>
                </a:srgbClr>
              </a:outerShdw>
            </a:effectLst>
          </p:spPr>
        </p:pic>
        <p:pic>
          <p:nvPicPr>
            <p:cNvPr id="16" name="그림 73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75700" y="2980210"/>
              <a:ext cx="501890" cy="501890"/>
            </a:xfrm>
            <a:prstGeom prst="ellipse">
              <a:avLst/>
            </a:prstGeom>
            <a:solidFill>
              <a:sysClr val="window" lastClr="FFFFFF"/>
            </a:solidFill>
            <a:ln w="28575">
              <a:solidFill>
                <a:sysClr val="window" lastClr="FFFFFF"/>
              </a:solidFill>
            </a:ln>
            <a:effectLst>
              <a:outerShdw sx="108000" sy="108000" algn="ctr" rotWithShape="0">
                <a:srgbClr val="2CBEC7">
                  <a:alpha val="80000"/>
                </a:srgbClr>
              </a:outerShdw>
            </a:effectLst>
          </p:spPr>
        </p:pic>
        <p:pic>
          <p:nvPicPr>
            <p:cNvPr id="17" name="그림 74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08094" y="3651971"/>
              <a:ext cx="501890" cy="501890"/>
            </a:xfrm>
            <a:prstGeom prst="ellipse">
              <a:avLst/>
            </a:prstGeom>
            <a:solidFill>
              <a:sysClr val="window" lastClr="FFFFFF"/>
            </a:solidFill>
            <a:ln w="28575">
              <a:solidFill>
                <a:sysClr val="window" lastClr="FFFFFF"/>
              </a:solidFill>
            </a:ln>
            <a:effectLst>
              <a:outerShdw sx="108000" sy="108000" algn="ctr" rotWithShape="0">
                <a:srgbClr val="2CBEC7">
                  <a:alpha val="80000"/>
                </a:srgbClr>
              </a:outerShdw>
            </a:effectLst>
          </p:spPr>
        </p:pic>
        <p:grpSp>
          <p:nvGrpSpPr>
            <p:cNvPr id="18" name="그룹 75"/>
            <p:cNvGrpSpPr/>
            <p:nvPr/>
          </p:nvGrpSpPr>
          <p:grpSpPr>
            <a:xfrm>
              <a:off x="414053" y="887728"/>
              <a:ext cx="2846095" cy="1666512"/>
              <a:chOff x="971515" y="1038298"/>
              <a:chExt cx="2846095" cy="1666512"/>
            </a:xfrm>
          </p:grpSpPr>
          <p:sp>
            <p:nvSpPr>
              <p:cNvPr id="67" name="대각선 방향의 모서리가 둥근 사각형 159"/>
              <p:cNvSpPr/>
              <p:nvPr/>
            </p:nvSpPr>
            <p:spPr>
              <a:xfrm>
                <a:off x="1098688" y="1163474"/>
                <a:ext cx="2504026" cy="1541336"/>
              </a:xfrm>
              <a:prstGeom prst="round2DiagRect">
                <a:avLst>
                  <a:gd name="adj1" fmla="val 10824"/>
                  <a:gd name="adj2" fmla="val 0"/>
                </a:avLst>
              </a:prstGeom>
              <a:solidFill>
                <a:sysClr val="window" lastClr="FFFFFF">
                  <a:alpha val="70000"/>
                </a:sysClr>
              </a:solidFill>
              <a:ln w="3175">
                <a:solidFill>
                  <a:sysClr val="windowText" lastClr="000000">
                    <a:lumMod val="20000"/>
                    <a:lumOff val="80000"/>
                  </a:sysClr>
                </a:solidFill>
              </a:ln>
            </p:spPr>
            <p:txBody>
              <a:bodyPr vert="horz" wrap="square" lIns="74295" tIns="37148" rIns="74295" bIns="37148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latinLnBrk="0">
                  <a:defRPr/>
                </a:pPr>
                <a:endParaRPr lang="ko-KR" altLang="en-US" sz="11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68" name="TextBox 67"/>
              <p:cNvSpPr txBox="1"/>
              <p:nvPr/>
            </p:nvSpPr>
            <p:spPr>
              <a:xfrm>
                <a:off x="1155081" y="1601089"/>
                <a:ext cx="2662529" cy="1084662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latinLnBrk="0">
                  <a:lnSpc>
                    <a:spcPct val="110000"/>
                  </a:lnSpc>
                  <a:defRPr/>
                </a:pPr>
                <a:r>
                  <a:rPr lang="en-US" altLang="ko-KR" sz="700" kern="0" dirty="0">
                    <a:ln>
                      <a:solidFill>
                        <a:srgbClr val="53565A">
                          <a:lumMod val="40000"/>
                          <a:lumOff val="60000"/>
                          <a:alpha val="0"/>
                        </a:srgbClr>
                      </a:solidFill>
                    </a:ln>
                    <a:solidFill>
                      <a:srgbClr val="000000"/>
                    </a:solidFill>
                  </a:rPr>
                  <a:t>· Full reliability &amp; high availability</a:t>
                </a:r>
              </a:p>
              <a:p>
                <a:pPr latinLnBrk="0">
                  <a:lnSpc>
                    <a:spcPct val="110000"/>
                  </a:lnSpc>
                  <a:defRPr/>
                </a:pPr>
                <a:r>
                  <a:rPr lang="en-US" altLang="ko-KR" sz="700" kern="0" dirty="0">
                    <a:ln>
                      <a:solidFill>
                        <a:srgbClr val="53565A">
                          <a:lumMod val="40000"/>
                          <a:lumOff val="60000"/>
                          <a:alpha val="0"/>
                        </a:srgbClr>
                      </a:solidFill>
                    </a:ln>
                    <a:solidFill>
                      <a:srgbClr val="000000"/>
                    </a:solidFill>
                  </a:rPr>
                  <a:t>· Real-time responsiveness</a:t>
                </a:r>
              </a:p>
              <a:p>
                <a:pPr latinLnBrk="0">
                  <a:lnSpc>
                    <a:spcPct val="110000"/>
                  </a:lnSpc>
                  <a:defRPr/>
                </a:pPr>
                <a:r>
                  <a:rPr lang="en-US" altLang="ko-KR" sz="700" kern="0" dirty="0">
                    <a:ln>
                      <a:solidFill>
                        <a:srgbClr val="53565A">
                          <a:lumMod val="40000"/>
                          <a:lumOff val="60000"/>
                          <a:alpha val="0"/>
                        </a:srgbClr>
                      </a:solidFill>
                    </a:ln>
                    <a:solidFill>
                      <a:srgbClr val="000000"/>
                    </a:solidFill>
                  </a:rPr>
                  <a:t>· On-the-fly coverage scalability</a:t>
                </a:r>
              </a:p>
              <a:p>
                <a:pPr latinLnBrk="0">
                  <a:lnSpc>
                    <a:spcPct val="110000"/>
                  </a:lnSpc>
                  <a:defRPr/>
                </a:pPr>
                <a:r>
                  <a:rPr lang="en-US" altLang="ko-KR" sz="700" kern="0" dirty="0">
                    <a:ln>
                      <a:solidFill>
                        <a:srgbClr val="53565A">
                          <a:lumMod val="40000"/>
                          <a:lumOff val="60000"/>
                          <a:alpha val="0"/>
                        </a:srgbClr>
                      </a:solidFill>
                    </a:ln>
                    <a:solidFill>
                      <a:srgbClr val="000000"/>
                    </a:solidFill>
                  </a:rPr>
                  <a:t>  for disaster situations</a:t>
                </a:r>
                <a:endParaRPr lang="ko-KR" altLang="en-US" sz="700" kern="0" dirty="0">
                  <a:ln>
                    <a:solidFill>
                      <a:srgbClr val="53565A">
                        <a:lumMod val="40000"/>
                        <a:lumOff val="60000"/>
                        <a:alpha val="0"/>
                      </a:srgbClr>
                    </a:solidFill>
                  </a:ln>
                  <a:solidFill>
                    <a:srgbClr val="000000"/>
                  </a:solidFill>
                </a:endParaRPr>
              </a:p>
            </p:txBody>
          </p:sp>
          <p:sp>
            <p:nvSpPr>
              <p:cNvPr id="69" name="대각선 방향의 모서리가 둥근 사각형 161"/>
              <p:cNvSpPr/>
              <p:nvPr/>
            </p:nvSpPr>
            <p:spPr>
              <a:xfrm>
                <a:off x="1153861" y="1220365"/>
                <a:ext cx="2393680" cy="334800"/>
              </a:xfrm>
              <a:prstGeom prst="round2DiagRect">
                <a:avLst>
                  <a:gd name="adj1" fmla="val 37470"/>
                  <a:gd name="adj2" fmla="val 0"/>
                </a:avLst>
              </a:prstGeom>
              <a:solidFill>
                <a:srgbClr val="F49020"/>
              </a:solidFill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latinLnBrk="0">
                  <a:defRPr/>
                </a:pPr>
                <a:endParaRPr lang="ko-KR" altLang="en-US" sz="1500" kern="0">
                  <a:solidFill>
                    <a:sysClr val="window" lastClr="FFFFFF"/>
                  </a:solidFill>
                  <a:latin typeface="Calibri"/>
                  <a:ea typeface="맑은 고딕"/>
                </a:endParaRPr>
              </a:p>
            </p:txBody>
          </p:sp>
          <p:sp>
            <p:nvSpPr>
              <p:cNvPr id="70" name="자유형 162"/>
              <p:cNvSpPr/>
              <p:nvPr/>
            </p:nvSpPr>
            <p:spPr>
              <a:xfrm>
                <a:off x="1153861" y="1220365"/>
                <a:ext cx="2393680" cy="334800"/>
              </a:xfrm>
              <a:custGeom>
                <a:avLst/>
                <a:gdLst>
                  <a:gd name="connsiteX0" fmla="*/ 0 w 2393680"/>
                  <a:gd name="connsiteY0" fmla="*/ 0 h 333873"/>
                  <a:gd name="connsiteX1" fmla="*/ 2393680 w 2393680"/>
                  <a:gd name="connsiteY1" fmla="*/ 0 h 333873"/>
                  <a:gd name="connsiteX2" fmla="*/ 0 w 2393680"/>
                  <a:gd name="connsiteY2" fmla="*/ 333873 h 33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93680" h="333873">
                    <a:moveTo>
                      <a:pt x="0" y="0"/>
                    </a:moveTo>
                    <a:lnTo>
                      <a:pt x="2393680" y="0"/>
                    </a:lnTo>
                    <a:lnTo>
                      <a:pt x="0" y="333873"/>
                    </a:lnTo>
                    <a:close/>
                  </a:path>
                </a:pathLst>
              </a:custGeom>
              <a:solidFill>
                <a:srgbClr val="F8A41C"/>
              </a:solidFill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latinLnBrk="0">
                  <a:defRPr/>
                </a:pPr>
                <a:endParaRPr lang="ko-KR" altLang="en-US" sz="1500" kern="0">
                  <a:solidFill>
                    <a:sysClr val="window" lastClr="FFFFFF"/>
                  </a:solidFill>
                  <a:latin typeface="Calibri"/>
                  <a:ea typeface="맑은 고딕"/>
                </a:endParaRPr>
              </a:p>
            </p:txBody>
          </p:sp>
          <p:sp>
            <p:nvSpPr>
              <p:cNvPr id="71" name="TextBox 70"/>
              <p:cNvSpPr txBox="1"/>
              <p:nvPr/>
            </p:nvSpPr>
            <p:spPr>
              <a:xfrm>
                <a:off x="1114614" y="1166069"/>
                <a:ext cx="2472173" cy="442117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 latinLnBrk="0">
                  <a:defRPr/>
                </a:pPr>
                <a:r>
                  <a:rPr lang="en-US" altLang="ko-KR" sz="900" b="1" kern="0" dirty="0">
                    <a:ln>
                      <a:solidFill>
                        <a:srgbClr val="53565A">
                          <a:lumMod val="40000"/>
                          <a:lumOff val="60000"/>
                          <a:alpha val="0"/>
                        </a:srgbClr>
                      </a:solidFill>
                    </a:ln>
                    <a:solidFill>
                      <a:sysClr val="window" lastClr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Mission Critical Service</a:t>
                </a:r>
                <a:endParaRPr lang="ko-KR" altLang="en-US" sz="900" b="1" kern="0" dirty="0">
                  <a:ln>
                    <a:solidFill>
                      <a:srgbClr val="53565A">
                        <a:lumMod val="40000"/>
                        <a:lumOff val="60000"/>
                        <a:alpha val="0"/>
                      </a:srgbClr>
                    </a:solidFill>
                  </a:ln>
                  <a:solidFill>
                    <a:sysClr val="window" lastClr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2" name="타원 164"/>
              <p:cNvSpPr/>
              <p:nvPr/>
            </p:nvSpPr>
            <p:spPr>
              <a:xfrm>
                <a:off x="971515" y="1038298"/>
                <a:ext cx="268142" cy="268142"/>
              </a:xfrm>
              <a:prstGeom prst="ellipse">
                <a:avLst/>
              </a:prstGeom>
              <a:solidFill>
                <a:sysClr val="windowText" lastClr="000000">
                  <a:lumMod val="50000"/>
                </a:sysClr>
              </a:solidFill>
              <a:ln w="25400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latinLnBrk="0">
                  <a:defRPr/>
                </a:pPr>
                <a:r>
                  <a:rPr lang="en-US" altLang="ko-KR" sz="800" b="1" kern="0" dirty="0">
                    <a:ln>
                      <a:solidFill>
                        <a:srgbClr val="53565A">
                          <a:lumMod val="40000"/>
                          <a:lumOff val="60000"/>
                          <a:alpha val="0"/>
                        </a:srgbClr>
                      </a:solidFill>
                    </a:ln>
                    <a:solidFill>
                      <a:sysClr val="window" lastClr="FFFFFF"/>
                    </a:solidFill>
                    <a:latin typeface="Calibri"/>
                    <a:ea typeface="맑은 고딕"/>
                  </a:rPr>
                  <a:t>1</a:t>
                </a:r>
                <a:endParaRPr lang="ko-KR" altLang="en-US" sz="800" b="1" kern="0" dirty="0">
                  <a:ln>
                    <a:solidFill>
                      <a:srgbClr val="53565A">
                        <a:lumMod val="40000"/>
                        <a:lumOff val="60000"/>
                        <a:alpha val="0"/>
                      </a:srgbClr>
                    </a:solidFill>
                  </a:ln>
                  <a:solidFill>
                    <a:sysClr val="window" lastClr="FFFFFF"/>
                  </a:solidFill>
                  <a:latin typeface="Calibri"/>
                  <a:ea typeface="맑은 고딕"/>
                </a:endParaRPr>
              </a:p>
            </p:txBody>
          </p:sp>
        </p:grpSp>
        <p:grpSp>
          <p:nvGrpSpPr>
            <p:cNvPr id="19" name="그룹 76"/>
            <p:cNvGrpSpPr/>
            <p:nvPr/>
          </p:nvGrpSpPr>
          <p:grpSpPr>
            <a:xfrm>
              <a:off x="8962655" y="887728"/>
              <a:ext cx="2696655" cy="1760929"/>
              <a:chOff x="8105509" y="1038298"/>
              <a:chExt cx="2696655" cy="1760929"/>
            </a:xfrm>
          </p:grpSpPr>
          <p:sp>
            <p:nvSpPr>
              <p:cNvPr id="60" name="대각선 방향의 모서리가 둥근 사각형 152"/>
              <p:cNvSpPr/>
              <p:nvPr/>
            </p:nvSpPr>
            <p:spPr>
              <a:xfrm>
                <a:off x="8232682" y="1163474"/>
                <a:ext cx="2504026" cy="1541336"/>
              </a:xfrm>
              <a:prstGeom prst="round2DiagRect">
                <a:avLst>
                  <a:gd name="adj1" fmla="val 10824"/>
                  <a:gd name="adj2" fmla="val 0"/>
                </a:avLst>
              </a:prstGeom>
              <a:solidFill>
                <a:sysClr val="window" lastClr="FFFFFF">
                  <a:alpha val="70000"/>
                </a:sysClr>
              </a:solidFill>
              <a:ln w="3175">
                <a:solidFill>
                  <a:sysClr val="windowText" lastClr="000000">
                    <a:lumMod val="20000"/>
                    <a:lumOff val="80000"/>
                  </a:sysClr>
                </a:solidFill>
              </a:ln>
            </p:spPr>
            <p:txBody>
              <a:bodyPr vert="horz" wrap="square" lIns="74295" tIns="37148" rIns="74295" bIns="37148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latinLnBrk="0">
                  <a:defRPr/>
                </a:pPr>
                <a:endParaRPr lang="ko-KR" altLang="en-US" sz="11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61" name="TextBox 60"/>
              <p:cNvSpPr txBox="1"/>
              <p:nvPr/>
            </p:nvSpPr>
            <p:spPr>
              <a:xfrm>
                <a:off x="8308498" y="1487612"/>
                <a:ext cx="2493666" cy="1311615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latinLnBrk="0">
                  <a:lnSpc>
                    <a:spcPct val="110000"/>
                  </a:lnSpc>
                  <a:defRPr/>
                </a:pPr>
                <a:r>
                  <a:rPr lang="en-US" altLang="ko-KR" sz="700" kern="0" dirty="0">
                    <a:ln>
                      <a:solidFill>
                        <a:srgbClr val="53565A">
                          <a:lumMod val="40000"/>
                          <a:lumOff val="60000"/>
                          <a:alpha val="0"/>
                        </a:srgbClr>
                      </a:solidFill>
                    </a:ln>
                    <a:solidFill>
                      <a:srgbClr val="000000"/>
                    </a:solidFill>
                  </a:rPr>
                  <a:t>· Next-generation broadband</a:t>
                </a:r>
              </a:p>
              <a:p>
                <a:pPr latinLnBrk="0">
                  <a:lnSpc>
                    <a:spcPct val="110000"/>
                  </a:lnSpc>
                  <a:defRPr/>
                </a:pPr>
                <a:r>
                  <a:rPr lang="en-US" altLang="ko-KR" sz="700" kern="0" dirty="0">
                    <a:ln>
                      <a:solidFill>
                        <a:srgbClr val="53565A">
                          <a:lumMod val="40000"/>
                          <a:lumOff val="60000"/>
                          <a:alpha val="0"/>
                        </a:srgbClr>
                      </a:solidFill>
                    </a:ln>
                    <a:solidFill>
                      <a:srgbClr val="000000"/>
                    </a:solidFill>
                  </a:rPr>
                  <a:t>· Multi-Gbps peak throughputs</a:t>
                </a:r>
              </a:p>
              <a:p>
                <a:pPr latinLnBrk="0">
                  <a:lnSpc>
                    <a:spcPct val="110000"/>
                  </a:lnSpc>
                  <a:defRPr/>
                </a:pPr>
                <a:r>
                  <a:rPr lang="en-US" altLang="ko-KR" sz="700" kern="0" dirty="0">
                    <a:ln>
                      <a:solidFill>
                        <a:srgbClr val="53565A">
                          <a:lumMod val="40000"/>
                          <a:lumOff val="60000"/>
                          <a:alpha val="0"/>
                        </a:srgbClr>
                      </a:solidFill>
                    </a:ln>
                    <a:solidFill>
                      <a:srgbClr val="000000"/>
                    </a:solidFill>
                  </a:rPr>
                  <a:t>· Alternative to costly fibre</a:t>
                </a:r>
              </a:p>
              <a:p>
                <a:pPr latinLnBrk="0">
                  <a:lnSpc>
                    <a:spcPct val="110000"/>
                  </a:lnSpc>
                  <a:defRPr/>
                </a:pPr>
                <a:r>
                  <a:rPr lang="en-US" altLang="ko-KR" sz="700" kern="0" dirty="0">
                    <a:ln>
                      <a:solidFill>
                        <a:srgbClr val="53565A">
                          <a:lumMod val="40000"/>
                          <a:lumOff val="60000"/>
                          <a:alpha val="0"/>
                        </a:srgbClr>
                      </a:solidFill>
                    </a:ln>
                    <a:solidFill>
                      <a:srgbClr val="000000"/>
                    </a:solidFill>
                  </a:rPr>
                  <a:t>· New VAS possibilities for</a:t>
                </a:r>
              </a:p>
              <a:p>
                <a:pPr latinLnBrk="0">
                  <a:lnSpc>
                    <a:spcPct val="110000"/>
                  </a:lnSpc>
                  <a:defRPr/>
                </a:pPr>
                <a:r>
                  <a:rPr lang="en-US" altLang="ko-KR" sz="700" kern="0" dirty="0">
                    <a:ln>
                      <a:solidFill>
                        <a:srgbClr val="53565A">
                          <a:lumMod val="40000"/>
                          <a:lumOff val="60000"/>
                          <a:alpha val="0"/>
                        </a:srgbClr>
                      </a:solidFill>
                    </a:ln>
                    <a:solidFill>
                      <a:srgbClr val="000000"/>
                    </a:solidFill>
                  </a:rPr>
                  <a:t>  fresh revenue generation</a:t>
                </a:r>
              </a:p>
            </p:txBody>
          </p:sp>
          <p:grpSp>
            <p:nvGrpSpPr>
              <p:cNvPr id="62" name="그룹 154"/>
              <p:cNvGrpSpPr/>
              <p:nvPr/>
            </p:nvGrpSpPr>
            <p:grpSpPr>
              <a:xfrm>
                <a:off x="8287855" y="1220365"/>
                <a:ext cx="2393680" cy="334800"/>
                <a:chOff x="8287855" y="1220365"/>
                <a:chExt cx="2393680" cy="334800"/>
              </a:xfrm>
            </p:grpSpPr>
            <p:sp>
              <p:nvSpPr>
                <p:cNvPr id="65" name="대각선 방향의 모서리가 둥근 사각형 157"/>
                <p:cNvSpPr/>
                <p:nvPr/>
              </p:nvSpPr>
              <p:spPr>
                <a:xfrm>
                  <a:off x="8287855" y="1220365"/>
                  <a:ext cx="2393680" cy="334800"/>
                </a:xfrm>
                <a:prstGeom prst="round2DiagRect">
                  <a:avLst>
                    <a:gd name="adj1" fmla="val 37470"/>
                    <a:gd name="adj2" fmla="val 0"/>
                  </a:avLst>
                </a:prstGeom>
                <a:solidFill>
                  <a:srgbClr val="27ACB3"/>
                </a:solidFill>
                <a:ln w="635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 latinLnBrk="0">
                    <a:defRPr/>
                  </a:pPr>
                  <a:endParaRPr lang="ko-KR" altLang="en-US" sz="1500" kern="0">
                    <a:solidFill>
                      <a:sysClr val="window" lastClr="FFFFFF"/>
                    </a:solidFill>
                    <a:latin typeface="Calibri"/>
                    <a:ea typeface="맑은 고딕"/>
                  </a:endParaRPr>
                </a:p>
              </p:txBody>
            </p:sp>
            <p:sp>
              <p:nvSpPr>
                <p:cNvPr id="66" name="자유형 158"/>
                <p:cNvSpPr/>
                <p:nvPr/>
              </p:nvSpPr>
              <p:spPr>
                <a:xfrm>
                  <a:off x="8287855" y="1220365"/>
                  <a:ext cx="2393680" cy="334800"/>
                </a:xfrm>
                <a:custGeom>
                  <a:avLst/>
                  <a:gdLst>
                    <a:gd name="connsiteX0" fmla="*/ 0 w 2393680"/>
                    <a:gd name="connsiteY0" fmla="*/ 0 h 333873"/>
                    <a:gd name="connsiteX1" fmla="*/ 2393680 w 2393680"/>
                    <a:gd name="connsiteY1" fmla="*/ 0 h 333873"/>
                    <a:gd name="connsiteX2" fmla="*/ 0 w 2393680"/>
                    <a:gd name="connsiteY2" fmla="*/ 333873 h 3338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393680" h="333873">
                      <a:moveTo>
                        <a:pt x="0" y="0"/>
                      </a:moveTo>
                      <a:lnTo>
                        <a:pt x="2393680" y="0"/>
                      </a:lnTo>
                      <a:lnTo>
                        <a:pt x="0" y="333873"/>
                      </a:lnTo>
                      <a:close/>
                    </a:path>
                  </a:pathLst>
                </a:custGeom>
                <a:solidFill>
                  <a:srgbClr val="2CBEC7"/>
                </a:solidFill>
                <a:ln w="635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 latinLnBrk="0">
                    <a:defRPr/>
                  </a:pPr>
                  <a:endParaRPr lang="ko-KR" altLang="en-US" sz="1500" kern="0">
                    <a:solidFill>
                      <a:sysClr val="window" lastClr="FFFFFF"/>
                    </a:solidFill>
                    <a:latin typeface="Calibri"/>
                    <a:ea typeface="맑은 고딕"/>
                  </a:endParaRPr>
                </a:p>
              </p:txBody>
            </p:sp>
          </p:grpSp>
          <p:sp>
            <p:nvSpPr>
              <p:cNvPr id="63" name="TextBox 62"/>
              <p:cNvSpPr txBox="1"/>
              <p:nvPr/>
            </p:nvSpPr>
            <p:spPr>
              <a:xfrm>
                <a:off x="8528005" y="1166069"/>
                <a:ext cx="1913386" cy="442116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>
                <a:defPPr>
                  <a:defRPr lang="ko-KR"/>
                </a:defPPr>
                <a:lvl1pPr lvl="0" algn="ctr">
                  <a:defRPr sz="1600" b="1">
                    <a:ln>
                      <a:solidFill>
                        <a:srgbClr val="53565A">
                          <a:lumMod val="40000"/>
                          <a:lumOff val="60000"/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defRPr>
                </a:lvl1pPr>
              </a:lstStyle>
              <a:p>
                <a:pPr latinLnBrk="0">
                  <a:defRPr/>
                </a:pPr>
                <a:r>
                  <a:rPr lang="en-US" altLang="ko-KR" sz="900" kern="0" dirty="0">
                    <a:solidFill>
                      <a:sysClr val="window" lastClr="FFFFFF"/>
                    </a:solidFill>
                  </a:rPr>
                  <a:t>Fixed Broadband</a:t>
                </a:r>
              </a:p>
            </p:txBody>
          </p:sp>
          <p:sp>
            <p:nvSpPr>
              <p:cNvPr id="64" name="타원 156"/>
              <p:cNvSpPr/>
              <p:nvPr/>
            </p:nvSpPr>
            <p:spPr>
              <a:xfrm>
                <a:off x="8105509" y="1038298"/>
                <a:ext cx="268142" cy="268142"/>
              </a:xfrm>
              <a:prstGeom prst="ellipse">
                <a:avLst/>
              </a:prstGeom>
              <a:solidFill>
                <a:sysClr val="windowText" lastClr="000000">
                  <a:lumMod val="50000"/>
                </a:sysClr>
              </a:solidFill>
              <a:ln w="25400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latinLnBrk="0">
                  <a:defRPr/>
                </a:pPr>
                <a:r>
                  <a:rPr lang="en-US" altLang="ko-KR" sz="800" b="1" kern="0" dirty="0">
                    <a:ln>
                      <a:solidFill>
                        <a:srgbClr val="53565A">
                          <a:lumMod val="40000"/>
                          <a:lumOff val="60000"/>
                          <a:alpha val="0"/>
                        </a:srgbClr>
                      </a:solidFill>
                    </a:ln>
                    <a:solidFill>
                      <a:sysClr val="window" lastClr="FFFFFF"/>
                    </a:solidFill>
                    <a:latin typeface="Calibri"/>
                    <a:ea typeface="맑은 고딕"/>
                  </a:rPr>
                  <a:t>4</a:t>
                </a:r>
                <a:endParaRPr lang="ko-KR" altLang="en-US" sz="800" b="1" kern="0" dirty="0">
                  <a:ln>
                    <a:solidFill>
                      <a:srgbClr val="53565A">
                        <a:lumMod val="40000"/>
                        <a:lumOff val="60000"/>
                        <a:alpha val="0"/>
                      </a:srgbClr>
                    </a:solidFill>
                  </a:ln>
                  <a:solidFill>
                    <a:sysClr val="window" lastClr="FFFFFF"/>
                  </a:solidFill>
                  <a:latin typeface="Calibri"/>
                  <a:ea typeface="맑은 고딕"/>
                </a:endParaRPr>
              </a:p>
            </p:txBody>
          </p:sp>
        </p:grpSp>
        <p:grpSp>
          <p:nvGrpSpPr>
            <p:cNvPr id="20" name="그룹 77"/>
            <p:cNvGrpSpPr/>
            <p:nvPr/>
          </p:nvGrpSpPr>
          <p:grpSpPr>
            <a:xfrm>
              <a:off x="8751145" y="4989069"/>
              <a:ext cx="3157225" cy="1745341"/>
              <a:chOff x="8223594" y="4735460"/>
              <a:chExt cx="3157225" cy="1745341"/>
            </a:xfrm>
          </p:grpSpPr>
          <p:sp>
            <p:nvSpPr>
              <p:cNvPr id="54" name="대각선 방향의 모서리가 둥근 사각형 146"/>
              <p:cNvSpPr/>
              <p:nvPr/>
            </p:nvSpPr>
            <p:spPr>
              <a:xfrm>
                <a:off x="8350767" y="4860636"/>
                <a:ext cx="2715536" cy="1541336"/>
              </a:xfrm>
              <a:prstGeom prst="round2DiagRect">
                <a:avLst>
                  <a:gd name="adj1" fmla="val 10824"/>
                  <a:gd name="adj2" fmla="val 0"/>
                </a:avLst>
              </a:prstGeom>
              <a:solidFill>
                <a:sysClr val="window" lastClr="FFFFFF">
                  <a:alpha val="70000"/>
                </a:sysClr>
              </a:solidFill>
              <a:ln w="3175">
                <a:solidFill>
                  <a:sysClr val="windowText" lastClr="000000">
                    <a:lumMod val="20000"/>
                    <a:lumOff val="80000"/>
                  </a:sysClr>
                </a:solidFill>
              </a:ln>
            </p:spPr>
            <p:txBody>
              <a:bodyPr vert="horz" wrap="square" lIns="74295" tIns="37148" rIns="74295" bIns="37148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latinLnBrk="0">
                  <a:defRPr/>
                </a:pPr>
                <a:endParaRPr lang="ko-KR" altLang="en-US" sz="11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55" name="TextBox 54"/>
              <p:cNvSpPr txBox="1"/>
              <p:nvPr/>
            </p:nvSpPr>
            <p:spPr>
              <a:xfrm>
                <a:off x="8285382" y="5169186"/>
                <a:ext cx="3095437" cy="1311615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latinLnBrk="0">
                  <a:lnSpc>
                    <a:spcPct val="110000"/>
                  </a:lnSpc>
                  <a:defRPr/>
                </a:pPr>
                <a:r>
                  <a:rPr lang="en-US" altLang="ko-KR" sz="700" kern="0" dirty="0">
                    <a:ln>
                      <a:solidFill>
                        <a:srgbClr val="53565A">
                          <a:lumMod val="40000"/>
                          <a:lumOff val="60000"/>
                          <a:alpha val="0"/>
                        </a:srgbClr>
                      </a:solidFill>
                    </a:ln>
                    <a:solidFill>
                      <a:srgbClr val="000000"/>
                    </a:solidFill>
                  </a:rPr>
                  <a:t>· Multi-Gbps peak throughputs</a:t>
                </a:r>
              </a:p>
              <a:p>
                <a:pPr latinLnBrk="0">
                  <a:lnSpc>
                    <a:spcPct val="110000"/>
                  </a:lnSpc>
                  <a:defRPr/>
                </a:pPr>
                <a:r>
                  <a:rPr lang="en-US" altLang="ko-KR" sz="700" kern="0" dirty="0">
                    <a:ln>
                      <a:solidFill>
                        <a:srgbClr val="53565A">
                          <a:lumMod val="40000"/>
                          <a:lumOff val="60000"/>
                          <a:alpha val="0"/>
                        </a:srgbClr>
                      </a:solidFill>
                    </a:ln>
                    <a:solidFill>
                      <a:srgbClr val="000000"/>
                    </a:solidFill>
                  </a:rPr>
                  <a:t>· Universal gigabit connectivity</a:t>
                </a:r>
              </a:p>
              <a:p>
                <a:pPr latinLnBrk="0">
                  <a:lnSpc>
                    <a:spcPct val="110000"/>
                  </a:lnSpc>
                  <a:defRPr/>
                </a:pPr>
                <a:r>
                  <a:rPr lang="en-US" altLang="ko-KR" sz="700" kern="0" dirty="0">
                    <a:ln>
                      <a:solidFill>
                        <a:srgbClr val="53565A">
                          <a:lumMod val="40000"/>
                          <a:lumOff val="60000"/>
                          <a:alpha val="0"/>
                        </a:srgbClr>
                      </a:solidFill>
                    </a:ln>
                    <a:solidFill>
                      <a:srgbClr val="000000"/>
                    </a:solidFill>
                  </a:rPr>
                  <a:t>· Unparalleled mobility support</a:t>
                </a:r>
              </a:p>
              <a:p>
                <a:pPr latinLnBrk="0">
                  <a:lnSpc>
                    <a:spcPct val="110000"/>
                  </a:lnSpc>
                  <a:defRPr/>
                </a:pPr>
                <a:r>
                  <a:rPr lang="en-US" altLang="ko-KR" sz="700" kern="0" dirty="0">
                    <a:ln>
                      <a:solidFill>
                        <a:srgbClr val="53565A">
                          <a:lumMod val="40000"/>
                          <a:lumOff val="60000"/>
                          <a:alpha val="0"/>
                        </a:srgbClr>
                      </a:solidFill>
                    </a:ln>
                    <a:solidFill>
                      <a:srgbClr val="000000"/>
                    </a:solidFill>
                  </a:rPr>
                  <a:t>· New service / application enablement</a:t>
                </a:r>
              </a:p>
              <a:p>
                <a:pPr latinLnBrk="0">
                  <a:lnSpc>
                    <a:spcPct val="110000"/>
                  </a:lnSpc>
                  <a:defRPr/>
                </a:pPr>
                <a:r>
                  <a:rPr lang="en-US" altLang="ko-KR" sz="700" kern="0" dirty="0">
                    <a:ln>
                      <a:solidFill>
                        <a:srgbClr val="53565A">
                          <a:lumMod val="40000"/>
                          <a:lumOff val="60000"/>
                          <a:alpha val="0"/>
                        </a:srgbClr>
                      </a:solidFill>
                    </a:ln>
                    <a:solidFill>
                      <a:srgbClr val="000000"/>
                    </a:solidFill>
                  </a:rPr>
                  <a:t>· Advanced big data analytics</a:t>
                </a:r>
              </a:p>
            </p:txBody>
          </p:sp>
          <p:sp>
            <p:nvSpPr>
              <p:cNvPr id="56" name="대각선 방향의 모서리가 둥근 사각형 148"/>
              <p:cNvSpPr/>
              <p:nvPr/>
            </p:nvSpPr>
            <p:spPr>
              <a:xfrm>
                <a:off x="8422054" y="4915009"/>
                <a:ext cx="2592012" cy="334800"/>
              </a:xfrm>
              <a:prstGeom prst="round2DiagRect">
                <a:avLst>
                  <a:gd name="adj1" fmla="val 37470"/>
                  <a:gd name="adj2" fmla="val 0"/>
                </a:avLst>
              </a:prstGeom>
              <a:solidFill>
                <a:srgbClr val="0099FF"/>
              </a:solidFill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latinLnBrk="0">
                  <a:defRPr/>
                </a:pPr>
                <a:endParaRPr lang="ko-KR" altLang="en-US" sz="1500" kern="0">
                  <a:solidFill>
                    <a:sysClr val="window" lastClr="FFFFFF"/>
                  </a:solidFill>
                  <a:latin typeface="Calibri"/>
                  <a:ea typeface="맑은 고딕"/>
                </a:endParaRPr>
              </a:p>
            </p:txBody>
          </p:sp>
          <p:sp>
            <p:nvSpPr>
              <p:cNvPr id="57" name="자유형 149"/>
              <p:cNvSpPr/>
              <p:nvPr/>
            </p:nvSpPr>
            <p:spPr>
              <a:xfrm>
                <a:off x="8422054" y="4915009"/>
                <a:ext cx="2592012" cy="334800"/>
              </a:xfrm>
              <a:custGeom>
                <a:avLst/>
                <a:gdLst>
                  <a:gd name="connsiteX0" fmla="*/ 0 w 2393680"/>
                  <a:gd name="connsiteY0" fmla="*/ 0 h 333873"/>
                  <a:gd name="connsiteX1" fmla="*/ 2393680 w 2393680"/>
                  <a:gd name="connsiteY1" fmla="*/ 0 h 333873"/>
                  <a:gd name="connsiteX2" fmla="*/ 0 w 2393680"/>
                  <a:gd name="connsiteY2" fmla="*/ 333873 h 33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93680" h="333873">
                    <a:moveTo>
                      <a:pt x="0" y="0"/>
                    </a:moveTo>
                    <a:lnTo>
                      <a:pt x="2393680" y="0"/>
                    </a:lnTo>
                    <a:lnTo>
                      <a:pt x="0" y="333873"/>
                    </a:lnTo>
                    <a:close/>
                  </a:path>
                </a:pathLst>
              </a:custGeom>
              <a:solidFill>
                <a:srgbClr val="2FABFF"/>
              </a:solidFill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latinLnBrk="0">
                  <a:defRPr/>
                </a:pPr>
                <a:endParaRPr lang="ko-KR" altLang="en-US" sz="1500" kern="0">
                  <a:solidFill>
                    <a:sysClr val="window" lastClr="FFFFFF"/>
                  </a:solidFill>
                  <a:latin typeface="Calibri"/>
                  <a:ea typeface="맑은 고딕"/>
                </a:endParaRPr>
              </a:p>
            </p:txBody>
          </p:sp>
          <p:sp>
            <p:nvSpPr>
              <p:cNvPr id="58" name="TextBox 57"/>
              <p:cNvSpPr txBox="1"/>
              <p:nvPr/>
            </p:nvSpPr>
            <p:spPr>
              <a:xfrm>
                <a:off x="8668946" y="4863231"/>
                <a:ext cx="2079181" cy="442117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>
                <a:defPPr>
                  <a:defRPr lang="ko-KR"/>
                </a:defPPr>
                <a:lvl1pPr lvl="0" algn="ctr">
                  <a:defRPr sz="1600" b="1">
                    <a:ln>
                      <a:solidFill>
                        <a:srgbClr val="53565A">
                          <a:lumMod val="40000"/>
                          <a:lumOff val="60000"/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defRPr>
                </a:lvl1pPr>
              </a:lstStyle>
              <a:p>
                <a:pPr latinLnBrk="0">
                  <a:defRPr/>
                </a:pPr>
                <a:r>
                  <a:rPr lang="en-US" altLang="ko-KR" sz="900" kern="0" dirty="0">
                    <a:solidFill>
                      <a:sysClr val="window" lastClr="FFFFFF"/>
                    </a:solidFill>
                  </a:rPr>
                  <a:t>Mobile Broadband</a:t>
                </a:r>
              </a:p>
            </p:txBody>
          </p:sp>
          <p:sp>
            <p:nvSpPr>
              <p:cNvPr id="59" name="타원 151"/>
              <p:cNvSpPr/>
              <p:nvPr/>
            </p:nvSpPr>
            <p:spPr>
              <a:xfrm>
                <a:off x="8223594" y="4735460"/>
                <a:ext cx="268142" cy="268142"/>
              </a:xfrm>
              <a:prstGeom prst="ellipse">
                <a:avLst/>
              </a:prstGeom>
              <a:solidFill>
                <a:sysClr val="windowText" lastClr="000000">
                  <a:lumMod val="50000"/>
                </a:sysClr>
              </a:solidFill>
              <a:ln w="25400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latinLnBrk="0">
                  <a:defRPr/>
                </a:pPr>
                <a:r>
                  <a:rPr lang="en-US" altLang="ko-KR" sz="800" b="1" kern="0" dirty="0">
                    <a:ln>
                      <a:solidFill>
                        <a:srgbClr val="53565A">
                          <a:lumMod val="40000"/>
                          <a:lumOff val="60000"/>
                          <a:alpha val="0"/>
                        </a:srgbClr>
                      </a:solidFill>
                    </a:ln>
                    <a:solidFill>
                      <a:sysClr val="window" lastClr="FFFFFF"/>
                    </a:solidFill>
                    <a:latin typeface="Calibri"/>
                    <a:ea typeface="맑은 고딕"/>
                  </a:rPr>
                  <a:t>3</a:t>
                </a:r>
                <a:endParaRPr lang="ko-KR" altLang="en-US" sz="800" b="1" kern="0" dirty="0">
                  <a:ln>
                    <a:solidFill>
                      <a:srgbClr val="53565A">
                        <a:lumMod val="40000"/>
                        <a:lumOff val="60000"/>
                        <a:alpha val="0"/>
                      </a:srgbClr>
                    </a:solidFill>
                  </a:ln>
                  <a:solidFill>
                    <a:sysClr val="window" lastClr="FFFFFF"/>
                  </a:solidFill>
                  <a:latin typeface="Calibri"/>
                  <a:ea typeface="맑은 고딕"/>
                </a:endParaRPr>
              </a:p>
            </p:txBody>
          </p:sp>
        </p:grpSp>
        <p:grpSp>
          <p:nvGrpSpPr>
            <p:cNvPr id="21" name="그룹 78"/>
            <p:cNvGrpSpPr/>
            <p:nvPr/>
          </p:nvGrpSpPr>
          <p:grpSpPr>
            <a:xfrm>
              <a:off x="414053" y="4716410"/>
              <a:ext cx="3557756" cy="1999182"/>
              <a:chOff x="518919" y="4687835"/>
              <a:chExt cx="3557756" cy="1999182"/>
            </a:xfrm>
          </p:grpSpPr>
          <p:sp>
            <p:nvSpPr>
              <p:cNvPr id="48" name="대각선 방향의 모서리가 둥근 사각형 140"/>
              <p:cNvSpPr/>
              <p:nvPr/>
            </p:nvSpPr>
            <p:spPr>
              <a:xfrm>
                <a:off x="639590" y="4813012"/>
                <a:ext cx="3056401" cy="1813995"/>
              </a:xfrm>
              <a:prstGeom prst="round2DiagRect">
                <a:avLst>
                  <a:gd name="adj1" fmla="val 10824"/>
                  <a:gd name="adj2" fmla="val 0"/>
                </a:avLst>
              </a:prstGeom>
              <a:solidFill>
                <a:sysClr val="window" lastClr="FFFFFF">
                  <a:alpha val="70000"/>
                </a:sysClr>
              </a:solidFill>
              <a:ln w="3175">
                <a:solidFill>
                  <a:sysClr val="windowText" lastClr="000000">
                    <a:lumMod val="20000"/>
                    <a:lumOff val="80000"/>
                  </a:sysClr>
                </a:solidFill>
              </a:ln>
            </p:spPr>
            <p:txBody>
              <a:bodyPr vert="horz" wrap="square" lIns="74295" tIns="37148" rIns="74295" bIns="37148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latinLnBrk="0">
                  <a:defRPr/>
                </a:pPr>
                <a:endParaRPr lang="ko-KR" altLang="en-US" sz="11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49" name="TextBox 48"/>
              <p:cNvSpPr txBox="1"/>
              <p:nvPr/>
            </p:nvSpPr>
            <p:spPr>
              <a:xfrm>
                <a:off x="560614" y="5148449"/>
                <a:ext cx="3516061" cy="1538568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latinLnBrk="0">
                  <a:lnSpc>
                    <a:spcPct val="110000"/>
                  </a:lnSpc>
                  <a:defRPr/>
                </a:pPr>
                <a:r>
                  <a:rPr lang="en-US" altLang="ko-KR" sz="700" kern="0" dirty="0">
                    <a:ln>
                      <a:solidFill>
                        <a:srgbClr val="53565A">
                          <a:lumMod val="40000"/>
                          <a:lumOff val="60000"/>
                          <a:alpha val="0"/>
                        </a:srgbClr>
                      </a:solidFill>
                    </a:ln>
                    <a:solidFill>
                      <a:srgbClr val="000000"/>
                    </a:solidFill>
                  </a:rPr>
                  <a:t>· Connectivity for a new wave of device types</a:t>
                </a:r>
              </a:p>
              <a:p>
                <a:pPr latinLnBrk="0">
                  <a:lnSpc>
                    <a:spcPct val="110000"/>
                  </a:lnSpc>
                  <a:defRPr/>
                </a:pPr>
                <a:r>
                  <a:rPr lang="en-US" altLang="ko-KR" sz="700" kern="0" dirty="0">
                    <a:ln>
                      <a:solidFill>
                        <a:srgbClr val="53565A">
                          <a:lumMod val="40000"/>
                          <a:lumOff val="60000"/>
                          <a:alpha val="0"/>
                        </a:srgbClr>
                      </a:solidFill>
                    </a:ln>
                    <a:solidFill>
                      <a:srgbClr val="000000"/>
                    </a:solidFill>
                  </a:rPr>
                  <a:t>· High density deployments</a:t>
                </a:r>
              </a:p>
              <a:p>
                <a:pPr latinLnBrk="0">
                  <a:lnSpc>
                    <a:spcPct val="110000"/>
                  </a:lnSpc>
                  <a:defRPr/>
                </a:pPr>
                <a:r>
                  <a:rPr lang="en-US" altLang="ko-KR" sz="700" kern="0" dirty="0">
                    <a:ln>
                      <a:solidFill>
                        <a:srgbClr val="53565A">
                          <a:lumMod val="40000"/>
                          <a:lumOff val="60000"/>
                          <a:alpha val="0"/>
                        </a:srgbClr>
                      </a:solidFill>
                    </a:ln>
                    <a:solidFill>
                      <a:srgbClr val="000000"/>
                    </a:solidFill>
                  </a:rPr>
                  <a:t>· Networks-as-a-Service to meet</a:t>
                </a:r>
              </a:p>
              <a:p>
                <a:pPr latinLnBrk="0">
                  <a:lnSpc>
                    <a:spcPct val="110000"/>
                  </a:lnSpc>
                  <a:defRPr/>
                </a:pPr>
                <a:r>
                  <a:rPr lang="en-US" altLang="ko-KR" sz="700" kern="0" dirty="0">
                    <a:ln>
                      <a:solidFill>
                        <a:srgbClr val="53565A">
                          <a:lumMod val="40000"/>
                          <a:lumOff val="60000"/>
                          <a:alpha val="0"/>
                        </a:srgbClr>
                      </a:solidFill>
                    </a:ln>
                    <a:solidFill>
                      <a:srgbClr val="000000"/>
                    </a:solidFill>
                  </a:rPr>
                  <a:t>  each service provider’s needs</a:t>
                </a:r>
              </a:p>
              <a:p>
                <a:pPr latinLnBrk="0">
                  <a:lnSpc>
                    <a:spcPct val="110000"/>
                  </a:lnSpc>
                  <a:defRPr/>
                </a:pPr>
                <a:r>
                  <a:rPr lang="en-US" altLang="ko-KR" sz="700" kern="0" dirty="0">
                    <a:ln>
                      <a:solidFill>
                        <a:srgbClr val="53565A">
                          <a:lumMod val="40000"/>
                          <a:lumOff val="60000"/>
                          <a:alpha val="0"/>
                        </a:srgbClr>
                      </a:solidFill>
                    </a:ln>
                    <a:solidFill>
                      <a:srgbClr val="000000"/>
                    </a:solidFill>
                  </a:rPr>
                  <a:t>· Robust QoE / QoS management</a:t>
                </a:r>
              </a:p>
              <a:p>
                <a:pPr latinLnBrk="0">
                  <a:lnSpc>
                    <a:spcPct val="110000"/>
                  </a:lnSpc>
                  <a:defRPr/>
                </a:pPr>
                <a:r>
                  <a:rPr lang="en-US" altLang="ko-KR" sz="700" kern="0" dirty="0">
                    <a:ln>
                      <a:solidFill>
                        <a:srgbClr val="53565A">
                          <a:lumMod val="40000"/>
                          <a:lumOff val="60000"/>
                          <a:alpha val="0"/>
                        </a:srgbClr>
                      </a:solidFill>
                    </a:ln>
                    <a:solidFill>
                      <a:srgbClr val="000000"/>
                    </a:solidFill>
                  </a:rPr>
                  <a:t>· New revenue opportunities</a:t>
                </a:r>
              </a:p>
            </p:txBody>
          </p:sp>
          <p:sp>
            <p:nvSpPr>
              <p:cNvPr id="50" name="대각선 방향의 모서리가 둥근 사각형 142"/>
              <p:cNvSpPr/>
              <p:nvPr/>
            </p:nvSpPr>
            <p:spPr>
              <a:xfrm>
                <a:off x="705227" y="4880945"/>
                <a:ext cx="2920744" cy="334800"/>
              </a:xfrm>
              <a:prstGeom prst="round2DiagRect">
                <a:avLst>
                  <a:gd name="adj1" fmla="val 37470"/>
                  <a:gd name="adj2" fmla="val 0"/>
                </a:avLst>
              </a:prstGeom>
              <a:solidFill>
                <a:srgbClr val="DE2A2E"/>
              </a:solidFill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latinLnBrk="0">
                  <a:defRPr/>
                </a:pPr>
                <a:endParaRPr lang="ko-KR" altLang="en-US" sz="1500" kern="0">
                  <a:solidFill>
                    <a:sysClr val="window" lastClr="FFFFFF"/>
                  </a:solidFill>
                  <a:latin typeface="Calibri"/>
                  <a:ea typeface="맑은 고딕"/>
                </a:endParaRPr>
              </a:p>
            </p:txBody>
          </p:sp>
          <p:sp>
            <p:nvSpPr>
              <p:cNvPr id="51" name="자유형 143"/>
              <p:cNvSpPr/>
              <p:nvPr/>
            </p:nvSpPr>
            <p:spPr>
              <a:xfrm>
                <a:off x="705227" y="4880945"/>
                <a:ext cx="2920744" cy="334800"/>
              </a:xfrm>
              <a:custGeom>
                <a:avLst/>
                <a:gdLst>
                  <a:gd name="connsiteX0" fmla="*/ 0 w 2393680"/>
                  <a:gd name="connsiteY0" fmla="*/ 0 h 333873"/>
                  <a:gd name="connsiteX1" fmla="*/ 2393680 w 2393680"/>
                  <a:gd name="connsiteY1" fmla="*/ 0 h 333873"/>
                  <a:gd name="connsiteX2" fmla="*/ 0 w 2393680"/>
                  <a:gd name="connsiteY2" fmla="*/ 333873 h 33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93680" h="333873">
                    <a:moveTo>
                      <a:pt x="0" y="0"/>
                    </a:moveTo>
                    <a:lnTo>
                      <a:pt x="2393680" y="0"/>
                    </a:lnTo>
                    <a:lnTo>
                      <a:pt x="0" y="333873"/>
                    </a:lnTo>
                    <a:close/>
                  </a:path>
                </a:pathLst>
              </a:custGeom>
              <a:solidFill>
                <a:srgbClr val="E13B3F"/>
              </a:solidFill>
              <a:ln w="635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latinLnBrk="0">
                  <a:defRPr/>
                </a:pPr>
                <a:endParaRPr lang="ko-KR" altLang="en-US" sz="1500" kern="0">
                  <a:solidFill>
                    <a:sysClr val="window" lastClr="FFFFFF"/>
                  </a:solidFill>
                  <a:latin typeface="Calibri"/>
                  <a:ea typeface="맑은 고딕"/>
                </a:endParaRPr>
              </a:p>
            </p:txBody>
          </p:sp>
          <p:sp>
            <p:nvSpPr>
              <p:cNvPr id="52" name="TextBox 51"/>
              <p:cNvSpPr txBox="1"/>
              <p:nvPr/>
            </p:nvSpPr>
            <p:spPr>
              <a:xfrm>
                <a:off x="1445971" y="4815606"/>
                <a:ext cx="1443636" cy="442117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>
                <a:defPPr>
                  <a:defRPr lang="ko-KR"/>
                </a:defPPr>
                <a:lvl1pPr lvl="0" algn="ctr">
                  <a:defRPr sz="1600" b="1">
                    <a:ln>
                      <a:solidFill>
                        <a:srgbClr val="53565A">
                          <a:lumMod val="40000"/>
                          <a:lumOff val="60000"/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defRPr>
                </a:lvl1pPr>
              </a:lstStyle>
              <a:p>
                <a:pPr latinLnBrk="0">
                  <a:defRPr/>
                </a:pPr>
                <a:r>
                  <a:rPr lang="en-US" altLang="ko-KR" sz="900" kern="0" dirty="0">
                    <a:solidFill>
                      <a:sysClr val="window" lastClr="FFFFFF"/>
                    </a:solidFill>
                  </a:rPr>
                  <a:t>Massive IoT</a:t>
                </a:r>
              </a:p>
            </p:txBody>
          </p:sp>
          <p:sp>
            <p:nvSpPr>
              <p:cNvPr id="53" name="타원 145"/>
              <p:cNvSpPr/>
              <p:nvPr/>
            </p:nvSpPr>
            <p:spPr>
              <a:xfrm>
                <a:off x="518919" y="4687835"/>
                <a:ext cx="268142" cy="268142"/>
              </a:xfrm>
              <a:prstGeom prst="ellipse">
                <a:avLst/>
              </a:prstGeom>
              <a:solidFill>
                <a:sysClr val="windowText" lastClr="000000">
                  <a:lumMod val="50000"/>
                </a:sysClr>
              </a:solidFill>
              <a:ln w="25400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latinLnBrk="0">
                  <a:defRPr/>
                </a:pPr>
                <a:r>
                  <a:rPr lang="en-US" altLang="ko-KR" sz="800" b="1" kern="0" dirty="0">
                    <a:ln>
                      <a:solidFill>
                        <a:srgbClr val="53565A">
                          <a:lumMod val="40000"/>
                          <a:lumOff val="60000"/>
                          <a:alpha val="0"/>
                        </a:srgbClr>
                      </a:solidFill>
                    </a:ln>
                    <a:solidFill>
                      <a:sysClr val="window" lastClr="FFFFFF"/>
                    </a:solidFill>
                    <a:latin typeface="Calibri"/>
                    <a:ea typeface="맑은 고딕"/>
                  </a:rPr>
                  <a:t>2</a:t>
                </a:r>
                <a:endParaRPr lang="ko-KR" altLang="en-US" sz="800" b="1" kern="0" dirty="0">
                  <a:ln>
                    <a:solidFill>
                      <a:srgbClr val="53565A">
                        <a:lumMod val="40000"/>
                        <a:lumOff val="60000"/>
                        <a:alpha val="0"/>
                      </a:srgbClr>
                    </a:solidFill>
                  </a:ln>
                  <a:solidFill>
                    <a:sysClr val="window" lastClr="FFFFFF"/>
                  </a:solidFill>
                  <a:latin typeface="Calibri"/>
                  <a:ea typeface="맑은 고딕"/>
                </a:endParaRPr>
              </a:p>
            </p:txBody>
          </p:sp>
        </p:grpSp>
        <p:sp>
          <p:nvSpPr>
            <p:cNvPr id="22" name="자유형 79"/>
            <p:cNvSpPr/>
            <p:nvPr/>
          </p:nvSpPr>
          <p:spPr>
            <a:xfrm>
              <a:off x="5343526" y="3552825"/>
              <a:ext cx="3534792" cy="2105612"/>
            </a:xfrm>
            <a:custGeom>
              <a:avLst/>
              <a:gdLst>
                <a:gd name="connsiteX0" fmla="*/ 0 w 3552825"/>
                <a:gd name="connsiteY0" fmla="*/ 0 h 1362075"/>
                <a:gd name="connsiteX1" fmla="*/ 0 w 3552825"/>
                <a:gd name="connsiteY1" fmla="*/ 1362075 h 1362075"/>
                <a:gd name="connsiteX2" fmla="*/ 3552825 w 3552825"/>
                <a:gd name="connsiteY2" fmla="*/ 1362075 h 1362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52825" h="1362075">
                  <a:moveTo>
                    <a:pt x="0" y="0"/>
                  </a:moveTo>
                  <a:lnTo>
                    <a:pt x="0" y="1362075"/>
                  </a:lnTo>
                  <a:lnTo>
                    <a:pt x="3552825" y="1362075"/>
                  </a:lnTo>
                </a:path>
              </a:pathLst>
            </a:custGeom>
            <a:noFill/>
            <a:ln w="19050" cap="rnd" cmpd="sng" algn="ctr">
              <a:solidFill>
                <a:srgbClr val="00FFFF"/>
              </a:solidFill>
              <a:prstDash val="sysDot"/>
              <a:headEnd type="oval"/>
              <a:tailEnd type="none"/>
            </a:ln>
            <a:effectLst>
              <a:glow rad="25400">
                <a:sysClr val="window" lastClr="FFFFFF">
                  <a:alpha val="20000"/>
                </a:sysClr>
              </a:glow>
            </a:effectLst>
          </p:spPr>
          <p:txBody>
            <a:bodyPr rtlCol="0" anchor="ctr"/>
            <a:lstStyle/>
            <a:p>
              <a:pPr algn="ctr" latinLnBrk="0">
                <a:defRPr/>
              </a:pPr>
              <a:endParaRPr lang="ko-KR" altLang="en-US" sz="1100" kern="0">
                <a:solidFill>
                  <a:sysClr val="window" lastClr="FFFFFF"/>
                </a:solidFill>
                <a:latin typeface="Calibri"/>
                <a:ea typeface="맑은 고딕"/>
              </a:endParaRPr>
            </a:p>
          </p:txBody>
        </p:sp>
        <p:sp>
          <p:nvSpPr>
            <p:cNvPr id="23" name="자유형 81"/>
            <p:cNvSpPr/>
            <p:nvPr/>
          </p:nvSpPr>
          <p:spPr>
            <a:xfrm>
              <a:off x="7877174" y="1736724"/>
              <a:ext cx="1209675" cy="917575"/>
            </a:xfrm>
            <a:custGeom>
              <a:avLst/>
              <a:gdLst>
                <a:gd name="connsiteX0" fmla="*/ 0 w 1238250"/>
                <a:gd name="connsiteY0" fmla="*/ 1028700 h 1028700"/>
                <a:gd name="connsiteX1" fmla="*/ 0 w 1238250"/>
                <a:gd name="connsiteY1" fmla="*/ 0 h 1028700"/>
                <a:gd name="connsiteX2" fmla="*/ 1238250 w 1238250"/>
                <a:gd name="connsiteY2" fmla="*/ 0 h 1028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38250" h="1028700">
                  <a:moveTo>
                    <a:pt x="0" y="1028700"/>
                  </a:moveTo>
                  <a:lnTo>
                    <a:pt x="0" y="0"/>
                  </a:lnTo>
                  <a:lnTo>
                    <a:pt x="1238250" y="0"/>
                  </a:lnTo>
                </a:path>
              </a:pathLst>
            </a:custGeom>
            <a:noFill/>
            <a:ln w="19050" cap="rnd" cmpd="sng" algn="ctr">
              <a:solidFill>
                <a:srgbClr val="03A39B"/>
              </a:solidFill>
              <a:prstDash val="sysDot"/>
              <a:headEnd type="oval"/>
              <a:tailEnd type="none"/>
            </a:ln>
            <a:effectLst>
              <a:glow rad="25400">
                <a:sysClr val="window" lastClr="FFFFFF">
                  <a:alpha val="20000"/>
                </a:sysClr>
              </a:glow>
            </a:effectLst>
          </p:spPr>
          <p:txBody>
            <a:bodyPr rtlCol="0" anchor="ctr"/>
            <a:lstStyle/>
            <a:p>
              <a:pPr algn="ctr" latinLnBrk="0">
                <a:defRPr/>
              </a:pPr>
              <a:endParaRPr lang="ko-KR" altLang="en-US" sz="1100" kern="0">
                <a:solidFill>
                  <a:sysClr val="window" lastClr="FFFFFF"/>
                </a:solidFill>
                <a:latin typeface="Calibri"/>
                <a:ea typeface="맑은 고딕"/>
              </a:endParaRPr>
            </a:p>
          </p:txBody>
        </p:sp>
        <p:sp>
          <p:nvSpPr>
            <p:cNvPr id="24" name="자유형 83"/>
            <p:cNvSpPr/>
            <p:nvPr/>
          </p:nvSpPr>
          <p:spPr>
            <a:xfrm flipH="1">
              <a:off x="10258423" y="2552701"/>
              <a:ext cx="83418" cy="1086941"/>
            </a:xfrm>
            <a:custGeom>
              <a:avLst/>
              <a:gdLst>
                <a:gd name="connsiteX0" fmla="*/ 0 w 0"/>
                <a:gd name="connsiteY0" fmla="*/ 1171575 h 1171575"/>
                <a:gd name="connsiteX1" fmla="*/ 0 w 0"/>
                <a:gd name="connsiteY1" fmla="*/ 0 h 1171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1171575">
                  <a:moveTo>
                    <a:pt x="0" y="1171575"/>
                  </a:moveTo>
                  <a:lnTo>
                    <a:pt x="0" y="0"/>
                  </a:lnTo>
                </a:path>
              </a:pathLst>
            </a:custGeom>
            <a:noFill/>
            <a:ln w="19050" cap="rnd" cmpd="sng" algn="ctr">
              <a:solidFill>
                <a:srgbClr val="03A39B"/>
              </a:solidFill>
              <a:prstDash val="sysDot"/>
              <a:headEnd type="oval"/>
              <a:tailEnd type="none"/>
            </a:ln>
            <a:effectLst>
              <a:glow rad="25400">
                <a:sysClr val="window" lastClr="FFFFFF">
                  <a:alpha val="20000"/>
                </a:sysClr>
              </a:glow>
            </a:effectLst>
          </p:spPr>
          <p:txBody>
            <a:bodyPr rtlCol="0" anchor="ctr"/>
            <a:lstStyle/>
            <a:p>
              <a:pPr algn="ctr" latinLnBrk="0">
                <a:defRPr/>
              </a:pPr>
              <a:endParaRPr lang="ko-KR" altLang="en-US" sz="1100" kern="0">
                <a:solidFill>
                  <a:sysClr val="window" lastClr="FFFFFF"/>
                </a:solidFill>
                <a:latin typeface="Calibri"/>
                <a:ea typeface="맑은 고딕"/>
              </a:endParaRPr>
            </a:p>
          </p:txBody>
        </p:sp>
        <p:sp>
          <p:nvSpPr>
            <p:cNvPr id="25" name="자유형 84"/>
            <p:cNvSpPr/>
            <p:nvPr/>
          </p:nvSpPr>
          <p:spPr>
            <a:xfrm>
              <a:off x="3045252" y="1859281"/>
              <a:ext cx="686158" cy="56270"/>
            </a:xfrm>
            <a:custGeom>
              <a:avLst/>
              <a:gdLst>
                <a:gd name="connsiteX0" fmla="*/ 819150 w 819150"/>
                <a:gd name="connsiteY0" fmla="*/ 0 h 0"/>
                <a:gd name="connsiteX1" fmla="*/ 0 w 81915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19150">
                  <a:moveTo>
                    <a:pt x="819150" y="0"/>
                  </a:moveTo>
                  <a:lnTo>
                    <a:pt x="0" y="0"/>
                  </a:lnTo>
                </a:path>
              </a:pathLst>
            </a:custGeom>
            <a:noFill/>
            <a:ln w="19050" cap="rnd" cmpd="sng" algn="ctr">
              <a:solidFill>
                <a:srgbClr val="F79646"/>
              </a:solidFill>
              <a:prstDash val="sysDot"/>
              <a:headEnd type="oval"/>
              <a:tailEnd type="none"/>
            </a:ln>
            <a:effectLst>
              <a:glow rad="25400">
                <a:sysClr val="window" lastClr="FFFFFF">
                  <a:alpha val="20000"/>
                </a:sysClr>
              </a:glow>
            </a:effectLst>
          </p:spPr>
          <p:txBody>
            <a:bodyPr rtlCol="0" anchor="ctr"/>
            <a:lstStyle/>
            <a:p>
              <a:pPr algn="ctr" latinLnBrk="0">
                <a:defRPr/>
              </a:pPr>
              <a:endParaRPr lang="ko-KR" altLang="en-US" sz="1100" kern="0">
                <a:solidFill>
                  <a:sysClr val="window" lastClr="FFFFFF"/>
                </a:solidFill>
                <a:latin typeface="Calibri"/>
                <a:ea typeface="맑은 고딕"/>
              </a:endParaRPr>
            </a:p>
          </p:txBody>
        </p:sp>
        <p:pic>
          <p:nvPicPr>
            <p:cNvPr id="26" name="그림 85"/>
            <p:cNvPicPr>
              <a:picLocks noChangeAspect="1"/>
            </p:cNvPicPr>
            <p:nvPr/>
          </p:nvPicPr>
          <p:blipFill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10012" y="3555672"/>
              <a:ext cx="414000" cy="414000"/>
            </a:xfrm>
            <a:prstGeom prst="ellipse">
              <a:avLst/>
            </a:prstGeom>
            <a:ln w="28575">
              <a:solidFill>
                <a:sysClr val="window" lastClr="FFFFFF"/>
              </a:solidFill>
            </a:ln>
            <a:effectLst>
              <a:outerShdw sx="108000" sy="108000" algn="ctr" rotWithShape="0">
                <a:srgbClr val="E0444F">
                  <a:alpha val="80000"/>
                </a:srgbClr>
              </a:outerShdw>
            </a:effectLst>
          </p:spPr>
        </p:pic>
        <p:sp>
          <p:nvSpPr>
            <p:cNvPr id="27" name="자유형 87"/>
            <p:cNvSpPr/>
            <p:nvPr/>
          </p:nvSpPr>
          <p:spPr>
            <a:xfrm>
              <a:off x="2373739" y="3800475"/>
              <a:ext cx="299906" cy="1050269"/>
            </a:xfrm>
            <a:custGeom>
              <a:avLst/>
              <a:gdLst>
                <a:gd name="connsiteX0" fmla="*/ 257175 w 257175"/>
                <a:gd name="connsiteY0" fmla="*/ 0 h 1514475"/>
                <a:gd name="connsiteX1" fmla="*/ 0 w 257175"/>
                <a:gd name="connsiteY1" fmla="*/ 0 h 1514475"/>
                <a:gd name="connsiteX2" fmla="*/ 0 w 257175"/>
                <a:gd name="connsiteY2" fmla="*/ 1514475 h 1514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7175" h="1514475">
                  <a:moveTo>
                    <a:pt x="257175" y="0"/>
                  </a:moveTo>
                  <a:lnTo>
                    <a:pt x="0" y="0"/>
                  </a:lnTo>
                  <a:lnTo>
                    <a:pt x="0" y="1514475"/>
                  </a:lnTo>
                </a:path>
              </a:pathLst>
            </a:custGeom>
            <a:noFill/>
            <a:ln w="19050" cap="rnd" cmpd="sng" algn="ctr">
              <a:solidFill>
                <a:srgbClr val="DC2C38"/>
              </a:solidFill>
              <a:prstDash val="sysDot"/>
              <a:headEnd type="oval"/>
              <a:tailEnd type="none"/>
            </a:ln>
            <a:effectLst>
              <a:glow rad="25400">
                <a:sysClr val="window" lastClr="FFFFFF">
                  <a:alpha val="20000"/>
                </a:sysClr>
              </a:glow>
            </a:effectLst>
          </p:spPr>
          <p:txBody>
            <a:bodyPr rtlCol="0" anchor="ctr"/>
            <a:lstStyle/>
            <a:p>
              <a:pPr algn="ctr" latinLnBrk="0">
                <a:defRPr/>
              </a:pPr>
              <a:endParaRPr lang="ko-KR" altLang="en-US" sz="1100" kern="0">
                <a:solidFill>
                  <a:sysClr val="window" lastClr="FFFFFF"/>
                </a:solidFill>
                <a:latin typeface="Calibri"/>
                <a:ea typeface="맑은 고딕"/>
              </a:endParaRPr>
            </a:p>
          </p:txBody>
        </p:sp>
        <p:pic>
          <p:nvPicPr>
            <p:cNvPr id="28" name="그림 88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74976" y="3933611"/>
              <a:ext cx="500400" cy="500400"/>
            </a:xfrm>
            <a:prstGeom prst="ellipse">
              <a:avLst/>
            </a:prstGeom>
            <a:ln w="28575">
              <a:solidFill>
                <a:sysClr val="window" lastClr="FFFFFF"/>
              </a:solidFill>
            </a:ln>
            <a:effectLst>
              <a:outerShdw sx="108000" sy="108000" algn="ctr" rotWithShape="0">
                <a:srgbClr val="E0444F">
                  <a:alpha val="80000"/>
                </a:srgbClr>
              </a:outerShdw>
            </a:effectLst>
          </p:spPr>
        </p:pic>
        <p:sp>
          <p:nvSpPr>
            <p:cNvPr id="29" name="자유형 89"/>
            <p:cNvSpPr/>
            <p:nvPr/>
          </p:nvSpPr>
          <p:spPr>
            <a:xfrm>
              <a:off x="3414319" y="4211273"/>
              <a:ext cx="3019819" cy="637564"/>
            </a:xfrm>
            <a:custGeom>
              <a:avLst/>
              <a:gdLst>
                <a:gd name="connsiteX0" fmla="*/ 3313652 w 3313652"/>
                <a:gd name="connsiteY0" fmla="*/ 0 h 637564"/>
                <a:gd name="connsiteX1" fmla="*/ 0 w 3313652"/>
                <a:gd name="connsiteY1" fmla="*/ 0 h 637564"/>
                <a:gd name="connsiteX2" fmla="*/ 0 w 3313652"/>
                <a:gd name="connsiteY2" fmla="*/ 637564 h 637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313652" h="637564">
                  <a:moveTo>
                    <a:pt x="3313652" y="0"/>
                  </a:moveTo>
                  <a:lnTo>
                    <a:pt x="0" y="0"/>
                  </a:lnTo>
                  <a:lnTo>
                    <a:pt x="0" y="637564"/>
                  </a:lnTo>
                </a:path>
              </a:pathLst>
            </a:custGeom>
            <a:noFill/>
            <a:ln w="19050" cap="rnd" cmpd="sng" algn="ctr">
              <a:solidFill>
                <a:srgbClr val="DC2C38"/>
              </a:solidFill>
              <a:prstDash val="sysDot"/>
              <a:headEnd type="oval"/>
              <a:tailEnd type="none"/>
            </a:ln>
            <a:effectLst>
              <a:glow rad="25400">
                <a:sysClr val="window" lastClr="FFFFFF">
                  <a:alpha val="20000"/>
                </a:sysClr>
              </a:glow>
            </a:effectLst>
          </p:spPr>
          <p:txBody>
            <a:bodyPr rtlCol="0" anchor="ctr"/>
            <a:lstStyle/>
            <a:p>
              <a:pPr algn="ctr" latinLnBrk="0">
                <a:defRPr/>
              </a:pPr>
              <a:endParaRPr lang="ko-KR" altLang="en-US" sz="1100" kern="0">
                <a:solidFill>
                  <a:sysClr val="window" lastClr="FFFFFF"/>
                </a:solidFill>
                <a:latin typeface="Calibri"/>
                <a:ea typeface="맑은 고딕"/>
              </a:endParaRPr>
            </a:p>
          </p:txBody>
        </p:sp>
        <p:pic>
          <p:nvPicPr>
            <p:cNvPr id="30" name="그림 90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74640" y="3295838"/>
              <a:ext cx="549596" cy="549596"/>
            </a:xfrm>
            <a:prstGeom prst="ellipse">
              <a:avLst/>
            </a:prstGeom>
            <a:ln w="28575">
              <a:solidFill>
                <a:sysClr val="window" lastClr="FFFFFF"/>
              </a:solidFill>
            </a:ln>
            <a:effectLst>
              <a:outerShdw sx="108000" sy="108000" algn="ctr" rotWithShape="0">
                <a:srgbClr val="E0444F">
                  <a:alpha val="80000"/>
                </a:srgbClr>
              </a:outerShdw>
            </a:effectLst>
          </p:spPr>
        </p:pic>
        <p:sp>
          <p:nvSpPr>
            <p:cNvPr id="31" name="자유형 91"/>
            <p:cNvSpPr/>
            <p:nvPr/>
          </p:nvSpPr>
          <p:spPr>
            <a:xfrm flipV="1">
              <a:off x="1712965" y="3889154"/>
              <a:ext cx="129023" cy="959069"/>
            </a:xfrm>
            <a:custGeom>
              <a:avLst/>
              <a:gdLst>
                <a:gd name="connsiteX0" fmla="*/ 0 w 0"/>
                <a:gd name="connsiteY0" fmla="*/ 1328737 h 1328737"/>
                <a:gd name="connsiteX1" fmla="*/ 0 w 0"/>
                <a:gd name="connsiteY1" fmla="*/ 0 h 1328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1328737">
                  <a:moveTo>
                    <a:pt x="0" y="1328737"/>
                  </a:moveTo>
                  <a:lnTo>
                    <a:pt x="0" y="0"/>
                  </a:lnTo>
                </a:path>
              </a:pathLst>
            </a:custGeom>
            <a:noFill/>
            <a:ln w="19050" cap="rnd" cmpd="sng" algn="ctr">
              <a:solidFill>
                <a:srgbClr val="DC2C38"/>
              </a:solidFill>
              <a:prstDash val="sysDot"/>
              <a:headEnd type="oval"/>
              <a:tailEnd type="none"/>
            </a:ln>
            <a:effectLst>
              <a:glow rad="25400">
                <a:sysClr val="window" lastClr="FFFFFF">
                  <a:alpha val="20000"/>
                </a:sysClr>
              </a:glow>
            </a:effectLst>
          </p:spPr>
          <p:txBody>
            <a:bodyPr rtlCol="0" anchor="ctr"/>
            <a:lstStyle/>
            <a:p>
              <a:pPr algn="ctr" latinLnBrk="0">
                <a:defRPr/>
              </a:pPr>
              <a:endParaRPr lang="ko-KR" altLang="en-US" sz="1100" kern="0">
                <a:solidFill>
                  <a:sysClr val="window" lastClr="FFFFFF"/>
                </a:solidFill>
                <a:latin typeface="Calibri"/>
                <a:ea typeface="맑은 고딕"/>
              </a:endParaRPr>
            </a:p>
          </p:txBody>
        </p:sp>
        <p:pic>
          <p:nvPicPr>
            <p:cNvPr id="32" name="그림 93"/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987" t="10704" r="54125" b="24563"/>
            <a:stretch/>
          </p:blipFill>
          <p:spPr>
            <a:xfrm>
              <a:off x="6285403" y="1900570"/>
              <a:ext cx="846379" cy="846379"/>
            </a:xfrm>
            <a:prstGeom prst="ellipse">
              <a:avLst/>
            </a:prstGeom>
            <a:solidFill>
              <a:sysClr val="window" lastClr="FFFFFF"/>
            </a:solidFill>
            <a:ln w="28575">
              <a:solidFill>
                <a:sysClr val="window" lastClr="FFFFFF"/>
              </a:solidFill>
            </a:ln>
            <a:effectLst>
              <a:outerShdw sx="108000" sy="108000" algn="ctr" rotWithShape="0">
                <a:srgbClr val="F79646">
                  <a:alpha val="80000"/>
                </a:srgbClr>
              </a:outerShdw>
            </a:effectLst>
          </p:spPr>
        </p:pic>
        <p:sp>
          <p:nvSpPr>
            <p:cNvPr id="33" name="자유형 94"/>
            <p:cNvSpPr/>
            <p:nvPr/>
          </p:nvSpPr>
          <p:spPr>
            <a:xfrm>
              <a:off x="3045253" y="1514475"/>
              <a:ext cx="3660348" cy="331103"/>
            </a:xfrm>
            <a:custGeom>
              <a:avLst/>
              <a:gdLst>
                <a:gd name="connsiteX0" fmla="*/ 3819525 w 3819525"/>
                <a:gd name="connsiteY0" fmla="*/ 200025 h 200025"/>
                <a:gd name="connsiteX1" fmla="*/ 3819525 w 3819525"/>
                <a:gd name="connsiteY1" fmla="*/ 0 h 200025"/>
                <a:gd name="connsiteX2" fmla="*/ 0 w 3819525"/>
                <a:gd name="connsiteY2" fmla="*/ 0 h 200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819525" h="200025">
                  <a:moveTo>
                    <a:pt x="3819525" y="200025"/>
                  </a:moveTo>
                  <a:lnTo>
                    <a:pt x="3819525" y="0"/>
                  </a:lnTo>
                  <a:lnTo>
                    <a:pt x="0" y="0"/>
                  </a:lnTo>
                </a:path>
              </a:pathLst>
            </a:custGeom>
            <a:noFill/>
            <a:ln w="19050" cap="rnd" cmpd="sng" algn="ctr">
              <a:solidFill>
                <a:srgbClr val="F79646"/>
              </a:solidFill>
              <a:prstDash val="sysDot"/>
              <a:headEnd type="oval"/>
              <a:tailEnd type="none"/>
            </a:ln>
            <a:effectLst>
              <a:glow rad="25400">
                <a:sysClr val="window" lastClr="FFFFFF">
                  <a:alpha val="20000"/>
                </a:sysClr>
              </a:glow>
            </a:effectLst>
          </p:spPr>
          <p:txBody>
            <a:bodyPr rtlCol="0" anchor="ctr"/>
            <a:lstStyle/>
            <a:p>
              <a:pPr algn="ctr" latinLnBrk="0">
                <a:defRPr/>
              </a:pPr>
              <a:endParaRPr lang="ko-KR" altLang="en-US" sz="1100" kern="0">
                <a:solidFill>
                  <a:sysClr val="window" lastClr="FFFFFF"/>
                </a:solidFill>
                <a:latin typeface="Calibri"/>
                <a:ea typeface="맑은 고딕"/>
              </a:endParaRPr>
            </a:p>
          </p:txBody>
        </p:sp>
        <p:pic>
          <p:nvPicPr>
            <p:cNvPr id="34" name="그림 96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00000">
              <a:off x="6380674" y="2149965"/>
              <a:ext cx="179589" cy="111356"/>
            </a:xfrm>
            <a:prstGeom prst="rect">
              <a:avLst/>
            </a:prstGeom>
          </p:spPr>
        </p:pic>
        <p:pic>
          <p:nvPicPr>
            <p:cNvPr id="35" name="그림 97"/>
            <p:cNvPicPr>
              <a:picLocks noChangeAspect="1"/>
            </p:cNvPicPr>
            <p:nvPr/>
          </p:nvPicPr>
          <p:blipFill>
            <a:blip r:embed="rId14" cstate="print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340000">
              <a:off x="5374785" y="5730349"/>
              <a:ext cx="163263" cy="101233"/>
            </a:xfrm>
            <a:prstGeom prst="rect">
              <a:avLst/>
            </a:prstGeom>
          </p:spPr>
        </p:pic>
        <p:pic>
          <p:nvPicPr>
            <p:cNvPr id="36" name="그림 111"/>
            <p:cNvPicPr>
              <a:picLocks noChangeAspect="1"/>
            </p:cNvPicPr>
            <p:nvPr/>
          </p:nvPicPr>
          <p:blipFill>
            <a:blip r:embed="rId16" cstate="print"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90961" y="5671408"/>
              <a:ext cx="549014" cy="549796"/>
            </a:xfrm>
            <a:prstGeom prst="ellipse">
              <a:avLst/>
            </a:prstGeom>
            <a:ln w="28575">
              <a:solidFill>
                <a:sysClr val="window" lastClr="FFFFFF"/>
              </a:solidFill>
            </a:ln>
            <a:effectLst>
              <a:outerShdw sx="108000" sy="108000" algn="ctr" rotWithShape="0">
                <a:srgbClr val="E0444F">
                  <a:alpha val="80000"/>
                </a:srgbClr>
              </a:outerShdw>
            </a:effectLst>
          </p:spPr>
        </p:pic>
        <p:sp>
          <p:nvSpPr>
            <p:cNvPr id="37" name="자유형 128"/>
            <p:cNvSpPr/>
            <p:nvPr/>
          </p:nvSpPr>
          <p:spPr>
            <a:xfrm flipV="1">
              <a:off x="3595688" y="5504654"/>
              <a:ext cx="590549" cy="228601"/>
            </a:xfrm>
            <a:custGeom>
              <a:avLst/>
              <a:gdLst>
                <a:gd name="connsiteX0" fmla="*/ 533400 w 533400"/>
                <a:gd name="connsiteY0" fmla="*/ 0 h 771525"/>
                <a:gd name="connsiteX1" fmla="*/ 533400 w 533400"/>
                <a:gd name="connsiteY1" fmla="*/ 771525 h 771525"/>
                <a:gd name="connsiteX2" fmla="*/ 0 w 533400"/>
                <a:gd name="connsiteY2" fmla="*/ 771525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33400" h="771525">
                  <a:moveTo>
                    <a:pt x="533400" y="0"/>
                  </a:moveTo>
                  <a:lnTo>
                    <a:pt x="533400" y="771525"/>
                  </a:lnTo>
                  <a:lnTo>
                    <a:pt x="0" y="771525"/>
                  </a:lnTo>
                </a:path>
              </a:pathLst>
            </a:custGeom>
            <a:noFill/>
            <a:ln w="19050" cap="rnd" cmpd="sng" algn="ctr">
              <a:solidFill>
                <a:srgbClr val="DC2C38"/>
              </a:solidFill>
              <a:prstDash val="sysDot"/>
              <a:headEnd type="oval"/>
              <a:tailEnd type="none"/>
            </a:ln>
            <a:effectLst>
              <a:glow rad="25400">
                <a:sysClr val="window" lastClr="FFFFFF">
                  <a:alpha val="20000"/>
                </a:sysClr>
              </a:glow>
            </a:effectLst>
          </p:spPr>
          <p:txBody>
            <a:bodyPr rtlCol="0" anchor="ctr"/>
            <a:lstStyle/>
            <a:p>
              <a:pPr algn="ctr" latinLnBrk="0">
                <a:defRPr/>
              </a:pPr>
              <a:endParaRPr lang="ko-KR" altLang="en-US" sz="1100" kern="0">
                <a:solidFill>
                  <a:sysClr val="window" lastClr="FFFFFF"/>
                </a:solidFill>
                <a:latin typeface="Calibri"/>
                <a:ea typeface="맑은 고딕"/>
              </a:endParaRPr>
            </a:p>
          </p:txBody>
        </p:sp>
        <p:pic>
          <p:nvPicPr>
            <p:cNvPr id="38" name="그림 129"/>
            <p:cNvPicPr>
              <a:picLocks noChangeAspect="1"/>
            </p:cNvPicPr>
            <p:nvPr/>
          </p:nvPicPr>
          <p:blipFill>
            <a:blip r:embed="rId18" cstate="print">
              <a:extLst>
                <a:ext uri="{BEBA8EAE-BF5A-486C-A8C5-ECC9F3942E4B}">
                  <a14:imgProps xmlns:a14="http://schemas.microsoft.com/office/drawing/2010/main">
                    <a14:imgLayer r:embed="rId19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07014" y="2774977"/>
              <a:ext cx="414786" cy="414786"/>
            </a:xfrm>
            <a:prstGeom prst="ellipse">
              <a:avLst/>
            </a:prstGeom>
            <a:solidFill>
              <a:sysClr val="window" lastClr="FFFFFF"/>
            </a:solidFill>
            <a:ln w="28575">
              <a:solidFill>
                <a:sysClr val="window" lastClr="FFFFFF"/>
              </a:solidFill>
            </a:ln>
            <a:effectLst>
              <a:outerShdw sx="108000" sy="108000" algn="ctr" rotWithShape="0">
                <a:srgbClr val="F79646">
                  <a:alpha val="80000"/>
                </a:srgbClr>
              </a:outerShdw>
            </a:effectLst>
          </p:spPr>
        </p:pic>
        <p:sp>
          <p:nvSpPr>
            <p:cNvPr id="39" name="TextBox 38"/>
            <p:cNvSpPr txBox="1"/>
            <p:nvPr/>
          </p:nvSpPr>
          <p:spPr>
            <a:xfrm>
              <a:off x="825351" y="3095852"/>
              <a:ext cx="1775226" cy="3522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ko-KR"/>
              </a:defPPr>
              <a:lvl1pPr lvl="0" algn="ctr" defTabSz="905986" eaLnBrk="0" latinLnBrk="0" hangingPunct="0">
                <a:lnSpc>
                  <a:spcPct val="85000"/>
                </a:lnSpc>
                <a:defRPr sz="1200" b="1">
                  <a:ln w="0">
                    <a:solidFill>
                      <a:srgbClr val="53565A">
                        <a:lumMod val="20000"/>
                        <a:lumOff val="80000"/>
                        <a:alpha val="0"/>
                      </a:srgbClr>
                    </a:solidFill>
                  </a:ln>
                  <a:solidFill>
                    <a:srgbClr val="C00000"/>
                  </a:solidFill>
                  <a:effectLst>
                    <a:glow rad="114300">
                      <a:prstClr val="white"/>
                    </a:glow>
                  </a:effectLst>
                </a:defRPr>
              </a:lvl1pPr>
            </a:lstStyle>
            <a:p>
              <a:pPr defTabSz="679490">
                <a:defRPr/>
              </a:pPr>
              <a:r>
                <a:rPr lang="en-US" altLang="ko-KR" sz="700" kern="0" dirty="0">
                  <a:latin typeface="+mj-lt"/>
                </a:rPr>
                <a:t>Vending machine</a:t>
              </a:r>
              <a:endParaRPr lang="ko-KR" altLang="en-US" sz="700" kern="0" dirty="0">
                <a:latin typeface="+mj-lt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6077410" y="1809443"/>
              <a:ext cx="1277843" cy="383169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ko-KR"/>
              </a:defPPr>
              <a:lvl1pPr algn="ctr" defTabSz="905986" eaLnBrk="0" latinLnBrk="0" hangingPunct="0">
                <a:defRPr sz="1200" b="1">
                  <a:ln>
                    <a:solidFill>
                      <a:srgbClr val="53565A">
                        <a:lumMod val="20000"/>
                        <a:lumOff val="80000"/>
                        <a:alpha val="0"/>
                      </a:srgbClr>
                    </a:solidFill>
                  </a:ln>
                  <a:solidFill>
                    <a:srgbClr val="FF0000"/>
                  </a:solidFill>
                  <a:effectLst>
                    <a:glow rad="127000">
                      <a:prstClr val="white"/>
                    </a:glow>
                  </a:effectLst>
                </a:defRPr>
              </a:lvl1pPr>
            </a:lstStyle>
            <a:p>
              <a:pPr defTabSz="679490">
                <a:defRPr/>
              </a:pPr>
              <a:r>
                <a:rPr lang="en-US" altLang="ko-KR" sz="700" kern="0" dirty="0">
                  <a:solidFill>
                    <a:srgbClr val="E84402"/>
                  </a:solidFill>
                  <a:latin typeface="+mj-lt"/>
                </a:rPr>
                <a:t>Ambulance</a:t>
              </a: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2508353" y="3385448"/>
              <a:ext cx="817304" cy="3522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ko-KR"/>
              </a:defPPr>
              <a:lvl1pPr lvl="0" algn="ctr" defTabSz="905986" eaLnBrk="0" latinLnBrk="0" hangingPunct="0">
                <a:lnSpc>
                  <a:spcPct val="85000"/>
                </a:lnSpc>
                <a:defRPr sz="1200" b="1">
                  <a:ln w="0">
                    <a:solidFill>
                      <a:srgbClr val="53565A">
                        <a:lumMod val="20000"/>
                        <a:lumOff val="80000"/>
                        <a:alpha val="0"/>
                      </a:srgbClr>
                    </a:solidFill>
                  </a:ln>
                  <a:solidFill>
                    <a:srgbClr val="C00000"/>
                  </a:solidFill>
                  <a:effectLst>
                    <a:glow rad="114300">
                      <a:prstClr val="white"/>
                    </a:glow>
                  </a:effectLst>
                </a:defRPr>
              </a:lvl1pPr>
            </a:lstStyle>
            <a:p>
              <a:pPr defTabSz="679490">
                <a:defRPr/>
              </a:pPr>
              <a:r>
                <a:rPr lang="en-US" altLang="ko-KR" sz="700" kern="0" dirty="0">
                  <a:latin typeface="+mj-lt"/>
                </a:rPr>
                <a:t>CCTV</a:t>
              </a:r>
              <a:endParaRPr lang="ko-KR" altLang="en-US" sz="700" kern="0" dirty="0">
                <a:latin typeface="+mj-lt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3766010" y="5520157"/>
              <a:ext cx="817304" cy="3522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ko-KR"/>
              </a:defPPr>
              <a:lvl1pPr lvl="0" algn="ctr" defTabSz="905986" eaLnBrk="0" latinLnBrk="0" hangingPunct="0">
                <a:lnSpc>
                  <a:spcPct val="85000"/>
                </a:lnSpc>
                <a:defRPr sz="1200" b="1">
                  <a:ln w="0">
                    <a:solidFill>
                      <a:srgbClr val="53565A">
                        <a:lumMod val="20000"/>
                        <a:lumOff val="80000"/>
                        <a:alpha val="0"/>
                      </a:srgbClr>
                    </a:solidFill>
                  </a:ln>
                  <a:solidFill>
                    <a:srgbClr val="C00000"/>
                  </a:solidFill>
                  <a:effectLst>
                    <a:glow rad="114300">
                      <a:prstClr val="white"/>
                    </a:glow>
                  </a:effectLst>
                </a:defRPr>
              </a:lvl1pPr>
            </a:lstStyle>
            <a:p>
              <a:pPr defTabSz="679490">
                <a:defRPr/>
              </a:pPr>
              <a:r>
                <a:rPr lang="en-US" altLang="ko-KR" sz="700" kern="0" dirty="0">
                  <a:latin typeface="+mj-lt"/>
                </a:rPr>
                <a:t>CCTV</a:t>
              </a:r>
              <a:endParaRPr lang="ko-KR" altLang="en-US" sz="700" kern="0" dirty="0">
                <a:latin typeface="+mj-lt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6316526" y="3755156"/>
              <a:ext cx="817304" cy="3522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ko-KR"/>
              </a:defPPr>
              <a:lvl1pPr lvl="0" algn="ctr" defTabSz="905986" eaLnBrk="0" latinLnBrk="0" hangingPunct="0">
                <a:lnSpc>
                  <a:spcPct val="85000"/>
                </a:lnSpc>
                <a:defRPr sz="1200" b="1">
                  <a:ln w="0">
                    <a:solidFill>
                      <a:srgbClr val="53565A">
                        <a:lumMod val="20000"/>
                        <a:lumOff val="80000"/>
                        <a:alpha val="0"/>
                      </a:srgbClr>
                    </a:solidFill>
                  </a:ln>
                  <a:solidFill>
                    <a:srgbClr val="C00000"/>
                  </a:solidFill>
                  <a:effectLst>
                    <a:glow rad="114300">
                      <a:prstClr val="white"/>
                    </a:glow>
                  </a:effectLst>
                </a:defRPr>
              </a:lvl1pPr>
            </a:lstStyle>
            <a:p>
              <a:pPr defTabSz="679490">
                <a:defRPr/>
              </a:pPr>
              <a:r>
                <a:rPr lang="en-US" altLang="ko-KR" sz="700" kern="0" dirty="0">
                  <a:latin typeface="+mj-lt"/>
                </a:rPr>
                <a:t>CCTV</a:t>
              </a:r>
              <a:endParaRPr lang="ko-KR" altLang="en-US" sz="700" kern="0" dirty="0">
                <a:latin typeface="+mj-lt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434579" y="2526863"/>
              <a:ext cx="1824681" cy="506962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algn="ctr" defTabSz="905986" eaLnBrk="0" latinLnBrk="0" hangingPunct="0">
                <a:defRPr sz="1200" b="1">
                  <a:ln>
                    <a:solidFill>
                      <a:srgbClr val="53565A">
                        <a:lumMod val="20000"/>
                        <a:lumOff val="80000"/>
                        <a:alpha val="0"/>
                      </a:srgbClr>
                    </a:solidFill>
                  </a:ln>
                  <a:solidFill>
                    <a:srgbClr val="FF0000"/>
                  </a:solidFill>
                  <a:effectLst>
                    <a:glow rad="127000">
                      <a:prstClr val="white"/>
                    </a:glow>
                  </a:effectLst>
                </a:defRPr>
              </a:lvl1pPr>
            </a:lstStyle>
            <a:p>
              <a:pPr defTabSz="679490">
                <a:lnSpc>
                  <a:spcPct val="80000"/>
                </a:lnSpc>
                <a:defRPr/>
              </a:pPr>
              <a:r>
                <a:rPr lang="en-US" altLang="ko-KR" sz="700" kern="0" dirty="0">
                  <a:solidFill>
                    <a:srgbClr val="E84402"/>
                  </a:solidFill>
                  <a:latin typeface="+mj-lt"/>
                </a:rPr>
                <a:t>Autonomous driving</a:t>
              </a:r>
              <a:endParaRPr lang="ko-KR" altLang="en-US" sz="700" kern="0" dirty="0">
                <a:solidFill>
                  <a:srgbClr val="E84402"/>
                </a:solidFill>
                <a:latin typeface="+mj-lt"/>
              </a:endParaRPr>
            </a:p>
          </p:txBody>
        </p:sp>
        <p:pic>
          <p:nvPicPr>
            <p:cNvPr id="45" name="그림 138"/>
            <p:cNvPicPr>
              <a:picLocks noChangeAspect="1"/>
            </p:cNvPicPr>
            <p:nvPr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01187" y="1585236"/>
              <a:ext cx="843574" cy="843574"/>
            </a:xfrm>
            <a:prstGeom prst="ellipse">
              <a:avLst/>
            </a:prstGeom>
            <a:solidFill>
              <a:sysClr val="window" lastClr="FFFFFF"/>
            </a:solidFill>
            <a:ln w="28575">
              <a:solidFill>
                <a:sysClr val="window" lastClr="FFFFFF"/>
              </a:solidFill>
            </a:ln>
            <a:effectLst>
              <a:outerShdw sx="108000" sy="108000" algn="ctr" rotWithShape="0">
                <a:srgbClr val="F79646">
                  <a:alpha val="80000"/>
                </a:srgbClr>
              </a:outerShdw>
            </a:effectLst>
          </p:spPr>
        </p:pic>
        <p:sp>
          <p:nvSpPr>
            <p:cNvPr id="46" name="자유형 139"/>
            <p:cNvSpPr/>
            <p:nvPr/>
          </p:nvSpPr>
          <p:spPr>
            <a:xfrm>
              <a:off x="3057525" y="2152650"/>
              <a:ext cx="1110615" cy="838200"/>
            </a:xfrm>
            <a:custGeom>
              <a:avLst/>
              <a:gdLst>
                <a:gd name="connsiteX0" fmla="*/ 1171575 w 1171575"/>
                <a:gd name="connsiteY0" fmla="*/ 838200 h 838200"/>
                <a:gd name="connsiteX1" fmla="*/ 666750 w 1171575"/>
                <a:gd name="connsiteY1" fmla="*/ 838200 h 838200"/>
                <a:gd name="connsiteX2" fmla="*/ 666750 w 1171575"/>
                <a:gd name="connsiteY2" fmla="*/ 0 h 838200"/>
                <a:gd name="connsiteX3" fmla="*/ 0 w 1171575"/>
                <a:gd name="connsiteY3" fmla="*/ 0 h 838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71575" h="838200">
                  <a:moveTo>
                    <a:pt x="1171575" y="838200"/>
                  </a:moveTo>
                  <a:lnTo>
                    <a:pt x="666750" y="838200"/>
                  </a:lnTo>
                  <a:lnTo>
                    <a:pt x="666750" y="0"/>
                  </a:lnTo>
                  <a:lnTo>
                    <a:pt x="0" y="0"/>
                  </a:lnTo>
                </a:path>
              </a:pathLst>
            </a:custGeom>
            <a:noFill/>
            <a:ln w="19050" cap="rnd" cmpd="sng" algn="ctr">
              <a:solidFill>
                <a:srgbClr val="F79646"/>
              </a:solidFill>
              <a:prstDash val="sysDot"/>
              <a:headEnd type="oval"/>
              <a:tailEnd type="none"/>
            </a:ln>
            <a:effectLst>
              <a:glow rad="25400">
                <a:sysClr val="window" lastClr="FFFFFF">
                  <a:alpha val="20000"/>
                </a:sysClr>
              </a:glow>
            </a:effectLst>
          </p:spPr>
          <p:txBody>
            <a:bodyPr rtlCol="0" anchor="ctr"/>
            <a:lstStyle/>
            <a:p>
              <a:pPr algn="ctr" latinLnBrk="0">
                <a:defRPr/>
              </a:pPr>
              <a:endParaRPr lang="ko-KR" altLang="en-US" sz="1100" kern="0">
                <a:solidFill>
                  <a:sysClr val="window" lastClr="FFFFFF"/>
                </a:solidFill>
                <a:latin typeface="Calibri"/>
                <a:ea typeface="맑은 고딕"/>
              </a:endParaRPr>
            </a:p>
          </p:txBody>
        </p:sp>
        <p:sp>
          <p:nvSpPr>
            <p:cNvPr id="47" name="자유형 66"/>
            <p:cNvSpPr/>
            <p:nvPr/>
          </p:nvSpPr>
          <p:spPr>
            <a:xfrm flipH="1">
              <a:off x="9286506" y="2552702"/>
              <a:ext cx="56270" cy="401242"/>
            </a:xfrm>
            <a:custGeom>
              <a:avLst/>
              <a:gdLst>
                <a:gd name="connsiteX0" fmla="*/ 0 w 0"/>
                <a:gd name="connsiteY0" fmla="*/ 1171575 h 1171575"/>
                <a:gd name="connsiteX1" fmla="*/ 0 w 0"/>
                <a:gd name="connsiteY1" fmla="*/ 0 h 1171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1171575">
                  <a:moveTo>
                    <a:pt x="0" y="1171575"/>
                  </a:moveTo>
                  <a:lnTo>
                    <a:pt x="0" y="0"/>
                  </a:lnTo>
                </a:path>
              </a:pathLst>
            </a:custGeom>
            <a:noFill/>
            <a:ln w="19050" cap="rnd" cmpd="sng" algn="ctr">
              <a:solidFill>
                <a:srgbClr val="03A39B"/>
              </a:solidFill>
              <a:prstDash val="sysDot"/>
              <a:headEnd type="oval"/>
              <a:tailEnd type="none"/>
            </a:ln>
            <a:effectLst>
              <a:glow rad="25400">
                <a:sysClr val="window" lastClr="FFFFFF">
                  <a:alpha val="20000"/>
                </a:sysClr>
              </a:glow>
            </a:effectLst>
          </p:spPr>
          <p:txBody>
            <a:bodyPr rtlCol="0" anchor="ctr"/>
            <a:lstStyle/>
            <a:p>
              <a:pPr algn="ctr" latinLnBrk="0">
                <a:defRPr/>
              </a:pPr>
              <a:endParaRPr lang="ko-KR" altLang="en-US" sz="1100" kern="0">
                <a:solidFill>
                  <a:sysClr val="window" lastClr="FFFFFF"/>
                </a:solidFill>
                <a:latin typeface="Calibri"/>
                <a:ea typeface="맑은 고딕"/>
              </a:endParaRPr>
            </a:p>
          </p:txBody>
        </p:sp>
      </p:grpSp>
      <p:sp>
        <p:nvSpPr>
          <p:cNvPr id="73" name="내용 개체 틀 2"/>
          <p:cNvSpPr txBox="1">
            <a:spLocks/>
          </p:cNvSpPr>
          <p:nvPr/>
        </p:nvSpPr>
        <p:spPr>
          <a:xfrm>
            <a:off x="188685" y="875396"/>
            <a:ext cx="8885465" cy="1099457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1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000" dirty="0" smtClean="0"/>
              <a:t>Key Scenarios to be Addressed throughout the Multiple Stages of 5G Development</a:t>
            </a:r>
            <a:endParaRPr lang="ko-KR" altLang="en-US" sz="2000" dirty="0"/>
          </a:p>
        </p:txBody>
      </p:sp>
      <p:grpSp>
        <p:nvGrpSpPr>
          <p:cNvPr id="74" name="그룹 52"/>
          <p:cNvGrpSpPr/>
          <p:nvPr/>
        </p:nvGrpSpPr>
        <p:grpSpPr>
          <a:xfrm>
            <a:off x="7066312" y="1578324"/>
            <a:ext cx="1987849" cy="2824162"/>
            <a:chOff x="458925" y="942953"/>
            <a:chExt cx="2536875" cy="2824162"/>
          </a:xfrm>
        </p:grpSpPr>
        <p:sp>
          <p:nvSpPr>
            <p:cNvPr id="75" name="직사각형 69"/>
            <p:cNvSpPr/>
            <p:nvPr/>
          </p:nvSpPr>
          <p:spPr>
            <a:xfrm flipH="1">
              <a:off x="459755" y="942953"/>
              <a:ext cx="2536045" cy="2824162"/>
            </a:xfrm>
            <a:prstGeom prst="rect">
              <a:avLst/>
            </a:prstGeom>
            <a:noFill/>
            <a:ln w="6350">
              <a:gradFill>
                <a:gsLst>
                  <a:gs pos="98000">
                    <a:schemeClr val="bg1">
                      <a:alpha val="0"/>
                    </a:schemeClr>
                  </a:gs>
                  <a:gs pos="0">
                    <a:schemeClr val="bg1">
                      <a:lumMod val="75000"/>
                    </a:schemeClr>
                  </a:gs>
                  <a:gs pos="96000">
                    <a:schemeClr val="bg1">
                      <a:lumMod val="75000"/>
                    </a:schemeClr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72000" tIns="324000" rIns="0" bIns="0" numCol="1" rtlCol="0" anchor="t" anchorCtr="0"/>
            <a:lstStyle/>
            <a:p>
              <a:pPr marL="90000" indent="-90000" latinLnBrk="0">
                <a:spcAft>
                  <a:spcPts val="600"/>
                </a:spcAft>
                <a:buSzPct val="100000"/>
                <a:buFont typeface="Arial" panose="020B0604020202020204" pitchFamily="34" charset="0"/>
                <a:buChar char="•"/>
              </a:pPr>
              <a:endParaRPr lang="en-US" altLang="ko-KR" sz="900" dirty="0">
                <a:gradFill>
                  <a:gsLst>
                    <a:gs pos="100000">
                      <a:prstClr val="black"/>
                    </a:gs>
                    <a:gs pos="0">
                      <a:prstClr val="black"/>
                    </a:gs>
                  </a:gsLst>
                  <a:lin ang="5400000" scaled="0"/>
                </a:gradFill>
                <a:latin typeface="Rix모던고딕 L" panose="02020603020101020101" pitchFamily="18" charset="-127"/>
                <a:ea typeface="Rix모던고딕 L" panose="02020603020101020101" pitchFamily="18" charset="-127"/>
              </a:endParaRPr>
            </a:p>
          </p:txBody>
        </p:sp>
        <p:grpSp>
          <p:nvGrpSpPr>
            <p:cNvPr id="76" name="그룹 70"/>
            <p:cNvGrpSpPr/>
            <p:nvPr/>
          </p:nvGrpSpPr>
          <p:grpSpPr>
            <a:xfrm>
              <a:off x="458925" y="947306"/>
              <a:ext cx="2534904" cy="1398383"/>
              <a:chOff x="458925" y="947306"/>
              <a:chExt cx="2534904" cy="1398383"/>
            </a:xfrm>
          </p:grpSpPr>
          <p:sp>
            <p:nvSpPr>
              <p:cNvPr id="77" name="직사각형 71"/>
              <p:cNvSpPr/>
              <p:nvPr/>
            </p:nvSpPr>
            <p:spPr>
              <a:xfrm flipH="1">
                <a:off x="459755" y="947306"/>
                <a:ext cx="2534071" cy="317614"/>
              </a:xfrm>
              <a:prstGeom prst="rect">
                <a:avLst/>
              </a:prstGeom>
              <a:gradFill flip="none" rotWithShape="1">
                <a:gsLst>
                  <a:gs pos="50000">
                    <a:srgbClr val="1B9EB0"/>
                  </a:gs>
                  <a:gs pos="49000">
                    <a:srgbClr val="1EB3C7"/>
                  </a:gs>
                </a:gsLst>
                <a:lin ang="5400000" scaled="1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18000" rtlCol="0" anchor="ctr"/>
              <a:lstStyle/>
              <a:p>
                <a:pPr algn="ctr" fontAlgn="base" latinLnBrk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ko-KR" sz="1600" b="1" dirty="0" smtClean="0">
                    <a:solidFill>
                      <a:schemeClr val="bg1"/>
                    </a:solidFill>
                    <a:latin typeface="+mj-ea"/>
                    <a:cs typeface="Arial" panose="020B0604020202020204" pitchFamily="34" charset="0"/>
                  </a:rPr>
                  <a:t>Requirements</a:t>
                </a:r>
                <a:endParaRPr lang="en-US" altLang="ko-KR" sz="1600" b="1" dirty="0">
                  <a:solidFill>
                    <a:schemeClr val="bg1"/>
                  </a:solidFill>
                  <a:latin typeface="+mj-ea"/>
                  <a:cs typeface="Arial" panose="020B0604020202020204" pitchFamily="34" charset="0"/>
                </a:endParaRPr>
              </a:p>
            </p:txBody>
          </p:sp>
          <p:sp>
            <p:nvSpPr>
              <p:cNvPr id="78" name="TextBox 77"/>
              <p:cNvSpPr txBox="1"/>
              <p:nvPr/>
            </p:nvSpPr>
            <p:spPr>
              <a:xfrm>
                <a:off x="458925" y="1300330"/>
                <a:ext cx="2534904" cy="1045359"/>
              </a:xfrm>
              <a:prstGeom prst="rect">
                <a:avLst/>
              </a:prstGeom>
              <a:noFill/>
            </p:spPr>
            <p:txBody>
              <a:bodyPr wrap="square" lIns="72000" rtlCol="0" anchor="t">
                <a:noAutofit/>
              </a:bodyPr>
              <a:lstStyle/>
              <a:p>
                <a:pPr marL="108000" indent="-108000" latinLnBrk="0">
                  <a:spcAft>
                    <a:spcPts val="400"/>
                  </a:spcAft>
                  <a:buFont typeface="Arial" panose="020B0604020202020204" pitchFamily="34" charset="0"/>
                  <a:buChar char="•"/>
                </a:pPr>
                <a:r>
                  <a:rPr lang="en-US" altLang="ko-KR" sz="12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10x bandwidth per connection</a:t>
                </a:r>
              </a:p>
              <a:p>
                <a:pPr marL="108000" indent="-108000" latinLnBrk="0">
                  <a:spcAft>
                    <a:spcPts val="400"/>
                  </a:spcAft>
                  <a:buFont typeface="Arial" panose="020B0604020202020204" pitchFamily="34" charset="0"/>
                  <a:buChar char="•"/>
                </a:pPr>
                <a:r>
                  <a:rPr lang="en-US" altLang="ko-KR" sz="12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Low-</a:t>
                </a:r>
                <a:r>
                  <a:rPr lang="en-US" altLang="ko-KR" sz="1200" dirty="0" err="1" smtClean="0">
                    <a:latin typeface="Arial" panose="020B0604020202020204" pitchFamily="34" charset="0"/>
                    <a:cs typeface="Arial" panose="020B0604020202020204" pitchFamily="34" charset="0"/>
                  </a:rPr>
                  <a:t>ms</a:t>
                </a:r>
                <a:r>
                  <a:rPr lang="en-US" altLang="ko-KR" sz="12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latency</a:t>
                </a:r>
              </a:p>
              <a:p>
                <a:pPr marL="108000" indent="-108000" latinLnBrk="0">
                  <a:spcAft>
                    <a:spcPts val="400"/>
                  </a:spcAft>
                  <a:buFont typeface="Arial" panose="020B0604020202020204" pitchFamily="34" charset="0"/>
                  <a:buChar char="•"/>
                </a:pPr>
                <a:r>
                  <a:rPr lang="en-US" altLang="ko-KR" sz="12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Five 9’s reliability</a:t>
                </a:r>
                <a:endParaRPr lang="en-US" altLang="ko-KR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108000" indent="-108000" latinLnBrk="0">
                  <a:spcAft>
                    <a:spcPts val="400"/>
                  </a:spcAft>
                  <a:buFont typeface="Arial" panose="020B0604020202020204" pitchFamily="34" charset="0"/>
                  <a:buChar char="•"/>
                </a:pPr>
                <a:r>
                  <a:rPr lang="en-US" altLang="ko-KR" sz="12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100% coverage</a:t>
                </a:r>
                <a:endParaRPr lang="en-US" altLang="ko-KR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108000" indent="-108000" latinLnBrk="0">
                  <a:spcAft>
                    <a:spcPts val="400"/>
                  </a:spcAft>
                  <a:buFont typeface="Arial" panose="020B0604020202020204" pitchFamily="34" charset="0"/>
                  <a:buChar char="•"/>
                </a:pPr>
                <a:r>
                  <a:rPr lang="en-US" altLang="ko-KR" sz="12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&gt;10x connections</a:t>
                </a:r>
              </a:p>
              <a:p>
                <a:pPr marL="108000" indent="-108000" latinLnBrk="0">
                  <a:spcAft>
                    <a:spcPts val="400"/>
                  </a:spcAft>
                  <a:buFont typeface="Arial" panose="020B0604020202020204" pitchFamily="34" charset="0"/>
                  <a:buChar char="•"/>
                </a:pPr>
                <a:r>
                  <a:rPr lang="en-US" altLang="ko-KR" sz="12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50Mbps per connection everywhere</a:t>
                </a:r>
              </a:p>
              <a:p>
                <a:pPr marL="108000" indent="-108000" latinLnBrk="0">
                  <a:spcAft>
                    <a:spcPts val="400"/>
                  </a:spcAft>
                  <a:buFont typeface="Arial" panose="020B0604020202020204" pitchFamily="34" charset="0"/>
                  <a:buChar char="•"/>
                </a:pPr>
                <a:r>
                  <a:rPr lang="en-US" altLang="ko-KR" sz="12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1000x bandwidth/area</a:t>
                </a:r>
              </a:p>
              <a:p>
                <a:pPr marL="108000" indent="-108000" latinLnBrk="0">
                  <a:spcAft>
                    <a:spcPts val="400"/>
                  </a:spcAft>
                  <a:buFont typeface="Arial" panose="020B0604020202020204" pitchFamily="34" charset="0"/>
                  <a:buChar char="•"/>
                </a:pPr>
                <a:r>
                  <a:rPr lang="en-US" altLang="ko-KR" sz="12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10 year battery life</a:t>
                </a:r>
              </a:p>
              <a:p>
                <a:pPr marL="108000" indent="-108000" latinLnBrk="0">
                  <a:spcAft>
                    <a:spcPts val="400"/>
                  </a:spcAft>
                  <a:buFont typeface="Arial" panose="020B0604020202020204" pitchFamily="34" charset="0"/>
                  <a:buChar char="•"/>
                </a:pPr>
                <a:r>
                  <a:rPr lang="en-US" altLang="ko-KR" sz="12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Reduction in TCO</a:t>
                </a:r>
                <a:endParaRPr lang="ko-KR" altLang="en-US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6904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altLang="ko-KR" dirty="0" smtClean="0"/>
              <a:t>Different contexts of the same environment</a:t>
            </a:r>
            <a:endParaRPr lang="ko-KR" altLang="en-US" dirty="0"/>
          </a:p>
        </p:txBody>
      </p:sp>
      <p:grpSp>
        <p:nvGrpSpPr>
          <p:cNvPr id="53" name="그룹 52"/>
          <p:cNvGrpSpPr/>
          <p:nvPr/>
        </p:nvGrpSpPr>
        <p:grpSpPr>
          <a:xfrm>
            <a:off x="468662" y="1462089"/>
            <a:ext cx="1987849" cy="2824162"/>
            <a:chOff x="458925" y="942953"/>
            <a:chExt cx="2536875" cy="2824162"/>
          </a:xfrm>
        </p:grpSpPr>
        <p:sp>
          <p:nvSpPr>
            <p:cNvPr id="70" name="직사각형 69"/>
            <p:cNvSpPr/>
            <p:nvPr/>
          </p:nvSpPr>
          <p:spPr>
            <a:xfrm flipH="1">
              <a:off x="459755" y="942953"/>
              <a:ext cx="2536045" cy="2824162"/>
            </a:xfrm>
            <a:prstGeom prst="rect">
              <a:avLst/>
            </a:prstGeom>
            <a:noFill/>
            <a:ln w="6350">
              <a:gradFill>
                <a:gsLst>
                  <a:gs pos="98000">
                    <a:schemeClr val="bg1">
                      <a:alpha val="0"/>
                    </a:schemeClr>
                  </a:gs>
                  <a:gs pos="0">
                    <a:schemeClr val="bg1">
                      <a:lumMod val="75000"/>
                    </a:schemeClr>
                  </a:gs>
                  <a:gs pos="96000">
                    <a:schemeClr val="bg1">
                      <a:lumMod val="75000"/>
                    </a:schemeClr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72000" tIns="324000" rIns="0" bIns="0" numCol="1" rtlCol="0" anchor="t" anchorCtr="0"/>
            <a:lstStyle/>
            <a:p>
              <a:pPr marL="90000" indent="-90000" latinLnBrk="0">
                <a:spcAft>
                  <a:spcPts val="600"/>
                </a:spcAft>
                <a:buSzPct val="100000"/>
                <a:buFont typeface="Arial" panose="020B0604020202020204" pitchFamily="34" charset="0"/>
                <a:buChar char="•"/>
              </a:pPr>
              <a:endParaRPr lang="en-US" altLang="ko-KR" sz="900" dirty="0">
                <a:gradFill>
                  <a:gsLst>
                    <a:gs pos="100000">
                      <a:prstClr val="black"/>
                    </a:gs>
                    <a:gs pos="0">
                      <a:prstClr val="black"/>
                    </a:gs>
                  </a:gsLst>
                  <a:lin ang="5400000" scaled="0"/>
                </a:gradFill>
                <a:latin typeface="Rix모던고딕 L" panose="02020603020101020101" pitchFamily="18" charset="-127"/>
                <a:ea typeface="Rix모던고딕 L" panose="02020603020101020101" pitchFamily="18" charset="-127"/>
              </a:endParaRPr>
            </a:p>
          </p:txBody>
        </p:sp>
        <p:grpSp>
          <p:nvGrpSpPr>
            <p:cNvPr id="71" name="그룹 70"/>
            <p:cNvGrpSpPr/>
            <p:nvPr/>
          </p:nvGrpSpPr>
          <p:grpSpPr>
            <a:xfrm>
              <a:off x="458925" y="947306"/>
              <a:ext cx="2534904" cy="1398383"/>
              <a:chOff x="458925" y="947306"/>
              <a:chExt cx="2534904" cy="1398383"/>
            </a:xfrm>
          </p:grpSpPr>
          <p:sp>
            <p:nvSpPr>
              <p:cNvPr id="72" name="직사각형 71"/>
              <p:cNvSpPr/>
              <p:nvPr/>
            </p:nvSpPr>
            <p:spPr>
              <a:xfrm flipH="1">
                <a:off x="459755" y="947306"/>
                <a:ext cx="2534071" cy="317614"/>
              </a:xfrm>
              <a:prstGeom prst="rect">
                <a:avLst/>
              </a:prstGeom>
              <a:gradFill flip="none" rotWithShape="1">
                <a:gsLst>
                  <a:gs pos="50000">
                    <a:srgbClr val="1B9EB0"/>
                  </a:gs>
                  <a:gs pos="49000">
                    <a:srgbClr val="1EB3C7"/>
                  </a:gs>
                </a:gsLst>
                <a:lin ang="5400000" scaled="1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18000" rtlCol="0" anchor="ctr"/>
              <a:lstStyle/>
              <a:p>
                <a:pPr algn="ctr" fontAlgn="base" latinLnBrk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ko-KR" sz="1600" b="1" dirty="0" smtClean="0">
                    <a:solidFill>
                      <a:schemeClr val="bg1"/>
                    </a:solidFill>
                    <a:latin typeface="+mj-ea"/>
                    <a:cs typeface="Arial" panose="020B0604020202020204" pitchFamily="34" charset="0"/>
                  </a:rPr>
                  <a:t>Requirements</a:t>
                </a:r>
                <a:endParaRPr lang="en-US" altLang="ko-KR" sz="1600" b="1" dirty="0">
                  <a:solidFill>
                    <a:schemeClr val="bg1"/>
                  </a:solidFill>
                  <a:latin typeface="+mj-ea"/>
                  <a:cs typeface="Arial" panose="020B0604020202020204" pitchFamily="34" charset="0"/>
                </a:endParaRPr>
              </a:p>
            </p:txBody>
          </p:sp>
          <p:sp>
            <p:nvSpPr>
              <p:cNvPr id="73" name="TextBox 72"/>
              <p:cNvSpPr txBox="1"/>
              <p:nvPr/>
            </p:nvSpPr>
            <p:spPr>
              <a:xfrm>
                <a:off x="458925" y="1300330"/>
                <a:ext cx="2534904" cy="1045359"/>
              </a:xfrm>
              <a:prstGeom prst="rect">
                <a:avLst/>
              </a:prstGeom>
              <a:noFill/>
            </p:spPr>
            <p:txBody>
              <a:bodyPr wrap="square" lIns="72000" rtlCol="0" anchor="t">
                <a:noAutofit/>
              </a:bodyPr>
              <a:lstStyle/>
              <a:p>
                <a:pPr marL="108000" indent="-108000" latinLnBrk="0">
                  <a:spcAft>
                    <a:spcPts val="400"/>
                  </a:spcAft>
                  <a:buFont typeface="Arial" panose="020B0604020202020204" pitchFamily="34" charset="0"/>
                  <a:buChar char="•"/>
                </a:pPr>
                <a:r>
                  <a:rPr lang="en-US" altLang="ko-KR" sz="12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10x bandwidth per connection</a:t>
                </a:r>
              </a:p>
              <a:p>
                <a:pPr marL="108000" indent="-108000" latinLnBrk="0">
                  <a:spcAft>
                    <a:spcPts val="400"/>
                  </a:spcAft>
                  <a:buFont typeface="Arial" panose="020B0604020202020204" pitchFamily="34" charset="0"/>
                  <a:buChar char="•"/>
                </a:pPr>
                <a:r>
                  <a:rPr lang="en-US" altLang="ko-KR" sz="12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Low-</a:t>
                </a:r>
                <a:r>
                  <a:rPr lang="en-US" altLang="ko-KR" sz="1200" dirty="0" err="1" smtClean="0">
                    <a:latin typeface="Arial" panose="020B0604020202020204" pitchFamily="34" charset="0"/>
                    <a:cs typeface="Arial" panose="020B0604020202020204" pitchFamily="34" charset="0"/>
                  </a:rPr>
                  <a:t>ms</a:t>
                </a:r>
                <a:r>
                  <a:rPr lang="en-US" altLang="ko-KR" sz="12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latency</a:t>
                </a:r>
              </a:p>
              <a:p>
                <a:pPr marL="108000" indent="-108000" latinLnBrk="0">
                  <a:spcAft>
                    <a:spcPts val="400"/>
                  </a:spcAft>
                  <a:buFont typeface="Arial" panose="020B0604020202020204" pitchFamily="34" charset="0"/>
                  <a:buChar char="•"/>
                </a:pPr>
                <a:r>
                  <a:rPr lang="en-US" altLang="ko-KR" sz="12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Five 9’s reliability</a:t>
                </a:r>
                <a:endParaRPr lang="en-US" altLang="ko-KR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108000" indent="-108000" latinLnBrk="0">
                  <a:spcAft>
                    <a:spcPts val="400"/>
                  </a:spcAft>
                  <a:buFont typeface="Arial" panose="020B0604020202020204" pitchFamily="34" charset="0"/>
                  <a:buChar char="•"/>
                </a:pPr>
                <a:r>
                  <a:rPr lang="en-US" altLang="ko-KR" sz="12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100% coverage</a:t>
                </a:r>
                <a:endParaRPr lang="en-US" altLang="ko-KR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108000" indent="-108000" latinLnBrk="0">
                  <a:spcAft>
                    <a:spcPts val="400"/>
                  </a:spcAft>
                  <a:buFont typeface="Arial" panose="020B0604020202020204" pitchFamily="34" charset="0"/>
                  <a:buChar char="•"/>
                </a:pPr>
                <a:r>
                  <a:rPr lang="en-US" altLang="ko-KR" sz="12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&gt;10x connections</a:t>
                </a:r>
              </a:p>
              <a:p>
                <a:pPr marL="108000" indent="-108000" latinLnBrk="0">
                  <a:spcAft>
                    <a:spcPts val="400"/>
                  </a:spcAft>
                  <a:buFont typeface="Arial" panose="020B0604020202020204" pitchFamily="34" charset="0"/>
                  <a:buChar char="•"/>
                </a:pPr>
                <a:r>
                  <a:rPr lang="en-US" altLang="ko-KR" sz="12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50Mbps per connection everywhere</a:t>
                </a:r>
              </a:p>
              <a:p>
                <a:pPr marL="108000" indent="-108000" latinLnBrk="0">
                  <a:spcAft>
                    <a:spcPts val="400"/>
                  </a:spcAft>
                  <a:buFont typeface="Arial" panose="020B0604020202020204" pitchFamily="34" charset="0"/>
                  <a:buChar char="•"/>
                </a:pPr>
                <a:r>
                  <a:rPr lang="en-US" altLang="ko-KR" sz="12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1000x bandwidth/area</a:t>
                </a:r>
              </a:p>
              <a:p>
                <a:pPr marL="108000" indent="-108000" latinLnBrk="0">
                  <a:spcAft>
                    <a:spcPts val="400"/>
                  </a:spcAft>
                  <a:buFont typeface="Arial" panose="020B0604020202020204" pitchFamily="34" charset="0"/>
                  <a:buChar char="•"/>
                </a:pPr>
                <a:r>
                  <a:rPr lang="en-US" altLang="ko-KR" sz="12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10 year battery life</a:t>
                </a:r>
              </a:p>
              <a:p>
                <a:pPr marL="108000" indent="-108000" latinLnBrk="0">
                  <a:spcAft>
                    <a:spcPts val="400"/>
                  </a:spcAft>
                  <a:buFont typeface="Arial" panose="020B0604020202020204" pitchFamily="34" charset="0"/>
                  <a:buChar char="•"/>
                </a:pPr>
                <a:r>
                  <a:rPr lang="en-US" altLang="ko-KR" sz="12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Reduction in TCO</a:t>
                </a:r>
                <a:endParaRPr lang="ko-KR" altLang="en-US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3" name="그룹 2"/>
          <p:cNvGrpSpPr/>
          <p:nvPr/>
        </p:nvGrpSpPr>
        <p:grpSpPr>
          <a:xfrm>
            <a:off x="2542557" y="1466442"/>
            <a:ext cx="1986306" cy="2826000"/>
            <a:chOff x="2535449" y="1885542"/>
            <a:chExt cx="1986306" cy="2826000"/>
          </a:xfrm>
        </p:grpSpPr>
        <p:sp>
          <p:nvSpPr>
            <p:cNvPr id="66" name="직사각형 65"/>
            <p:cNvSpPr/>
            <p:nvPr/>
          </p:nvSpPr>
          <p:spPr>
            <a:xfrm flipH="1">
              <a:off x="2535449" y="1885542"/>
              <a:ext cx="1986306" cy="2826000"/>
            </a:xfrm>
            <a:prstGeom prst="rect">
              <a:avLst/>
            </a:prstGeom>
            <a:noFill/>
            <a:ln w="6350">
              <a:gradFill>
                <a:gsLst>
                  <a:gs pos="98000">
                    <a:schemeClr val="bg1">
                      <a:alpha val="0"/>
                    </a:schemeClr>
                  </a:gs>
                  <a:gs pos="0">
                    <a:schemeClr val="bg1">
                      <a:lumMod val="75000"/>
                    </a:schemeClr>
                  </a:gs>
                  <a:gs pos="96000">
                    <a:schemeClr val="bg1">
                      <a:lumMod val="75000"/>
                    </a:schemeClr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72000" tIns="324000" rIns="0" bIns="0" numCol="1" rtlCol="0" anchor="t" anchorCtr="0"/>
            <a:lstStyle/>
            <a:p>
              <a:pPr marL="90000" indent="-90000" latinLnBrk="0">
                <a:spcAft>
                  <a:spcPts val="600"/>
                </a:spcAft>
                <a:buSzPct val="100000"/>
                <a:buFont typeface="Arial" panose="020B0604020202020204" pitchFamily="34" charset="0"/>
                <a:buChar char="•"/>
              </a:pPr>
              <a:endParaRPr lang="en-US" altLang="ko-KR" sz="900" dirty="0">
                <a:gradFill>
                  <a:gsLst>
                    <a:gs pos="100000">
                      <a:prstClr val="black"/>
                    </a:gs>
                    <a:gs pos="0">
                      <a:prstClr val="black"/>
                    </a:gs>
                  </a:gsLst>
                  <a:lin ang="5400000" scaled="0"/>
                </a:gradFill>
                <a:latin typeface="Rix모던고딕 L" panose="02020603020101020101" pitchFamily="18" charset="-127"/>
                <a:ea typeface="Rix모던고딕 L" panose="02020603020101020101" pitchFamily="18" charset="-127"/>
              </a:endParaRPr>
            </a:p>
          </p:txBody>
        </p:sp>
        <p:grpSp>
          <p:nvGrpSpPr>
            <p:cNvPr id="67" name="그룹 66"/>
            <p:cNvGrpSpPr/>
            <p:nvPr/>
          </p:nvGrpSpPr>
          <p:grpSpPr>
            <a:xfrm>
              <a:off x="2535449" y="1885542"/>
              <a:ext cx="1986306" cy="1398383"/>
              <a:chOff x="458925" y="947306"/>
              <a:chExt cx="2534904" cy="1398383"/>
            </a:xfrm>
          </p:grpSpPr>
          <p:sp>
            <p:nvSpPr>
              <p:cNvPr id="68" name="직사각형 67"/>
              <p:cNvSpPr/>
              <p:nvPr/>
            </p:nvSpPr>
            <p:spPr>
              <a:xfrm flipH="1">
                <a:off x="459758" y="947306"/>
                <a:ext cx="2534071" cy="317614"/>
              </a:xfrm>
              <a:prstGeom prst="rect">
                <a:avLst/>
              </a:prstGeom>
              <a:gradFill flip="none" rotWithShape="1">
                <a:gsLst>
                  <a:gs pos="50000">
                    <a:srgbClr val="0084BD"/>
                  </a:gs>
                  <a:gs pos="49000">
                    <a:srgbClr val="0096D6"/>
                  </a:gs>
                </a:gsLst>
                <a:lin ang="5400000" scaled="1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18000" rtlCol="0" anchor="ctr"/>
              <a:lstStyle/>
              <a:p>
                <a:pPr algn="ctr" fontAlgn="base" latinLnBrk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ko-KR" sz="1600" b="1" dirty="0" smtClean="0">
                    <a:solidFill>
                      <a:schemeClr val="bg1"/>
                    </a:solidFill>
                    <a:latin typeface="+mj-ea"/>
                    <a:cs typeface="Arial" panose="020B0604020202020204" pitchFamily="34" charset="0"/>
                  </a:rPr>
                  <a:t>Applications</a:t>
                </a:r>
                <a:endParaRPr lang="en-US" altLang="ko-KR" sz="1600" b="1" dirty="0">
                  <a:solidFill>
                    <a:schemeClr val="bg1"/>
                  </a:solidFill>
                  <a:latin typeface="+mj-ea"/>
                  <a:cs typeface="Arial" panose="020B0604020202020204" pitchFamily="34" charset="0"/>
                </a:endParaRPr>
              </a:p>
            </p:txBody>
          </p:sp>
          <p:sp>
            <p:nvSpPr>
              <p:cNvPr id="69" name="TextBox 68"/>
              <p:cNvSpPr txBox="1"/>
              <p:nvPr/>
            </p:nvSpPr>
            <p:spPr>
              <a:xfrm>
                <a:off x="458925" y="1300330"/>
                <a:ext cx="2534904" cy="1045359"/>
              </a:xfrm>
              <a:prstGeom prst="rect">
                <a:avLst/>
              </a:prstGeom>
              <a:noFill/>
            </p:spPr>
            <p:txBody>
              <a:bodyPr wrap="none" lIns="72000" rtlCol="0" anchor="t">
                <a:noAutofit/>
              </a:bodyPr>
              <a:lstStyle>
                <a:defPPr>
                  <a:defRPr lang="ko-KR"/>
                </a:defPPr>
                <a:lvl1pPr marL="108000" indent="-108000" latinLnBrk="0">
                  <a:spcAft>
                    <a:spcPts val="300"/>
                  </a:spcAft>
                  <a:buFont typeface="Arial" panose="020B0604020202020204" pitchFamily="34" charset="0"/>
                  <a:buChar char="•"/>
                  <a:defRPr sz="1200"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pPr>
                  <a:spcAft>
                    <a:spcPts val="400"/>
                  </a:spcAft>
                </a:pPr>
                <a:r>
                  <a:rPr lang="en-US" altLang="ko-KR" dirty="0" smtClean="0"/>
                  <a:t>Enhanced Mobile BB</a:t>
                </a:r>
              </a:p>
              <a:p>
                <a:pPr>
                  <a:spcAft>
                    <a:spcPts val="400"/>
                  </a:spcAft>
                </a:pPr>
                <a:r>
                  <a:rPr lang="en-US" altLang="ko-KR" dirty="0" smtClean="0"/>
                  <a:t>Connected vehicles</a:t>
                </a:r>
              </a:p>
              <a:p>
                <a:pPr>
                  <a:spcAft>
                    <a:spcPts val="400"/>
                  </a:spcAft>
                </a:pPr>
                <a:r>
                  <a:rPr lang="en-US" altLang="ko-KR" dirty="0" smtClean="0"/>
                  <a:t>AR/VR</a:t>
                </a:r>
                <a:endParaRPr lang="en-US" altLang="ko-KR" dirty="0"/>
              </a:p>
              <a:p>
                <a:pPr>
                  <a:spcAft>
                    <a:spcPts val="400"/>
                  </a:spcAft>
                </a:pPr>
                <a:r>
                  <a:rPr lang="en-US" altLang="ko-KR" dirty="0" smtClean="0"/>
                  <a:t>S-UHD/3D Video</a:t>
                </a:r>
                <a:endParaRPr lang="en-US" altLang="ko-KR" dirty="0"/>
              </a:p>
              <a:p>
                <a:pPr>
                  <a:spcAft>
                    <a:spcPts val="400"/>
                  </a:spcAft>
                </a:pPr>
                <a:r>
                  <a:rPr lang="en-US" altLang="ko-KR" dirty="0" err="1" smtClean="0"/>
                  <a:t>Haptics</a:t>
                </a:r>
                <a:r>
                  <a:rPr lang="en-US" altLang="ko-KR" dirty="0" smtClean="0"/>
                  <a:t>/Sensing</a:t>
                </a:r>
                <a:endParaRPr lang="en-US" altLang="ko-KR" dirty="0"/>
              </a:p>
              <a:p>
                <a:pPr>
                  <a:spcAft>
                    <a:spcPts val="400"/>
                  </a:spcAft>
                </a:pPr>
                <a:r>
                  <a:rPr lang="en-US" altLang="ko-KR" dirty="0" smtClean="0"/>
                  <a:t>Massive </a:t>
                </a:r>
                <a:r>
                  <a:rPr lang="en-US" altLang="ko-KR" dirty="0" err="1" smtClean="0"/>
                  <a:t>IoT</a:t>
                </a:r>
                <a:endParaRPr lang="en-US" altLang="ko-KR" dirty="0" smtClean="0"/>
              </a:p>
              <a:p>
                <a:pPr>
                  <a:spcAft>
                    <a:spcPts val="400"/>
                  </a:spcAft>
                </a:pPr>
                <a:r>
                  <a:rPr lang="en-US" altLang="ko-KR" dirty="0" smtClean="0"/>
                  <a:t>Remote machine control</a:t>
                </a:r>
              </a:p>
              <a:p>
                <a:pPr>
                  <a:spcAft>
                    <a:spcPts val="400"/>
                  </a:spcAft>
                </a:pPr>
                <a:r>
                  <a:rPr lang="en-GB" altLang="ko-KR" dirty="0" smtClean="0"/>
                  <a:t>Mission critical services</a:t>
                </a:r>
              </a:p>
              <a:p>
                <a:pPr>
                  <a:spcAft>
                    <a:spcPts val="400"/>
                  </a:spcAft>
                </a:pPr>
                <a:r>
                  <a:rPr lang="en-GB" altLang="ko-KR" dirty="0" smtClean="0"/>
                  <a:t>Fixed-wireless access</a:t>
                </a:r>
              </a:p>
              <a:p>
                <a:pPr>
                  <a:spcAft>
                    <a:spcPts val="400"/>
                  </a:spcAft>
                </a:pPr>
                <a:r>
                  <a:rPr lang="en-GB" altLang="ko-KR" dirty="0" smtClean="0"/>
                  <a:t>…</a:t>
                </a:r>
              </a:p>
              <a:p>
                <a:pPr>
                  <a:spcAft>
                    <a:spcPts val="400"/>
                  </a:spcAft>
                </a:pPr>
                <a:endParaRPr lang="ko-KR" altLang="en-US" dirty="0"/>
              </a:p>
            </p:txBody>
          </p:sp>
        </p:grpSp>
      </p:grpSp>
      <p:grpSp>
        <p:nvGrpSpPr>
          <p:cNvPr id="4" name="그룹 3"/>
          <p:cNvGrpSpPr/>
          <p:nvPr/>
        </p:nvGrpSpPr>
        <p:grpSpPr>
          <a:xfrm>
            <a:off x="4614909" y="1466442"/>
            <a:ext cx="1998889" cy="2826000"/>
            <a:chOff x="4601586" y="1885542"/>
            <a:chExt cx="1998889" cy="2826000"/>
          </a:xfrm>
        </p:grpSpPr>
        <p:sp>
          <p:nvSpPr>
            <p:cNvPr id="62" name="직사각형 61"/>
            <p:cNvSpPr/>
            <p:nvPr/>
          </p:nvSpPr>
          <p:spPr>
            <a:xfrm flipH="1">
              <a:off x="4614170" y="1885542"/>
              <a:ext cx="1986305" cy="2826000"/>
            </a:xfrm>
            <a:prstGeom prst="rect">
              <a:avLst/>
            </a:prstGeom>
            <a:noFill/>
            <a:ln w="6350">
              <a:gradFill>
                <a:gsLst>
                  <a:gs pos="98000">
                    <a:schemeClr val="bg1">
                      <a:alpha val="0"/>
                    </a:schemeClr>
                  </a:gs>
                  <a:gs pos="0">
                    <a:schemeClr val="bg1">
                      <a:lumMod val="75000"/>
                    </a:schemeClr>
                  </a:gs>
                  <a:gs pos="96000">
                    <a:schemeClr val="bg1">
                      <a:lumMod val="75000"/>
                    </a:schemeClr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72000" tIns="324000" rIns="0" bIns="0" numCol="1" rtlCol="0" anchor="t" anchorCtr="0"/>
            <a:lstStyle/>
            <a:p>
              <a:pPr marL="90000" indent="-90000" latinLnBrk="0">
                <a:spcAft>
                  <a:spcPts val="600"/>
                </a:spcAft>
                <a:buSzPct val="100000"/>
                <a:buFont typeface="Arial" panose="020B0604020202020204" pitchFamily="34" charset="0"/>
                <a:buChar char="•"/>
              </a:pPr>
              <a:endParaRPr lang="en-US" altLang="ko-KR" sz="900" dirty="0">
                <a:gradFill>
                  <a:gsLst>
                    <a:gs pos="100000">
                      <a:prstClr val="black"/>
                    </a:gs>
                    <a:gs pos="0">
                      <a:prstClr val="black"/>
                    </a:gs>
                  </a:gsLst>
                  <a:lin ang="5400000" scaled="0"/>
                </a:gradFill>
                <a:latin typeface="Rix모던고딕 L" panose="02020603020101020101" pitchFamily="18" charset="-127"/>
                <a:ea typeface="Rix모던고딕 L" panose="02020603020101020101" pitchFamily="18" charset="-127"/>
              </a:endParaRPr>
            </a:p>
          </p:txBody>
        </p:sp>
        <p:grpSp>
          <p:nvGrpSpPr>
            <p:cNvPr id="63" name="그룹 62"/>
            <p:cNvGrpSpPr/>
            <p:nvPr/>
          </p:nvGrpSpPr>
          <p:grpSpPr>
            <a:xfrm>
              <a:off x="4601586" y="1885542"/>
              <a:ext cx="1998889" cy="1398383"/>
              <a:chOff x="442866" y="947306"/>
              <a:chExt cx="2550963" cy="1398383"/>
            </a:xfrm>
          </p:grpSpPr>
          <p:sp>
            <p:nvSpPr>
              <p:cNvPr id="64" name="직사각형 63"/>
              <p:cNvSpPr/>
              <p:nvPr/>
            </p:nvSpPr>
            <p:spPr>
              <a:xfrm flipH="1">
                <a:off x="459758" y="947306"/>
                <a:ext cx="2534071" cy="317614"/>
              </a:xfrm>
              <a:prstGeom prst="rect">
                <a:avLst/>
              </a:prstGeom>
              <a:gradFill flip="none" rotWithShape="1">
                <a:gsLst>
                  <a:gs pos="50000">
                    <a:srgbClr val="296AB5"/>
                  </a:gs>
                  <a:gs pos="49000">
                    <a:srgbClr val="2F7CD4"/>
                  </a:gs>
                </a:gsLst>
                <a:lin ang="5400000" scaled="1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18000" rtlCol="0" anchor="ctr"/>
              <a:lstStyle/>
              <a:p>
                <a:pPr algn="ctr" fontAlgn="base" latinLnBrk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ko-KR" sz="1600" b="1" dirty="0" smtClean="0">
                    <a:solidFill>
                      <a:schemeClr val="bg1"/>
                    </a:solidFill>
                    <a:latin typeface="+mj-ea"/>
                    <a:cs typeface="Arial" panose="020B0604020202020204" pitchFamily="34" charset="0"/>
                  </a:rPr>
                  <a:t>Customer segments</a:t>
                </a:r>
                <a:endParaRPr lang="en-US" altLang="ko-KR" sz="1600" b="1" dirty="0">
                  <a:solidFill>
                    <a:schemeClr val="bg1"/>
                  </a:solidFill>
                  <a:latin typeface="+mj-ea"/>
                  <a:cs typeface="Arial" panose="020B0604020202020204" pitchFamily="34" charset="0"/>
                </a:endParaRPr>
              </a:p>
            </p:txBody>
          </p:sp>
          <p:sp>
            <p:nvSpPr>
              <p:cNvPr id="65" name="TextBox 64"/>
              <p:cNvSpPr txBox="1"/>
              <p:nvPr/>
            </p:nvSpPr>
            <p:spPr>
              <a:xfrm>
                <a:off x="442866" y="1300330"/>
                <a:ext cx="2550963" cy="1045359"/>
              </a:xfrm>
              <a:prstGeom prst="rect">
                <a:avLst/>
              </a:prstGeom>
              <a:noFill/>
            </p:spPr>
            <p:txBody>
              <a:bodyPr wrap="none" lIns="72000" rtlCol="0" anchor="t">
                <a:noAutofit/>
              </a:bodyPr>
              <a:lstStyle>
                <a:defPPr>
                  <a:defRPr lang="ko-KR"/>
                </a:defPPr>
                <a:lvl1pPr marL="108000" indent="-108000" latinLnBrk="0">
                  <a:spcAft>
                    <a:spcPts val="300"/>
                  </a:spcAft>
                  <a:buFont typeface="Arial" panose="020B0604020202020204" pitchFamily="34" charset="0"/>
                  <a:buChar char="•"/>
                  <a:defRPr sz="1200"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pPr>
                  <a:spcAft>
                    <a:spcPts val="400"/>
                  </a:spcAft>
                </a:pPr>
                <a:r>
                  <a:rPr lang="en-US" altLang="ko-KR" dirty="0" smtClean="0"/>
                  <a:t>Consumer</a:t>
                </a:r>
              </a:p>
              <a:p>
                <a:pPr>
                  <a:spcAft>
                    <a:spcPts val="400"/>
                  </a:spcAft>
                </a:pPr>
                <a:r>
                  <a:rPr lang="en-US" altLang="ko-KR" dirty="0" smtClean="0"/>
                  <a:t>Auto industry</a:t>
                </a:r>
              </a:p>
              <a:p>
                <a:pPr>
                  <a:spcAft>
                    <a:spcPts val="400"/>
                  </a:spcAft>
                </a:pPr>
                <a:r>
                  <a:rPr lang="en-US" altLang="ko-KR" dirty="0" smtClean="0"/>
                  <a:t>Health</a:t>
                </a:r>
              </a:p>
              <a:p>
                <a:pPr>
                  <a:spcAft>
                    <a:spcPts val="400"/>
                  </a:spcAft>
                </a:pPr>
                <a:r>
                  <a:rPr lang="en-US" altLang="ko-KR" dirty="0" smtClean="0"/>
                  <a:t>Industry 4.0</a:t>
                </a:r>
              </a:p>
              <a:p>
                <a:pPr>
                  <a:spcAft>
                    <a:spcPts val="400"/>
                  </a:spcAft>
                </a:pPr>
                <a:r>
                  <a:rPr lang="en-US" altLang="ko-KR" dirty="0" smtClean="0"/>
                  <a:t>Agriculture</a:t>
                </a:r>
              </a:p>
              <a:p>
                <a:pPr>
                  <a:spcAft>
                    <a:spcPts val="400"/>
                  </a:spcAft>
                </a:pPr>
                <a:r>
                  <a:rPr lang="en-US" altLang="ko-KR" dirty="0" smtClean="0"/>
                  <a:t>Smart City/Public sector</a:t>
                </a:r>
              </a:p>
              <a:p>
                <a:pPr>
                  <a:spcAft>
                    <a:spcPts val="400"/>
                  </a:spcAft>
                </a:pPr>
                <a:r>
                  <a:rPr lang="en-US" altLang="ko-KR" dirty="0" smtClean="0"/>
                  <a:t>Smart building</a:t>
                </a:r>
              </a:p>
              <a:p>
                <a:pPr>
                  <a:spcAft>
                    <a:spcPts val="400"/>
                  </a:spcAft>
                </a:pPr>
                <a:r>
                  <a:rPr lang="en-US" altLang="ko-KR" dirty="0" smtClean="0"/>
                  <a:t>Utilities</a:t>
                </a:r>
              </a:p>
              <a:p>
                <a:pPr>
                  <a:spcAft>
                    <a:spcPts val="400"/>
                  </a:spcAft>
                </a:pPr>
                <a:r>
                  <a:rPr lang="en-US" altLang="ko-KR" dirty="0" smtClean="0"/>
                  <a:t>Education</a:t>
                </a:r>
              </a:p>
              <a:p>
                <a:pPr>
                  <a:spcAft>
                    <a:spcPts val="400"/>
                  </a:spcAft>
                </a:pPr>
                <a:r>
                  <a:rPr lang="en-US" altLang="ko-KR" dirty="0" smtClean="0"/>
                  <a:t>Transport</a:t>
                </a:r>
              </a:p>
              <a:p>
                <a:pPr>
                  <a:spcAft>
                    <a:spcPts val="400"/>
                  </a:spcAft>
                </a:pPr>
                <a:r>
                  <a:rPr lang="en-US" altLang="ko-KR" dirty="0" smtClean="0"/>
                  <a:t>…</a:t>
                </a:r>
              </a:p>
            </p:txBody>
          </p:sp>
        </p:grpSp>
      </p:grpSp>
      <p:grpSp>
        <p:nvGrpSpPr>
          <p:cNvPr id="5" name="그룹 4"/>
          <p:cNvGrpSpPr/>
          <p:nvPr/>
        </p:nvGrpSpPr>
        <p:grpSpPr>
          <a:xfrm>
            <a:off x="6699845" y="1466442"/>
            <a:ext cx="1986306" cy="2826000"/>
            <a:chOff x="6699845" y="1885542"/>
            <a:chExt cx="1986306" cy="2826000"/>
          </a:xfrm>
        </p:grpSpPr>
        <p:sp>
          <p:nvSpPr>
            <p:cNvPr id="58" name="직사각형 57"/>
            <p:cNvSpPr/>
            <p:nvPr/>
          </p:nvSpPr>
          <p:spPr>
            <a:xfrm flipH="1">
              <a:off x="6699845" y="1885542"/>
              <a:ext cx="1986306" cy="2826000"/>
            </a:xfrm>
            <a:prstGeom prst="rect">
              <a:avLst/>
            </a:prstGeom>
            <a:noFill/>
            <a:ln w="6350">
              <a:gradFill>
                <a:gsLst>
                  <a:gs pos="98000">
                    <a:schemeClr val="bg1">
                      <a:alpha val="0"/>
                    </a:schemeClr>
                  </a:gs>
                  <a:gs pos="0">
                    <a:schemeClr val="bg1">
                      <a:lumMod val="75000"/>
                    </a:schemeClr>
                  </a:gs>
                  <a:gs pos="96000">
                    <a:schemeClr val="bg1">
                      <a:lumMod val="75000"/>
                    </a:schemeClr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72000" tIns="324000" rIns="0" bIns="0" numCol="1" rtlCol="0" anchor="t" anchorCtr="0"/>
            <a:lstStyle/>
            <a:p>
              <a:pPr marL="90000" indent="-90000" latinLnBrk="0">
                <a:spcAft>
                  <a:spcPts val="600"/>
                </a:spcAft>
                <a:buSzPct val="100000"/>
                <a:buFont typeface="Arial" panose="020B0604020202020204" pitchFamily="34" charset="0"/>
                <a:buChar char="•"/>
              </a:pPr>
              <a:endParaRPr lang="en-US" altLang="ko-KR" sz="900" dirty="0">
                <a:gradFill>
                  <a:gsLst>
                    <a:gs pos="100000">
                      <a:prstClr val="black"/>
                    </a:gs>
                    <a:gs pos="0">
                      <a:prstClr val="black"/>
                    </a:gs>
                  </a:gsLst>
                  <a:lin ang="5400000" scaled="0"/>
                </a:gradFill>
                <a:latin typeface="Rix모던고딕 L" panose="02020603020101020101" pitchFamily="18" charset="-127"/>
                <a:ea typeface="Rix모던고딕 L" panose="02020603020101020101" pitchFamily="18" charset="-127"/>
              </a:endParaRPr>
            </a:p>
          </p:txBody>
        </p:sp>
        <p:grpSp>
          <p:nvGrpSpPr>
            <p:cNvPr id="59" name="그룹 58"/>
            <p:cNvGrpSpPr/>
            <p:nvPr/>
          </p:nvGrpSpPr>
          <p:grpSpPr>
            <a:xfrm>
              <a:off x="6699845" y="1885542"/>
              <a:ext cx="1986306" cy="1398383"/>
              <a:chOff x="458925" y="947306"/>
              <a:chExt cx="2534904" cy="1398383"/>
            </a:xfrm>
          </p:grpSpPr>
          <p:sp>
            <p:nvSpPr>
              <p:cNvPr id="60" name="직사각형 59"/>
              <p:cNvSpPr/>
              <p:nvPr/>
            </p:nvSpPr>
            <p:spPr>
              <a:xfrm flipH="1">
                <a:off x="459758" y="947306"/>
                <a:ext cx="2534071" cy="317614"/>
              </a:xfrm>
              <a:prstGeom prst="rect">
                <a:avLst/>
              </a:prstGeom>
              <a:gradFill>
                <a:gsLst>
                  <a:gs pos="55000">
                    <a:srgbClr val="6764B5"/>
                  </a:gs>
                  <a:gs pos="49000">
                    <a:srgbClr val="726FC9"/>
                  </a:gs>
                </a:gsLst>
                <a:lin ang="5400000" scaled="1"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7524" tIns="0" rIns="97524" bIns="18000" rtlCol="0" anchor="ctr"/>
              <a:lstStyle/>
              <a:p>
                <a:pPr algn="ctr" fontAlgn="base" latinLnBrk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ko-KR" sz="1600" b="1" dirty="0" smtClean="0">
                    <a:solidFill>
                      <a:schemeClr val="bg1"/>
                    </a:solidFill>
                    <a:latin typeface="+mj-ea"/>
                    <a:cs typeface="Arial" panose="020B0604020202020204" pitchFamily="34" charset="0"/>
                  </a:rPr>
                  <a:t>MNO biz model</a:t>
                </a:r>
                <a:endParaRPr lang="en-US" altLang="ko-KR" sz="1600" b="1" dirty="0">
                  <a:solidFill>
                    <a:schemeClr val="bg1"/>
                  </a:solidFill>
                  <a:latin typeface="+mj-ea"/>
                  <a:cs typeface="Arial" panose="020B0604020202020204" pitchFamily="34" charset="0"/>
                </a:endParaRPr>
              </a:p>
            </p:txBody>
          </p:sp>
          <p:sp>
            <p:nvSpPr>
              <p:cNvPr id="61" name="TextBox 60"/>
              <p:cNvSpPr txBox="1"/>
              <p:nvPr/>
            </p:nvSpPr>
            <p:spPr>
              <a:xfrm>
                <a:off x="458925" y="1300330"/>
                <a:ext cx="2534904" cy="1045359"/>
              </a:xfrm>
              <a:prstGeom prst="rect">
                <a:avLst/>
              </a:prstGeom>
              <a:noFill/>
            </p:spPr>
            <p:txBody>
              <a:bodyPr wrap="none" lIns="72000" rtlCol="0" anchor="t">
                <a:noAutofit/>
              </a:bodyPr>
              <a:lstStyle>
                <a:defPPr>
                  <a:defRPr lang="ko-KR"/>
                </a:defPPr>
                <a:lvl1pPr marL="108000" indent="-108000" latinLnBrk="0">
                  <a:spcAft>
                    <a:spcPts val="300"/>
                  </a:spcAft>
                  <a:buFont typeface="Arial" panose="020B0604020202020204" pitchFamily="34" charset="0"/>
                  <a:buChar char="•"/>
                  <a:defRPr sz="1200"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pPr>
                  <a:spcAft>
                    <a:spcPts val="400"/>
                  </a:spcAft>
                </a:pPr>
                <a:r>
                  <a:rPr lang="en-US" altLang="ko-KR" dirty="0" smtClean="0"/>
                  <a:t>B2C</a:t>
                </a:r>
              </a:p>
              <a:p>
                <a:pPr>
                  <a:spcAft>
                    <a:spcPts val="400"/>
                  </a:spcAft>
                </a:pPr>
                <a:r>
                  <a:rPr lang="en-US" altLang="ko-KR" dirty="0" smtClean="0"/>
                  <a:t>B2B</a:t>
                </a:r>
              </a:p>
              <a:p>
                <a:pPr>
                  <a:spcAft>
                    <a:spcPts val="400"/>
                  </a:spcAft>
                </a:pPr>
                <a:r>
                  <a:rPr lang="en-US" altLang="ko-KR" dirty="0" smtClean="0"/>
                  <a:t>B2B2C</a:t>
                </a:r>
                <a:endParaRPr lang="ko-KR" altLang="en-US" dirty="0"/>
              </a:p>
            </p:txBody>
          </p:sp>
        </p:grpSp>
      </p:grpSp>
      <p:grpSp>
        <p:nvGrpSpPr>
          <p:cNvPr id="7" name="Group 6"/>
          <p:cNvGrpSpPr/>
          <p:nvPr/>
        </p:nvGrpSpPr>
        <p:grpSpPr>
          <a:xfrm>
            <a:off x="-6351" y="890825"/>
            <a:ext cx="8692502" cy="385907"/>
            <a:chOff x="-6351" y="890825"/>
            <a:chExt cx="8692502" cy="385907"/>
          </a:xfrm>
        </p:grpSpPr>
        <p:sp>
          <p:nvSpPr>
            <p:cNvPr id="51" name="Freeform 7"/>
            <p:cNvSpPr>
              <a:spLocks/>
            </p:cNvSpPr>
            <p:nvPr/>
          </p:nvSpPr>
          <p:spPr bwMode="auto">
            <a:xfrm>
              <a:off x="-6351" y="890825"/>
              <a:ext cx="8692502" cy="385907"/>
            </a:xfrm>
            <a:custGeom>
              <a:avLst/>
              <a:gdLst>
                <a:gd name="T0" fmla="*/ 0 w 3726"/>
                <a:gd name="T1" fmla="*/ 110 h 160"/>
                <a:gd name="T2" fmla="*/ 3646 w 3726"/>
                <a:gd name="T3" fmla="*/ 110 h 160"/>
                <a:gd name="T4" fmla="*/ 3633 w 3726"/>
                <a:gd name="T5" fmla="*/ 123 h 160"/>
                <a:gd name="T6" fmla="*/ 3633 w 3726"/>
                <a:gd name="T7" fmla="*/ 152 h 160"/>
                <a:gd name="T8" fmla="*/ 3662 w 3726"/>
                <a:gd name="T9" fmla="*/ 152 h 160"/>
                <a:gd name="T10" fmla="*/ 3720 w 3726"/>
                <a:gd name="T11" fmla="*/ 94 h 160"/>
                <a:gd name="T12" fmla="*/ 3726 w 3726"/>
                <a:gd name="T13" fmla="*/ 80 h 160"/>
                <a:gd name="T14" fmla="*/ 3720 w 3726"/>
                <a:gd name="T15" fmla="*/ 65 h 160"/>
                <a:gd name="T16" fmla="*/ 3662 w 3726"/>
                <a:gd name="T17" fmla="*/ 8 h 160"/>
                <a:gd name="T18" fmla="*/ 3633 w 3726"/>
                <a:gd name="T19" fmla="*/ 8 h 160"/>
                <a:gd name="T20" fmla="*/ 3633 w 3726"/>
                <a:gd name="T21" fmla="*/ 37 h 160"/>
                <a:gd name="T22" fmla="*/ 3646 w 3726"/>
                <a:gd name="T23" fmla="*/ 50 h 160"/>
                <a:gd name="T24" fmla="*/ 0 w 3726"/>
                <a:gd name="T25" fmla="*/ 5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726" h="160">
                  <a:moveTo>
                    <a:pt x="0" y="110"/>
                  </a:moveTo>
                  <a:cubicBezTo>
                    <a:pt x="3646" y="110"/>
                    <a:pt x="3646" y="110"/>
                    <a:pt x="3646" y="110"/>
                  </a:cubicBezTo>
                  <a:cubicBezTo>
                    <a:pt x="3633" y="123"/>
                    <a:pt x="3633" y="123"/>
                    <a:pt x="3633" y="123"/>
                  </a:cubicBezTo>
                  <a:cubicBezTo>
                    <a:pt x="3625" y="131"/>
                    <a:pt x="3625" y="144"/>
                    <a:pt x="3633" y="152"/>
                  </a:cubicBezTo>
                  <a:cubicBezTo>
                    <a:pt x="3641" y="160"/>
                    <a:pt x="3654" y="160"/>
                    <a:pt x="3662" y="152"/>
                  </a:cubicBezTo>
                  <a:cubicBezTo>
                    <a:pt x="3720" y="94"/>
                    <a:pt x="3720" y="94"/>
                    <a:pt x="3720" y="94"/>
                  </a:cubicBezTo>
                  <a:cubicBezTo>
                    <a:pt x="3724" y="90"/>
                    <a:pt x="3726" y="85"/>
                    <a:pt x="3726" y="80"/>
                  </a:cubicBezTo>
                  <a:cubicBezTo>
                    <a:pt x="3726" y="74"/>
                    <a:pt x="3724" y="69"/>
                    <a:pt x="3720" y="65"/>
                  </a:cubicBezTo>
                  <a:cubicBezTo>
                    <a:pt x="3662" y="8"/>
                    <a:pt x="3662" y="8"/>
                    <a:pt x="3662" y="8"/>
                  </a:cubicBezTo>
                  <a:cubicBezTo>
                    <a:pt x="3654" y="0"/>
                    <a:pt x="3641" y="0"/>
                    <a:pt x="3633" y="8"/>
                  </a:cubicBezTo>
                  <a:cubicBezTo>
                    <a:pt x="3625" y="16"/>
                    <a:pt x="3625" y="29"/>
                    <a:pt x="3633" y="37"/>
                  </a:cubicBezTo>
                  <a:cubicBezTo>
                    <a:pt x="3646" y="50"/>
                    <a:pt x="3646" y="50"/>
                    <a:pt x="3646" y="50"/>
                  </a:cubicBezTo>
                  <a:cubicBezTo>
                    <a:pt x="0" y="50"/>
                    <a:pt x="0" y="50"/>
                    <a:pt x="0" y="5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88900" algn="ctr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grpSp>
          <p:nvGrpSpPr>
            <p:cNvPr id="74" name="그룹 73"/>
            <p:cNvGrpSpPr/>
            <p:nvPr/>
          </p:nvGrpSpPr>
          <p:grpSpPr>
            <a:xfrm>
              <a:off x="1300743" y="927041"/>
              <a:ext cx="313424" cy="313424"/>
              <a:chOff x="1205158" y="1346141"/>
              <a:chExt cx="313424" cy="313424"/>
            </a:xfrm>
          </p:grpSpPr>
          <p:sp>
            <p:nvSpPr>
              <p:cNvPr id="75" name="타원 74"/>
              <p:cNvSpPr/>
              <p:nvPr/>
            </p:nvSpPr>
            <p:spPr>
              <a:xfrm>
                <a:off x="1205158" y="1346141"/>
                <a:ext cx="313424" cy="31342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ffectLst>
                <a:outerShdw blurRad="88900" algn="ctr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6" name="타원 75"/>
              <p:cNvSpPr/>
              <p:nvPr/>
            </p:nvSpPr>
            <p:spPr>
              <a:xfrm>
                <a:off x="1268692" y="1409675"/>
                <a:ext cx="186356" cy="186356"/>
              </a:xfrm>
              <a:prstGeom prst="ellipse">
                <a:avLst/>
              </a:prstGeom>
              <a:solidFill>
                <a:srgbClr val="1EB3C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77" name="그룹 76"/>
            <p:cNvGrpSpPr/>
            <p:nvPr/>
          </p:nvGrpSpPr>
          <p:grpSpPr>
            <a:xfrm>
              <a:off x="3372216" y="927041"/>
              <a:ext cx="313424" cy="313424"/>
              <a:chOff x="1205158" y="1346141"/>
              <a:chExt cx="313424" cy="313424"/>
            </a:xfrm>
          </p:grpSpPr>
          <p:sp>
            <p:nvSpPr>
              <p:cNvPr id="78" name="타원 77"/>
              <p:cNvSpPr/>
              <p:nvPr/>
            </p:nvSpPr>
            <p:spPr>
              <a:xfrm>
                <a:off x="1205158" y="1346141"/>
                <a:ext cx="313424" cy="31342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ffectLst>
                <a:outerShdw blurRad="88900" algn="ctr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9" name="타원 78"/>
              <p:cNvSpPr/>
              <p:nvPr/>
            </p:nvSpPr>
            <p:spPr>
              <a:xfrm>
                <a:off x="1268692" y="1409675"/>
                <a:ext cx="186356" cy="186356"/>
              </a:xfrm>
              <a:prstGeom prst="ellipse">
                <a:avLst/>
              </a:prstGeom>
              <a:solidFill>
                <a:srgbClr val="0197D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80" name="그룹 79"/>
            <p:cNvGrpSpPr/>
            <p:nvPr/>
          </p:nvGrpSpPr>
          <p:grpSpPr>
            <a:xfrm>
              <a:off x="5450937" y="927041"/>
              <a:ext cx="313424" cy="313424"/>
              <a:chOff x="1205158" y="1346141"/>
              <a:chExt cx="313424" cy="313424"/>
            </a:xfrm>
          </p:grpSpPr>
          <p:sp>
            <p:nvSpPr>
              <p:cNvPr id="81" name="타원 80"/>
              <p:cNvSpPr/>
              <p:nvPr/>
            </p:nvSpPr>
            <p:spPr>
              <a:xfrm>
                <a:off x="1205158" y="1346141"/>
                <a:ext cx="313424" cy="31342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ffectLst>
                <a:outerShdw blurRad="88900" algn="ctr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2" name="타원 81"/>
              <p:cNvSpPr/>
              <p:nvPr/>
            </p:nvSpPr>
            <p:spPr>
              <a:xfrm>
                <a:off x="1268692" y="1409675"/>
                <a:ext cx="186356" cy="186356"/>
              </a:xfrm>
              <a:prstGeom prst="ellipse">
                <a:avLst/>
              </a:prstGeom>
              <a:solidFill>
                <a:srgbClr val="2F7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83" name="그룹 82"/>
            <p:cNvGrpSpPr/>
            <p:nvPr/>
          </p:nvGrpSpPr>
          <p:grpSpPr>
            <a:xfrm>
              <a:off x="7509494" y="927041"/>
              <a:ext cx="313424" cy="313424"/>
              <a:chOff x="1205158" y="1346141"/>
              <a:chExt cx="313424" cy="313424"/>
            </a:xfrm>
          </p:grpSpPr>
          <p:sp>
            <p:nvSpPr>
              <p:cNvPr id="84" name="타원 83"/>
              <p:cNvSpPr/>
              <p:nvPr/>
            </p:nvSpPr>
            <p:spPr>
              <a:xfrm>
                <a:off x="1205158" y="1346141"/>
                <a:ext cx="313424" cy="31342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ffectLst>
                <a:outerShdw blurRad="88900" algn="ctr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5" name="타원 84"/>
              <p:cNvSpPr/>
              <p:nvPr/>
            </p:nvSpPr>
            <p:spPr>
              <a:xfrm>
                <a:off x="1268692" y="1409675"/>
                <a:ext cx="186356" cy="186356"/>
              </a:xfrm>
              <a:prstGeom prst="ellipse">
                <a:avLst/>
              </a:prstGeom>
              <a:solidFill>
                <a:srgbClr val="726FC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59788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 smtClean="0"/>
              <a:t>Faux requirements – Five 9’s and 100%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B6D96-E065-46D7-BFC0-473F3D5B23B3}" type="slidenum">
              <a:rPr lang="ko-KR" altLang="en-US" smtClean="0"/>
              <a:pPr/>
              <a:t>5</a:t>
            </a:fld>
            <a:endParaRPr lang="ko-KR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0985" y="779780"/>
            <a:ext cx="5429250" cy="372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03860" y="4500880"/>
            <a:ext cx="35890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latinLnBrk="0"/>
            <a:r>
              <a:rPr lang="en-GB" sz="1000" i="1" dirty="0" smtClean="0"/>
              <a:t>Source – ITU-R M.2083 ‘IMT Vision – Framework and overall objectives of the future development of IMT for 2020 and beyond</a:t>
            </a:r>
            <a:endParaRPr lang="en-GB" sz="1000" i="1" dirty="0"/>
          </a:p>
        </p:txBody>
      </p:sp>
      <p:sp>
        <p:nvSpPr>
          <p:cNvPr id="7" name="TextBox 6"/>
          <p:cNvSpPr txBox="1"/>
          <p:nvPr/>
        </p:nvSpPr>
        <p:spPr>
          <a:xfrm>
            <a:off x="4351020" y="779780"/>
            <a:ext cx="4792980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latinLnBrk="0" hangingPunct="0"/>
            <a:r>
              <a:rPr lang="en-GB" sz="2000" u="sng" dirty="0" smtClean="0"/>
              <a:t>What’s Missing?</a:t>
            </a:r>
          </a:p>
          <a:p>
            <a:pPr marL="285750" indent="-285750" eaLnBrk="0" latinLnBrk="0" hangingPunct="0">
              <a:buFont typeface="Arial" panose="020B0604020202020204" pitchFamily="34" charset="0"/>
              <a:buChar char="•"/>
            </a:pPr>
            <a:r>
              <a:rPr lang="en-GB" sz="2000" dirty="0" smtClean="0"/>
              <a:t>ITU-R has no requirement for 100% coverage</a:t>
            </a:r>
            <a:r>
              <a:rPr lang="en-GB" sz="2000" baseline="30000" dirty="0" smtClean="0"/>
              <a:t>*</a:t>
            </a:r>
            <a:r>
              <a:rPr lang="en-GB" sz="2000" dirty="0" smtClean="0"/>
              <a:t> or for 99.999% availability</a:t>
            </a:r>
          </a:p>
          <a:p>
            <a:pPr marL="285750" indent="-285750" eaLnBrk="0" latinLnBrk="0" hangingPunct="0">
              <a:buFont typeface="Arial" panose="020B0604020202020204" pitchFamily="34" charset="0"/>
              <a:buChar char="•"/>
            </a:pPr>
            <a:endParaRPr lang="en-GB" sz="2000" dirty="0"/>
          </a:p>
          <a:p>
            <a:pPr eaLnBrk="0" latinLnBrk="0" hangingPunct="0"/>
            <a:r>
              <a:rPr lang="en-GB" sz="2000" u="sng" dirty="0" smtClean="0"/>
              <a:t>So why does everyone keep talking about them?</a:t>
            </a:r>
          </a:p>
          <a:p>
            <a:pPr marL="285750" indent="-285750" eaLnBrk="0" latinLnBrk="0" hangingPunct="0">
              <a:buFont typeface="Arial" panose="020B0604020202020204" pitchFamily="34" charset="0"/>
              <a:buChar char="•"/>
            </a:pPr>
            <a:r>
              <a:rPr lang="en-GB" sz="1600" dirty="0" smtClean="0"/>
              <a:t>Because they are included in everyone’s marketing, but no one knows why they were put there.</a:t>
            </a:r>
          </a:p>
          <a:p>
            <a:pPr marL="285750" indent="-285750" eaLnBrk="0" latinLnBrk="0" hangingPunct="0">
              <a:buFont typeface="Arial" panose="020B0604020202020204" pitchFamily="34" charset="0"/>
              <a:buChar char="•"/>
            </a:pPr>
            <a:r>
              <a:rPr lang="en-GB" sz="1600" dirty="0" smtClean="0"/>
              <a:t>NGMN’s white paper mentions ‘availability close to 100%’.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25340" y="4170988"/>
            <a:ext cx="450342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latinLnBrk="0"/>
            <a:r>
              <a:rPr lang="en-GB" sz="1000" i="1" dirty="0"/>
              <a:t>*</a:t>
            </a:r>
            <a:r>
              <a:rPr lang="en-GB" sz="1000" i="1" dirty="0" smtClean="0"/>
              <a:t>ITU-R M.2083 does state  ‘Achievable data rate that is available ubiquitously across the coverage area’, but in a foot note clarifies that ‘The term “ubiquitous” is related to the considered coverage area and is not intended to relate to an entire region or country’</a:t>
            </a:r>
          </a:p>
          <a:p>
            <a:pPr eaLnBrk="0" latinLnBrk="0"/>
            <a:r>
              <a:rPr lang="en-GB" sz="1000" i="1" dirty="0" smtClean="0"/>
              <a:t>… or in other words, when they say ubiquitous, they don’t actually mean ubiquitous</a:t>
            </a:r>
            <a:endParaRPr lang="en-GB" sz="1000" i="1" dirty="0"/>
          </a:p>
        </p:txBody>
      </p:sp>
    </p:spTree>
    <p:extLst>
      <p:ext uri="{BB962C8B-B14F-4D97-AF65-F5344CB8AC3E}">
        <p14:creationId xmlns:p14="http://schemas.microsoft.com/office/powerpoint/2010/main" val="2332087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 smtClean="0"/>
              <a:t>5G Service Enablers – meeting requirements</a:t>
            </a:r>
            <a:endParaRPr lang="en-GB" dirty="0"/>
          </a:p>
        </p:txBody>
      </p:sp>
      <p:pic>
        <p:nvPicPr>
          <p:cNvPr id="81" name="Picture 226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6122" y="2392082"/>
            <a:ext cx="814083" cy="406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2" name="그룹 4"/>
          <p:cNvGrpSpPr/>
          <p:nvPr/>
        </p:nvGrpSpPr>
        <p:grpSpPr>
          <a:xfrm>
            <a:off x="628554" y="1575794"/>
            <a:ext cx="2527201" cy="757488"/>
            <a:chOff x="-4763232" y="10066665"/>
            <a:chExt cx="2686593" cy="833044"/>
          </a:xfrm>
        </p:grpSpPr>
        <p:sp>
          <p:nvSpPr>
            <p:cNvPr id="83" name="TextBox 82"/>
            <p:cNvSpPr txBox="1">
              <a:spLocks noChangeArrowheads="1"/>
            </p:cNvSpPr>
            <p:nvPr/>
          </p:nvSpPr>
          <p:spPr bwMode="blackGray">
            <a:xfrm>
              <a:off x="-4613171" y="10662776"/>
              <a:ext cx="939302" cy="2369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defTabSz="913193" latinLnBrk="0">
                <a:defRPr/>
              </a:pPr>
              <a:r>
                <a:rPr lang="en-US" altLang="ko-KR" sz="800" b="1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  <a:cs typeface="Arial" pitchFamily="34" charset="0"/>
                </a:rPr>
                <a:t>Legacy Bands</a:t>
              </a:r>
            </a:p>
          </p:txBody>
        </p:sp>
        <p:sp>
          <p:nvSpPr>
            <p:cNvPr id="84" name="TextBox 39"/>
            <p:cNvSpPr txBox="1">
              <a:spLocks noChangeArrowheads="1"/>
            </p:cNvSpPr>
            <p:nvPr/>
          </p:nvSpPr>
          <p:spPr bwMode="blackGray">
            <a:xfrm>
              <a:off x="-4160314" y="10276699"/>
              <a:ext cx="506460" cy="2369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defTabSz="777517" latinLnBrk="0"/>
              <a:r>
                <a:rPr lang="en-US" altLang="ko-KR" sz="8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  <a:cs typeface="Arial" pitchFamily="34" charset="0"/>
                </a:rPr>
                <a:t>3 GHz</a:t>
              </a:r>
              <a:endParaRPr lang="ko-KR" altLang="en-US" sz="8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5" name="TextBox 39"/>
            <p:cNvSpPr txBox="1">
              <a:spLocks noChangeArrowheads="1"/>
            </p:cNvSpPr>
            <p:nvPr/>
          </p:nvSpPr>
          <p:spPr bwMode="blackGray">
            <a:xfrm>
              <a:off x="-2644447" y="10276699"/>
              <a:ext cx="567808" cy="2369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defTabSz="777517" latinLnBrk="0"/>
              <a:r>
                <a:rPr lang="en-US" altLang="ko-KR" sz="8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  <a:cs typeface="Arial" pitchFamily="34" charset="0"/>
                </a:rPr>
                <a:t>30 GHz</a:t>
              </a:r>
              <a:endParaRPr lang="ko-KR" altLang="en-US" sz="8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6" name="TextBox 39"/>
            <p:cNvSpPr txBox="1">
              <a:spLocks noChangeArrowheads="1"/>
            </p:cNvSpPr>
            <p:nvPr/>
          </p:nvSpPr>
          <p:spPr bwMode="blackGray">
            <a:xfrm>
              <a:off x="-4763232" y="10276699"/>
              <a:ext cx="634268" cy="2369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defTabSz="777517" latinLnBrk="0"/>
              <a:r>
                <a:rPr lang="en-US" altLang="ko-KR" sz="8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  <a:cs typeface="Arial" pitchFamily="34" charset="0"/>
                </a:rPr>
                <a:t>700 MHz</a:t>
              </a:r>
              <a:endParaRPr lang="ko-KR" altLang="en-US" sz="8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7" name="모서리가 둥근 직사각형 9"/>
            <p:cNvSpPr/>
            <p:nvPr/>
          </p:nvSpPr>
          <p:spPr bwMode="blackGray">
            <a:xfrm>
              <a:off x="-4583079" y="10452114"/>
              <a:ext cx="2213000" cy="233753"/>
            </a:xfrm>
            <a:prstGeom prst="roundRect">
              <a:avLst/>
            </a:prstGeom>
            <a:gradFill flip="none" rotWithShape="1">
              <a:gsLst>
                <a:gs pos="0">
                  <a:srgbClr val="3F5A87"/>
                </a:gs>
                <a:gs pos="50000">
                  <a:srgbClr val="9BBCFF"/>
                </a:gs>
                <a:gs pos="100000">
                  <a:srgbClr val="4F81BD">
                    <a:tint val="23500"/>
                    <a:satMod val="160000"/>
                  </a:srgbClr>
                </a:gs>
              </a:gsLst>
              <a:lin ang="10800000" scaled="1"/>
              <a:tileRect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algn="ctr" defTabSz="913193" latinLnBrk="0">
                <a:defRPr/>
              </a:pPr>
              <a:endParaRPr lang="ko-KR" altLang="en-US" sz="800" b="1" kern="0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8" name="직사각형 10"/>
            <p:cNvSpPr/>
            <p:nvPr/>
          </p:nvSpPr>
          <p:spPr bwMode="blackGray">
            <a:xfrm>
              <a:off x="-2888863" y="10456130"/>
              <a:ext cx="19256" cy="225720"/>
            </a:xfrm>
            <a:prstGeom prst="rect">
              <a:avLst/>
            </a:prstGeom>
            <a:solidFill>
              <a:srgbClr val="C00000">
                <a:alpha val="61176"/>
              </a:srgbClr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 defTabSz="913193" latinLnBrk="0">
                <a:defRPr/>
              </a:pPr>
              <a:endParaRPr lang="ko-KR" altLang="en-US" sz="800" b="1" kern="0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9" name="직사각형 11"/>
            <p:cNvSpPr/>
            <p:nvPr/>
          </p:nvSpPr>
          <p:spPr bwMode="blackGray">
            <a:xfrm>
              <a:off x="-4129136" y="10456130"/>
              <a:ext cx="8823" cy="225720"/>
            </a:xfrm>
            <a:prstGeom prst="rect">
              <a:avLst/>
            </a:prstGeom>
            <a:solidFill>
              <a:srgbClr val="C00000">
                <a:alpha val="61176"/>
              </a:srgbClr>
            </a:solidFill>
            <a:ln>
              <a:noFill/>
            </a:ln>
            <a:effectLst/>
          </p:spPr>
          <p:txBody>
            <a:bodyPr anchor="ctr"/>
            <a:lstStyle/>
            <a:p>
              <a:pPr algn="ctr" defTabSz="913193" latinLnBrk="0">
                <a:defRPr/>
              </a:pPr>
              <a:endParaRPr lang="ko-KR" altLang="en-US" sz="800" b="1" kern="0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0" name="직사각형 12"/>
            <p:cNvSpPr/>
            <p:nvPr/>
          </p:nvSpPr>
          <p:spPr bwMode="blackGray">
            <a:xfrm>
              <a:off x="-4160632" y="10456130"/>
              <a:ext cx="8823" cy="225720"/>
            </a:xfrm>
            <a:prstGeom prst="rect">
              <a:avLst/>
            </a:prstGeom>
            <a:solidFill>
              <a:srgbClr val="C00000">
                <a:alpha val="61176"/>
              </a:srgbClr>
            </a:solidFill>
            <a:ln>
              <a:noFill/>
            </a:ln>
            <a:effectLst/>
          </p:spPr>
          <p:txBody>
            <a:bodyPr anchor="ctr"/>
            <a:lstStyle/>
            <a:p>
              <a:pPr algn="ctr" defTabSz="913193" latinLnBrk="0">
                <a:defRPr/>
              </a:pPr>
              <a:endParaRPr lang="ko-KR" altLang="en-US" sz="800" b="1" kern="0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1" name="직사각형 13"/>
            <p:cNvSpPr/>
            <p:nvPr/>
          </p:nvSpPr>
          <p:spPr bwMode="blackGray">
            <a:xfrm>
              <a:off x="-4218363" y="10456130"/>
              <a:ext cx="8823" cy="225720"/>
            </a:xfrm>
            <a:prstGeom prst="rect">
              <a:avLst/>
            </a:prstGeom>
            <a:solidFill>
              <a:srgbClr val="C00000">
                <a:alpha val="61176"/>
              </a:srgbClr>
            </a:solidFill>
            <a:ln>
              <a:noFill/>
            </a:ln>
            <a:effectLst/>
          </p:spPr>
          <p:txBody>
            <a:bodyPr anchor="ctr"/>
            <a:lstStyle/>
            <a:p>
              <a:pPr algn="ctr" defTabSz="913193" latinLnBrk="0">
                <a:defRPr/>
              </a:pPr>
              <a:endParaRPr lang="ko-KR" altLang="en-US" sz="800" b="1" kern="0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" name="직사각형 14"/>
            <p:cNvSpPr/>
            <p:nvPr/>
          </p:nvSpPr>
          <p:spPr bwMode="blackGray">
            <a:xfrm>
              <a:off x="-4259224" y="10456130"/>
              <a:ext cx="8823" cy="225720"/>
            </a:xfrm>
            <a:prstGeom prst="rect">
              <a:avLst/>
            </a:prstGeom>
            <a:solidFill>
              <a:srgbClr val="C00000">
                <a:alpha val="61176"/>
              </a:srgbClr>
            </a:solidFill>
            <a:ln>
              <a:noFill/>
            </a:ln>
            <a:effectLst/>
          </p:spPr>
          <p:txBody>
            <a:bodyPr anchor="ctr"/>
            <a:lstStyle/>
            <a:p>
              <a:pPr algn="ctr" defTabSz="913193" latinLnBrk="0">
                <a:defRPr/>
              </a:pPr>
              <a:endParaRPr lang="ko-KR" altLang="en-US" sz="800" b="1" kern="0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3" name="TextBox 92"/>
            <p:cNvSpPr txBox="1">
              <a:spLocks noChangeArrowheads="1"/>
            </p:cNvSpPr>
            <p:nvPr/>
          </p:nvSpPr>
          <p:spPr bwMode="blackGray">
            <a:xfrm>
              <a:off x="-3036648" y="10661082"/>
              <a:ext cx="785934" cy="2369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defTabSz="913193" latinLnBrk="0">
                <a:defRPr/>
              </a:pPr>
              <a:r>
                <a:rPr lang="en-US" altLang="ko-KR" sz="800" b="1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  <a:cs typeface="Arial" pitchFamily="34" charset="0"/>
                </a:rPr>
                <a:t>New Bands</a:t>
              </a:r>
            </a:p>
          </p:txBody>
        </p:sp>
        <p:sp>
          <p:nvSpPr>
            <p:cNvPr id="94" name=" 3"/>
            <p:cNvSpPr/>
            <p:nvPr/>
          </p:nvSpPr>
          <p:spPr bwMode="blackGray">
            <a:xfrm rot="2464978">
              <a:off x="-3534446" y="10066665"/>
              <a:ext cx="488709" cy="532044"/>
            </a:xfrm>
            <a:prstGeom prst="swooshArrow">
              <a:avLst>
                <a:gd name="adj1" fmla="val 14703"/>
                <a:gd name="adj2" fmla="val 20417"/>
              </a:avLst>
            </a:prstGeom>
            <a:gradFill flip="none" rotWithShape="1">
              <a:gsLst>
                <a:gs pos="0">
                  <a:srgbClr val="03D4A8"/>
                </a:gs>
                <a:gs pos="25000">
                  <a:srgbClr val="21D6E0"/>
                </a:gs>
                <a:gs pos="75000">
                  <a:srgbClr val="0087E6"/>
                </a:gs>
                <a:gs pos="100000">
                  <a:srgbClr val="005CBF"/>
                </a:gs>
              </a:gsLst>
              <a:lin ang="0" scaled="0"/>
              <a:tileRect/>
            </a:gradFill>
            <a:ln>
              <a:noFill/>
            </a:ln>
            <a:effectLst/>
          </p:spPr>
        </p:sp>
        <p:sp>
          <p:nvSpPr>
            <p:cNvPr id="95" name="직사각형 17"/>
            <p:cNvSpPr/>
            <p:nvPr/>
          </p:nvSpPr>
          <p:spPr bwMode="blackGray">
            <a:xfrm>
              <a:off x="-2579835" y="10456130"/>
              <a:ext cx="59132" cy="225720"/>
            </a:xfrm>
            <a:prstGeom prst="rect">
              <a:avLst/>
            </a:prstGeom>
            <a:solidFill>
              <a:srgbClr val="C00000">
                <a:alpha val="61176"/>
              </a:srgbClr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 defTabSz="913193" latinLnBrk="0">
                <a:defRPr/>
              </a:pPr>
              <a:endParaRPr lang="ko-KR" altLang="en-US" sz="800" b="1" kern="0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6" name="TextBox 39"/>
            <p:cNvSpPr txBox="1">
              <a:spLocks noChangeArrowheads="1"/>
            </p:cNvSpPr>
            <p:nvPr/>
          </p:nvSpPr>
          <p:spPr bwMode="blackGray">
            <a:xfrm>
              <a:off x="-3036996" y="10276694"/>
              <a:ext cx="319008" cy="2369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defTabSz="777517" latinLnBrk="0"/>
              <a:r>
                <a:rPr lang="en-US" altLang="ko-KR" sz="8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  <a:cs typeface="Arial" pitchFamily="34" charset="0"/>
                </a:rPr>
                <a:t>18</a:t>
              </a:r>
              <a:endParaRPr lang="ko-KR" altLang="en-US" sz="8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7" name="직사각형 19"/>
            <p:cNvSpPr/>
            <p:nvPr/>
          </p:nvSpPr>
          <p:spPr bwMode="blackGray">
            <a:xfrm>
              <a:off x="-2741002" y="10456130"/>
              <a:ext cx="98553" cy="225720"/>
            </a:xfrm>
            <a:prstGeom prst="rect">
              <a:avLst/>
            </a:prstGeom>
            <a:solidFill>
              <a:srgbClr val="C00000">
                <a:alpha val="61176"/>
              </a:srgbClr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 defTabSz="913193" latinLnBrk="0">
                <a:defRPr/>
              </a:pPr>
              <a:endParaRPr lang="ko-KR" altLang="en-US" sz="800" b="1" kern="0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8" name="TextBox 39"/>
            <p:cNvSpPr txBox="1">
              <a:spLocks noChangeArrowheads="1"/>
            </p:cNvSpPr>
            <p:nvPr/>
          </p:nvSpPr>
          <p:spPr bwMode="blackGray">
            <a:xfrm>
              <a:off x="-2842004" y="10276694"/>
              <a:ext cx="319008" cy="2369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defTabSz="777517" latinLnBrk="0"/>
              <a:r>
                <a:rPr lang="en-US" altLang="ko-KR" sz="8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  <a:cs typeface="Arial" pitchFamily="34" charset="0"/>
                </a:rPr>
                <a:t>27</a:t>
              </a:r>
              <a:endParaRPr lang="ko-KR" altLang="en-US" sz="8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99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53002" y="2405848"/>
            <a:ext cx="491972" cy="379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0" name="TextBox 99"/>
          <p:cNvSpPr txBox="1"/>
          <p:nvPr/>
        </p:nvSpPr>
        <p:spPr>
          <a:xfrm>
            <a:off x="474069" y="2440349"/>
            <a:ext cx="889034" cy="346126"/>
          </a:xfrm>
          <a:prstGeom prst="rect">
            <a:avLst/>
          </a:prstGeom>
          <a:noFill/>
        </p:spPr>
        <p:txBody>
          <a:bodyPr wrap="square" lIns="91319" tIns="45659" rIns="91319" bIns="45659" rtlCol="0">
            <a:spAutoFit/>
          </a:bodyPr>
          <a:lstStyle/>
          <a:p>
            <a:pPr algn="ctr" defTabSz="913193" latinLnBrk="0">
              <a:defRPr/>
            </a:pPr>
            <a:r>
              <a:rPr lang="en-US" altLang="ko-KR" sz="800" b="1" kern="0" dirty="0" err="1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  <a:t>mmWave</a:t>
            </a:r>
            <a:endParaRPr lang="en-US" altLang="ko-KR" sz="800" b="1" kern="0" dirty="0">
              <a:solidFill>
                <a:prstClr val="black">
                  <a:lumMod val="75000"/>
                  <a:lumOff val="25000"/>
                </a:prstClr>
              </a:solidFill>
              <a:latin typeface="Arial" pitchFamily="34" charset="0"/>
              <a:cs typeface="Arial" pitchFamily="34" charset="0"/>
            </a:endParaRPr>
          </a:p>
          <a:p>
            <a:pPr algn="ctr" defTabSz="913193" latinLnBrk="0">
              <a:defRPr/>
            </a:pPr>
            <a:r>
              <a:rPr lang="en-US" altLang="ko-KR" sz="800" b="1" kern="0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  <a:t>RFIC</a:t>
            </a:r>
            <a:endParaRPr lang="ko-KR" altLang="en-US" sz="800" b="1" kern="0" dirty="0">
              <a:solidFill>
                <a:prstClr val="black">
                  <a:lumMod val="75000"/>
                  <a:lumOff val="25000"/>
                </a:prst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2214026" y="2353160"/>
            <a:ext cx="1247681" cy="473084"/>
          </a:xfrm>
          <a:prstGeom prst="rect">
            <a:avLst/>
          </a:prstGeom>
          <a:noFill/>
        </p:spPr>
        <p:txBody>
          <a:bodyPr wrap="square" lIns="91319" tIns="45659" rIns="91319" bIns="45659" rtlCol="0">
            <a:spAutoFit/>
          </a:bodyPr>
          <a:lstStyle/>
          <a:p>
            <a:pPr algn="ctr" defTabSz="913193" latinLnBrk="0">
              <a:defRPr/>
            </a:pPr>
            <a:r>
              <a:rPr lang="en-US" altLang="ko-KR" sz="800" b="1" kern="0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  <a:t>Wide</a:t>
            </a:r>
          </a:p>
          <a:p>
            <a:pPr algn="ctr" defTabSz="913193" latinLnBrk="0">
              <a:defRPr/>
            </a:pPr>
            <a:r>
              <a:rPr lang="en-US" altLang="ko-KR" sz="800" b="1" kern="0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  <a:t>Coverage </a:t>
            </a:r>
          </a:p>
          <a:p>
            <a:pPr algn="ctr" defTabSz="913193" latinLnBrk="0">
              <a:defRPr/>
            </a:pPr>
            <a:r>
              <a:rPr lang="en-US" altLang="ko-KR" sz="800" b="1" kern="0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  <a:t>Antenna</a:t>
            </a:r>
            <a:endParaRPr lang="ko-KR" altLang="en-US" sz="800" b="1" kern="0" dirty="0">
              <a:solidFill>
                <a:prstClr val="black">
                  <a:lumMod val="75000"/>
                  <a:lumOff val="25000"/>
                </a:prstClr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02" name="그룹 24"/>
          <p:cNvGrpSpPr/>
          <p:nvPr/>
        </p:nvGrpSpPr>
        <p:grpSpPr>
          <a:xfrm>
            <a:off x="553040" y="1270006"/>
            <a:ext cx="8130041" cy="3251042"/>
            <a:chOff x="2054149" y="1873079"/>
            <a:chExt cx="6619595" cy="2834283"/>
          </a:xfrm>
        </p:grpSpPr>
        <p:sp>
          <p:nvSpPr>
            <p:cNvPr id="103" name="모서리가 둥근 직사각형 25"/>
            <p:cNvSpPr/>
            <p:nvPr/>
          </p:nvSpPr>
          <p:spPr>
            <a:xfrm>
              <a:off x="2054149" y="1873079"/>
              <a:ext cx="2186430" cy="1401723"/>
            </a:xfrm>
            <a:prstGeom prst="roundRect">
              <a:avLst/>
            </a:prstGeom>
            <a:noFill/>
            <a:ln w="6350">
              <a:solidFill>
                <a:srgbClr val="2EA7E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777517"/>
              <a:endParaRPr lang="ko-KR" altLang="en-US" sz="15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" name="모서리가 둥근 직사각형 26"/>
            <p:cNvSpPr/>
            <p:nvPr/>
          </p:nvSpPr>
          <p:spPr>
            <a:xfrm>
              <a:off x="4269894" y="1873079"/>
              <a:ext cx="2186430" cy="1401723"/>
            </a:xfrm>
            <a:prstGeom prst="roundRect">
              <a:avLst/>
            </a:prstGeom>
            <a:noFill/>
            <a:ln w="6350">
              <a:solidFill>
                <a:srgbClr val="2EA7E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777517"/>
              <a:endParaRPr lang="ko-KR" altLang="en-US" sz="15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" name="모서리가 둥근 직사각형 27"/>
            <p:cNvSpPr/>
            <p:nvPr/>
          </p:nvSpPr>
          <p:spPr>
            <a:xfrm>
              <a:off x="2054149" y="3305639"/>
              <a:ext cx="2186430" cy="1401723"/>
            </a:xfrm>
            <a:prstGeom prst="roundRect">
              <a:avLst/>
            </a:prstGeom>
            <a:noFill/>
            <a:ln w="6350">
              <a:solidFill>
                <a:srgbClr val="2EA7E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777517"/>
              <a:endParaRPr lang="ko-KR" altLang="en-US" sz="15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" name="모서리가 둥근 직사각형 28"/>
            <p:cNvSpPr/>
            <p:nvPr/>
          </p:nvSpPr>
          <p:spPr>
            <a:xfrm>
              <a:off x="4269894" y="3305639"/>
              <a:ext cx="2186430" cy="1401723"/>
            </a:xfrm>
            <a:prstGeom prst="roundRect">
              <a:avLst/>
            </a:prstGeom>
            <a:noFill/>
            <a:ln w="6350">
              <a:solidFill>
                <a:srgbClr val="2EA7E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777517"/>
              <a:endParaRPr lang="ko-KR" altLang="en-US" sz="15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" name="모서리가 둥근 직사각형 29"/>
            <p:cNvSpPr/>
            <p:nvPr/>
          </p:nvSpPr>
          <p:spPr>
            <a:xfrm>
              <a:off x="6487314" y="1873079"/>
              <a:ext cx="2186430" cy="1401723"/>
            </a:xfrm>
            <a:prstGeom prst="roundRect">
              <a:avLst/>
            </a:prstGeom>
            <a:noFill/>
            <a:ln w="6350">
              <a:solidFill>
                <a:srgbClr val="2EA7E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777517"/>
              <a:endParaRPr lang="ko-KR" altLang="en-US" sz="15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" name="모서리가 둥근 직사각형 30"/>
            <p:cNvSpPr/>
            <p:nvPr/>
          </p:nvSpPr>
          <p:spPr>
            <a:xfrm>
              <a:off x="6487314" y="3305639"/>
              <a:ext cx="2186430" cy="1401723"/>
            </a:xfrm>
            <a:prstGeom prst="roundRect">
              <a:avLst/>
            </a:prstGeom>
            <a:noFill/>
            <a:ln w="6350">
              <a:solidFill>
                <a:srgbClr val="2EA7E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777517"/>
              <a:endParaRPr lang="ko-KR" altLang="en-US" sz="15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09" name="직사각형 31"/>
          <p:cNvSpPr/>
          <p:nvPr/>
        </p:nvSpPr>
        <p:spPr>
          <a:xfrm>
            <a:off x="508590" y="1298665"/>
            <a:ext cx="2827593" cy="338431"/>
          </a:xfrm>
          <a:prstGeom prst="rect">
            <a:avLst/>
          </a:prstGeom>
        </p:spPr>
        <p:txBody>
          <a:bodyPr wrap="square" lIns="91319" tIns="45659" rIns="91319" bIns="45659">
            <a:spAutoFit/>
          </a:bodyPr>
          <a:lstStyle/>
          <a:p>
            <a:pPr algn="ctr" defTabSz="777517"/>
            <a:r>
              <a:rPr lang="en-US" altLang="ko-KR" sz="1600" b="1" dirty="0" err="1" smtClean="0">
                <a:solidFill>
                  <a:srgbClr val="2EA7E0"/>
                </a:solidFill>
                <a:latin typeface="Arial" pitchFamily="34" charset="0"/>
                <a:cs typeface="Arial" pitchFamily="34" charset="0"/>
              </a:rPr>
              <a:t>mmWave</a:t>
            </a:r>
            <a:r>
              <a:rPr lang="en-US" altLang="ko-KR" sz="1600" b="1" dirty="0" smtClean="0">
                <a:solidFill>
                  <a:srgbClr val="2EA7E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600" b="1" dirty="0">
                <a:solidFill>
                  <a:srgbClr val="2EA7E0"/>
                </a:solidFill>
                <a:latin typeface="Arial" pitchFamily="34" charset="0"/>
                <a:cs typeface="Arial" pitchFamily="34" charset="0"/>
              </a:rPr>
              <a:t>System/RFIC/Ant.</a:t>
            </a:r>
            <a:endParaRPr lang="ko-KR" altLang="en-US" sz="1600" b="1" dirty="0">
              <a:solidFill>
                <a:srgbClr val="2EA7E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0" name="직사각형 32"/>
          <p:cNvSpPr/>
          <p:nvPr/>
        </p:nvSpPr>
        <p:spPr>
          <a:xfrm>
            <a:off x="3191940" y="1298665"/>
            <a:ext cx="2721329" cy="338633"/>
          </a:xfrm>
          <a:prstGeom prst="rect">
            <a:avLst/>
          </a:prstGeom>
        </p:spPr>
        <p:txBody>
          <a:bodyPr wrap="square" lIns="91319" tIns="45659" rIns="91319" bIns="45659">
            <a:spAutoFit/>
          </a:bodyPr>
          <a:lstStyle/>
          <a:p>
            <a:pPr algn="ctr" defTabSz="777517"/>
            <a:r>
              <a:rPr lang="en-US" altLang="ko-KR" sz="1600" b="1" dirty="0">
                <a:solidFill>
                  <a:srgbClr val="2EA7E0"/>
                </a:solidFill>
                <a:latin typeface="Arial" pitchFamily="34" charset="0"/>
                <a:cs typeface="Arial" pitchFamily="34" charset="0"/>
              </a:rPr>
              <a:t>New Channel Coding</a:t>
            </a:r>
          </a:p>
        </p:txBody>
      </p:sp>
      <p:sp>
        <p:nvSpPr>
          <p:cNvPr id="111" name="직사각형 33"/>
          <p:cNvSpPr/>
          <p:nvPr/>
        </p:nvSpPr>
        <p:spPr>
          <a:xfrm>
            <a:off x="5933327" y="1298665"/>
            <a:ext cx="2721329" cy="338633"/>
          </a:xfrm>
          <a:prstGeom prst="rect">
            <a:avLst/>
          </a:prstGeom>
        </p:spPr>
        <p:txBody>
          <a:bodyPr wrap="square" lIns="91319" tIns="45659" rIns="91319" bIns="45659">
            <a:spAutoFit/>
          </a:bodyPr>
          <a:lstStyle/>
          <a:p>
            <a:pPr algn="ctr" defTabSz="777517"/>
            <a:r>
              <a:rPr lang="en-US" altLang="ko-KR" sz="1600" b="1" dirty="0">
                <a:solidFill>
                  <a:srgbClr val="2EA7E0"/>
                </a:solidFill>
                <a:latin typeface="Arial" pitchFamily="34" charset="0"/>
                <a:cs typeface="Arial" pitchFamily="34" charset="0"/>
              </a:rPr>
              <a:t>Network Slicing</a:t>
            </a:r>
            <a:endParaRPr lang="ko-KR" altLang="en-US" sz="1600" b="1" dirty="0">
              <a:solidFill>
                <a:srgbClr val="2EA7E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2" name="직사각형 34"/>
          <p:cNvSpPr/>
          <p:nvPr/>
        </p:nvSpPr>
        <p:spPr>
          <a:xfrm>
            <a:off x="506613" y="2943585"/>
            <a:ext cx="2721329" cy="338633"/>
          </a:xfrm>
          <a:prstGeom prst="rect">
            <a:avLst/>
          </a:prstGeom>
        </p:spPr>
        <p:txBody>
          <a:bodyPr wrap="square" lIns="91319" tIns="45659" rIns="91319" bIns="45659">
            <a:spAutoFit/>
          </a:bodyPr>
          <a:lstStyle/>
          <a:p>
            <a:pPr algn="ctr" defTabSz="777517"/>
            <a:r>
              <a:rPr lang="en-US" altLang="ko-KR" sz="1600" b="1" dirty="0">
                <a:solidFill>
                  <a:srgbClr val="2EA7E0"/>
                </a:solidFill>
                <a:latin typeface="Arial" pitchFamily="34" charset="0"/>
                <a:cs typeface="Arial" pitchFamily="34" charset="0"/>
              </a:rPr>
              <a:t>&lt; 6 GHz Massive MIMO</a:t>
            </a:r>
            <a:endParaRPr lang="ko-KR" altLang="en-US" sz="1600" b="1" dirty="0">
              <a:solidFill>
                <a:srgbClr val="2EA7E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3" name="직사각형 35"/>
          <p:cNvSpPr/>
          <p:nvPr/>
        </p:nvSpPr>
        <p:spPr>
          <a:xfrm>
            <a:off x="3268140" y="2943585"/>
            <a:ext cx="2721329" cy="338617"/>
          </a:xfrm>
          <a:prstGeom prst="rect">
            <a:avLst/>
          </a:prstGeom>
        </p:spPr>
        <p:txBody>
          <a:bodyPr wrap="square" lIns="91319" tIns="45659" rIns="91319" bIns="45659">
            <a:spAutoFit/>
          </a:bodyPr>
          <a:lstStyle/>
          <a:p>
            <a:pPr algn="ctr" defTabSz="777517"/>
            <a:r>
              <a:rPr lang="en-US" altLang="ko-KR" sz="1600" b="1" dirty="0">
                <a:solidFill>
                  <a:srgbClr val="2EA7E0"/>
                </a:solidFill>
                <a:latin typeface="Arial" pitchFamily="34" charset="0"/>
                <a:cs typeface="Arial" pitchFamily="34" charset="0"/>
              </a:rPr>
              <a:t>Massive Connectivity (IoT)</a:t>
            </a:r>
            <a:endParaRPr lang="ko-KR" altLang="en-US" sz="1600" b="1" dirty="0">
              <a:solidFill>
                <a:srgbClr val="2EA7E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4" name="직사각형 36"/>
          <p:cNvSpPr/>
          <p:nvPr/>
        </p:nvSpPr>
        <p:spPr>
          <a:xfrm>
            <a:off x="5933327" y="2943585"/>
            <a:ext cx="2721329" cy="338633"/>
          </a:xfrm>
          <a:prstGeom prst="rect">
            <a:avLst/>
          </a:prstGeom>
        </p:spPr>
        <p:txBody>
          <a:bodyPr wrap="square" lIns="91319" tIns="45659" rIns="91319" bIns="45659">
            <a:spAutoFit/>
          </a:bodyPr>
          <a:lstStyle/>
          <a:p>
            <a:pPr algn="ctr" defTabSz="777517"/>
            <a:r>
              <a:rPr lang="en-US" altLang="ko-KR" sz="1600" b="1" dirty="0">
                <a:solidFill>
                  <a:srgbClr val="2EA7E0"/>
                </a:solidFill>
                <a:latin typeface="Arial" pitchFamily="34" charset="0"/>
                <a:cs typeface="Arial" pitchFamily="34" charset="0"/>
              </a:rPr>
              <a:t>Low Latency NW</a:t>
            </a:r>
            <a:endParaRPr lang="ko-KR" altLang="en-US" sz="1600" b="1" dirty="0">
              <a:solidFill>
                <a:srgbClr val="2EA7E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15" name="그룹 37"/>
          <p:cNvGrpSpPr/>
          <p:nvPr/>
        </p:nvGrpSpPr>
        <p:grpSpPr>
          <a:xfrm>
            <a:off x="582336" y="3401209"/>
            <a:ext cx="2609600" cy="1102026"/>
            <a:chOff x="1756763" y="3571829"/>
            <a:chExt cx="2331745" cy="1101771"/>
          </a:xfrm>
        </p:grpSpPr>
        <p:graphicFrame>
          <p:nvGraphicFramePr>
            <p:cNvPr id="116" name="Object 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309466736"/>
                </p:ext>
              </p:extLst>
            </p:nvPr>
          </p:nvGraphicFramePr>
          <p:xfrm>
            <a:off x="1756763" y="3592889"/>
            <a:ext cx="2283825" cy="108071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98" name="Visio" r:id="rId5" imgW="5371323" imgH="3635280" progId="Visio.Drawing.11">
                    <p:embed/>
                  </p:oleObj>
                </mc:Choice>
                <mc:Fallback>
                  <p:oleObj name="Visio" r:id="rId5" imgW="5371323" imgH="3635280" progId="Visio.Drawing.11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56763" y="3592889"/>
                          <a:ext cx="2283825" cy="1080711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7" name="TextBox 116"/>
            <p:cNvSpPr txBox="1"/>
            <p:nvPr/>
          </p:nvSpPr>
          <p:spPr>
            <a:xfrm>
              <a:off x="3336125" y="3571829"/>
              <a:ext cx="752383" cy="300150"/>
            </a:xfrm>
            <a:prstGeom prst="rect">
              <a:avLst/>
            </a:prstGeom>
            <a:noFill/>
          </p:spPr>
          <p:txBody>
            <a:bodyPr wrap="square" lIns="77862" tIns="38930" rIns="77862" bIns="38930" rtlCol="0">
              <a:spAutoFit/>
            </a:bodyPr>
            <a:lstStyle/>
            <a:p>
              <a:pPr defTabSz="777605">
                <a:lnSpc>
                  <a:spcPct val="80000"/>
                </a:lnSpc>
              </a:pPr>
              <a:r>
                <a:rPr lang="en-US" altLang="ko-KR" sz="9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  <a:cs typeface="Arial" pitchFamily="34" charset="0"/>
                </a:rPr>
                <a:t>Half</a:t>
              </a:r>
            </a:p>
            <a:p>
              <a:pPr defTabSz="777605">
                <a:lnSpc>
                  <a:spcPct val="80000"/>
                </a:lnSpc>
              </a:pPr>
              <a:r>
                <a:rPr lang="en-US" altLang="ko-KR" sz="9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  <a:cs typeface="Arial" pitchFamily="34" charset="0"/>
                </a:rPr>
                <a:t>-Wavelength</a:t>
              </a:r>
              <a:endParaRPr lang="ko-KR" altLang="en-US" sz="9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18" name="그룹 58"/>
          <p:cNvGrpSpPr/>
          <p:nvPr/>
        </p:nvGrpSpPr>
        <p:grpSpPr>
          <a:xfrm>
            <a:off x="3132035" y="3376278"/>
            <a:ext cx="2722161" cy="895061"/>
            <a:chOff x="5037110" y="9766309"/>
            <a:chExt cx="3629548" cy="1193415"/>
          </a:xfrm>
        </p:grpSpPr>
        <p:sp>
          <p:nvSpPr>
            <p:cNvPr id="119" name="TextBox 118"/>
            <p:cNvSpPr txBox="1"/>
            <p:nvPr/>
          </p:nvSpPr>
          <p:spPr>
            <a:xfrm>
              <a:off x="7392323" y="9766309"/>
              <a:ext cx="1162178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 defTabSz="685742" latinLnBrk="0">
                <a:defRPr/>
              </a:pPr>
              <a:r>
                <a:rPr lang="en-US" altLang="ko-KR" sz="900" b="1" kern="0" dirty="0">
                  <a:solidFill>
                    <a:sysClr val="windowText" lastClr="000000"/>
                  </a:solidFill>
                  <a:latin typeface="Arial" pitchFamily="34" charset="0"/>
                  <a:cs typeface="Arial" pitchFamily="34" charset="0"/>
                </a:rPr>
                <a:t>Grant-Free </a:t>
              </a:r>
            </a:p>
            <a:p>
              <a:pPr algn="ctr" defTabSz="685742" latinLnBrk="0">
                <a:defRPr/>
              </a:pPr>
              <a:r>
                <a:rPr lang="en-US" altLang="ko-KR" sz="900" b="1" kern="0" dirty="0">
                  <a:solidFill>
                    <a:sysClr val="windowText" lastClr="000000"/>
                  </a:solidFill>
                  <a:latin typeface="Arial" pitchFamily="34" charset="0"/>
                  <a:cs typeface="Arial" pitchFamily="34" charset="0"/>
                </a:rPr>
                <a:t>Multiple Access</a:t>
              </a:r>
              <a:endParaRPr lang="ko-KR" altLang="en-US" sz="9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0" name="TextBox 119"/>
            <p:cNvSpPr txBox="1"/>
            <p:nvPr/>
          </p:nvSpPr>
          <p:spPr>
            <a:xfrm>
              <a:off x="5037110" y="9766309"/>
              <a:ext cx="2019600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685742" latinLnBrk="0">
                <a:defRPr/>
              </a:pPr>
              <a:r>
                <a:rPr lang="en-US" altLang="ko-KR" sz="900" b="1" kern="0" dirty="0">
                  <a:latin typeface="Arial" pitchFamily="34" charset="0"/>
                  <a:cs typeface="Arial" pitchFamily="34" charset="0"/>
                </a:rPr>
                <a:t>Grant-based </a:t>
              </a:r>
            </a:p>
            <a:p>
              <a:pPr algn="ctr" defTabSz="685742" latinLnBrk="0">
                <a:defRPr/>
              </a:pPr>
              <a:r>
                <a:rPr lang="en-US" altLang="ko-KR" sz="900" b="1" kern="0" dirty="0">
                  <a:latin typeface="Arial" pitchFamily="34" charset="0"/>
                  <a:cs typeface="Arial" pitchFamily="34" charset="0"/>
                </a:rPr>
                <a:t>Multiple Access</a:t>
              </a:r>
              <a:endParaRPr lang="ko-KR" altLang="en-US" sz="900" b="1" kern="0" dirty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121" name="직선 연결선 61"/>
            <p:cNvCxnSpPr/>
            <p:nvPr/>
          </p:nvCxnSpPr>
          <p:spPr>
            <a:xfrm>
              <a:off x="6013868" y="10343920"/>
              <a:ext cx="68906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직선 연결선 62"/>
            <p:cNvCxnSpPr/>
            <p:nvPr/>
          </p:nvCxnSpPr>
          <p:spPr>
            <a:xfrm>
              <a:off x="6013868" y="10788700"/>
              <a:ext cx="68906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직선 화살표 연결선 63"/>
            <p:cNvCxnSpPr/>
            <p:nvPr/>
          </p:nvCxnSpPr>
          <p:spPr>
            <a:xfrm flipV="1">
              <a:off x="6118214" y="10377940"/>
              <a:ext cx="0" cy="362845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4" name="TextBox 123"/>
            <p:cNvSpPr txBox="1"/>
            <p:nvPr/>
          </p:nvSpPr>
          <p:spPr>
            <a:xfrm>
              <a:off x="5693891" y="10261762"/>
              <a:ext cx="357584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ko-KR" sz="900" b="1" dirty="0">
                  <a:latin typeface="Arial" pitchFamily="34" charset="0"/>
                  <a:cs typeface="Arial" pitchFamily="34" charset="0"/>
                </a:rPr>
                <a:t>eNB</a:t>
              </a:r>
              <a:endParaRPr lang="ko-KR" altLang="en-US" sz="9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5" name="TextBox 124"/>
            <p:cNvSpPr txBox="1"/>
            <p:nvPr/>
          </p:nvSpPr>
          <p:spPr>
            <a:xfrm>
              <a:off x="5772997" y="10701850"/>
              <a:ext cx="224073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ko-KR" sz="900" b="1" dirty="0">
                  <a:latin typeface="Arial" pitchFamily="34" charset="0"/>
                  <a:cs typeface="Arial" pitchFamily="34" charset="0"/>
                </a:rPr>
                <a:t>UE</a:t>
              </a:r>
              <a:endParaRPr lang="ko-KR" altLang="en-US" sz="900" b="1" dirty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126" name="직선 화살표 연결선 66"/>
            <p:cNvCxnSpPr/>
            <p:nvPr/>
          </p:nvCxnSpPr>
          <p:spPr>
            <a:xfrm>
              <a:off x="6165795" y="10394488"/>
              <a:ext cx="0" cy="362845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직선 화살표 연결선 67"/>
            <p:cNvCxnSpPr/>
            <p:nvPr/>
          </p:nvCxnSpPr>
          <p:spPr>
            <a:xfrm flipV="1">
              <a:off x="6327164" y="10377940"/>
              <a:ext cx="0" cy="362845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직선 화살표 연결선 68"/>
            <p:cNvCxnSpPr/>
            <p:nvPr/>
          </p:nvCxnSpPr>
          <p:spPr>
            <a:xfrm>
              <a:off x="6374744" y="10394488"/>
              <a:ext cx="0" cy="362845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직선 화살표 연결선 69"/>
            <p:cNvCxnSpPr/>
            <p:nvPr/>
          </p:nvCxnSpPr>
          <p:spPr>
            <a:xfrm flipV="1">
              <a:off x="6544388" y="10389708"/>
              <a:ext cx="0" cy="362845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직선 화살표 연결선 70"/>
            <p:cNvCxnSpPr/>
            <p:nvPr/>
          </p:nvCxnSpPr>
          <p:spPr>
            <a:xfrm>
              <a:off x="6591969" y="10406256"/>
              <a:ext cx="0" cy="362845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1" name="타원 71"/>
            <p:cNvSpPr/>
            <p:nvPr/>
          </p:nvSpPr>
          <p:spPr>
            <a:xfrm>
              <a:off x="6050821" y="10565569"/>
              <a:ext cx="165129" cy="29170"/>
            </a:xfrm>
            <a:prstGeom prst="ellipse">
              <a:avLst/>
            </a:prstGeom>
            <a:noFill/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9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2" name="타원 72"/>
            <p:cNvSpPr/>
            <p:nvPr/>
          </p:nvSpPr>
          <p:spPr>
            <a:xfrm>
              <a:off x="6265981" y="10563497"/>
              <a:ext cx="165129" cy="29170"/>
            </a:xfrm>
            <a:prstGeom prst="ellipse">
              <a:avLst/>
            </a:prstGeom>
            <a:noFill/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9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" name="타원 73"/>
            <p:cNvSpPr/>
            <p:nvPr/>
          </p:nvSpPr>
          <p:spPr>
            <a:xfrm>
              <a:off x="6489421" y="10563497"/>
              <a:ext cx="165129" cy="29170"/>
            </a:xfrm>
            <a:prstGeom prst="ellipse">
              <a:avLst/>
            </a:prstGeom>
            <a:noFill/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9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4" name="모서리가 둥근 직사각형 74"/>
            <p:cNvSpPr/>
            <p:nvPr/>
          </p:nvSpPr>
          <p:spPr>
            <a:xfrm>
              <a:off x="5368575" y="10134270"/>
              <a:ext cx="1398611" cy="825454"/>
            </a:xfrm>
            <a:prstGeom prst="roundRect">
              <a:avLst>
                <a:gd name="adj" fmla="val 8974"/>
              </a:avLst>
            </a:prstGeom>
            <a:noFill/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900" dirty="0"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135" name="Picture 3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30091" y="10644205"/>
              <a:ext cx="67977" cy="1319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6" name="Picture 3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22195" y="10752651"/>
              <a:ext cx="67977" cy="1319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7" name="Picture 2" descr="http://www.samsung.net/service/ml/AttachController/201411060839786_ZPZQ39MR.gif?cmd=downdirectly&amp;filepath=/LOCAL/ML/CACHE/h/20141105/L7O6AE6RHZO3@namo.co.kr20141105233934564@namjeong.leehyukmin.son&amp;contentType=IMAGE/GIF;charset=KSC5601&amp;msgno=175&amp;partno=1&amp;foldername=INBOX&amp;msguid=2793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12787" y="10158809"/>
              <a:ext cx="226815" cy="3142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8" name="직사각형 78"/>
            <p:cNvSpPr/>
            <p:nvPr/>
          </p:nvSpPr>
          <p:spPr>
            <a:xfrm>
              <a:off x="6113723" y="10180392"/>
              <a:ext cx="583493" cy="169277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800" b="1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3~4 Step</a:t>
              </a:r>
              <a:endParaRPr lang="ko-KR" altLang="en-US" sz="800" dirty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139" name="직선 연결선 79"/>
            <p:cNvCxnSpPr/>
            <p:nvPr/>
          </p:nvCxnSpPr>
          <p:spPr>
            <a:xfrm>
              <a:off x="7328176" y="10354019"/>
              <a:ext cx="34453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직선 연결선 80"/>
            <p:cNvCxnSpPr/>
            <p:nvPr/>
          </p:nvCxnSpPr>
          <p:spPr>
            <a:xfrm>
              <a:off x="7328176" y="10798800"/>
              <a:ext cx="34453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직선 화살표 연결선 81"/>
            <p:cNvCxnSpPr/>
            <p:nvPr/>
          </p:nvCxnSpPr>
          <p:spPr>
            <a:xfrm flipV="1">
              <a:off x="7476255" y="10381834"/>
              <a:ext cx="0" cy="362845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2" name="TextBox 141"/>
            <p:cNvSpPr txBox="1"/>
            <p:nvPr/>
          </p:nvSpPr>
          <p:spPr>
            <a:xfrm>
              <a:off x="7712540" y="10271385"/>
              <a:ext cx="396959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ko-KR" sz="900" b="1" dirty="0">
                  <a:latin typeface="Arial" pitchFamily="34" charset="0"/>
                  <a:cs typeface="Arial" pitchFamily="34" charset="0"/>
                </a:rPr>
                <a:t>eNB</a:t>
              </a:r>
              <a:endParaRPr lang="ko-KR" altLang="en-US" sz="9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3" name="TextBox 142"/>
            <p:cNvSpPr txBox="1"/>
            <p:nvPr/>
          </p:nvSpPr>
          <p:spPr>
            <a:xfrm>
              <a:off x="7696274" y="10714550"/>
              <a:ext cx="360872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ko-KR" sz="900" b="1" dirty="0">
                  <a:latin typeface="Arial" pitchFamily="34" charset="0"/>
                  <a:cs typeface="Arial" pitchFamily="34" charset="0"/>
                </a:rPr>
                <a:t>UE</a:t>
              </a:r>
              <a:endParaRPr lang="ko-KR" altLang="en-US" sz="900" b="1" dirty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144" name="직선 화살표 연결선 84"/>
            <p:cNvCxnSpPr/>
            <p:nvPr/>
          </p:nvCxnSpPr>
          <p:spPr>
            <a:xfrm>
              <a:off x="7523836" y="10398381"/>
              <a:ext cx="0" cy="362845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5" name="타원 85"/>
            <p:cNvSpPr/>
            <p:nvPr/>
          </p:nvSpPr>
          <p:spPr>
            <a:xfrm>
              <a:off x="7408863" y="10569463"/>
              <a:ext cx="165129" cy="29170"/>
            </a:xfrm>
            <a:prstGeom prst="ellipse">
              <a:avLst/>
            </a:prstGeom>
            <a:noFill/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900" dirty="0"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146" name="Picture 3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61619" y="10760852"/>
              <a:ext cx="67977" cy="1319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7" name="Picture 3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53544" y="10796724"/>
              <a:ext cx="67013" cy="1301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8" name="Picture 3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22020" y="10385814"/>
              <a:ext cx="67977" cy="1319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9" name="Picture 3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29168" y="10614530"/>
              <a:ext cx="67977" cy="1319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0" name="Picture 3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36898" y="10647920"/>
              <a:ext cx="67977" cy="1319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1" name="Picture 3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44244" y="10533955"/>
              <a:ext cx="67977" cy="1319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2" name="Picture 2" descr="http://www.samsung.net/service/ml/AttachController/201411060839786_ZPZQ39MR.gif?cmd=downdirectly&amp;filepath=/LOCAL/ML/CACHE/h/20141105/L7O6AE6RHZO3@namo.co.kr20141105233934564@namjeong.leehyukmin.son&amp;contentType=IMAGE/GIF;charset=KSC5601&amp;msgno=175&amp;partno=1&amp;foldername=INBOX&amp;msguid=2793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547" y="10167196"/>
              <a:ext cx="226815" cy="3142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3" name="Picture 3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72033" y="10757758"/>
              <a:ext cx="67977" cy="1319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4" name="직사각형 94"/>
            <p:cNvSpPr/>
            <p:nvPr/>
          </p:nvSpPr>
          <p:spPr>
            <a:xfrm>
              <a:off x="7326658" y="10180392"/>
              <a:ext cx="423193" cy="169277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lvl="0"/>
              <a:r>
                <a:rPr lang="en-US" altLang="ko-KR" sz="800" b="1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1 Step</a:t>
              </a:r>
              <a:endParaRPr lang="ko-KR" altLang="en-US" sz="8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155" name="Picture 3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74885" y="10554844"/>
              <a:ext cx="67977" cy="1319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6" name="Picture 3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65447" y="10607439"/>
              <a:ext cx="67013" cy="1301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7" name="Picture 3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69590" y="10336420"/>
              <a:ext cx="67977" cy="1319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8" name="오른쪽 화살표 98"/>
            <p:cNvSpPr/>
            <p:nvPr/>
          </p:nvSpPr>
          <p:spPr>
            <a:xfrm>
              <a:off x="6912694" y="10311652"/>
              <a:ext cx="248469" cy="436708"/>
            </a:xfrm>
            <a:prstGeom prst="rightArrow">
              <a:avLst>
                <a:gd name="adj1" fmla="val 54535"/>
                <a:gd name="adj2" fmla="val 47448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9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9" name="모서리가 둥근 직사각형 99"/>
            <p:cNvSpPr/>
            <p:nvPr/>
          </p:nvSpPr>
          <p:spPr>
            <a:xfrm>
              <a:off x="7268047" y="10134270"/>
              <a:ext cx="1398611" cy="825454"/>
            </a:xfrm>
            <a:prstGeom prst="roundRect">
              <a:avLst>
                <a:gd name="adj" fmla="val 8974"/>
              </a:avLst>
            </a:prstGeom>
            <a:noFill/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900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60" name="그룹 100"/>
          <p:cNvGrpSpPr/>
          <p:nvPr/>
        </p:nvGrpSpPr>
        <p:grpSpPr>
          <a:xfrm>
            <a:off x="6075833" y="3387552"/>
            <a:ext cx="2485461" cy="1106686"/>
            <a:chOff x="6043128" y="3213335"/>
            <a:chExt cx="2589352" cy="1152945"/>
          </a:xfrm>
        </p:grpSpPr>
        <p:sp>
          <p:nvSpPr>
            <p:cNvPr id="161" name="TextBox 160"/>
            <p:cNvSpPr txBox="1"/>
            <p:nvPr/>
          </p:nvSpPr>
          <p:spPr>
            <a:xfrm>
              <a:off x="6642636" y="3219729"/>
              <a:ext cx="1164826" cy="257439"/>
            </a:xfrm>
            <a:prstGeom prst="rect">
              <a:avLst/>
            </a:prstGeom>
            <a:noFill/>
          </p:spPr>
          <p:txBody>
            <a:bodyPr wrap="square" lIns="36000" tIns="36000" rIns="36000" bIns="36000" rtlCol="0">
              <a:spAutoFit/>
            </a:bodyPr>
            <a:lstStyle/>
            <a:p>
              <a:pPr>
                <a:lnSpc>
                  <a:spcPct val="50000"/>
                </a:lnSpc>
                <a:spcBef>
                  <a:spcPts val="374"/>
                </a:spcBef>
              </a:pPr>
              <a:r>
                <a:rPr lang="en-US" altLang="ko-KR" sz="800" b="1" spc="-23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ea typeface="맑은 고딕" panose="020B0503020000020004" pitchFamily="50" charset="-127"/>
                  <a:cs typeface="Arial" pitchFamily="34" charset="0"/>
                </a:rPr>
                <a:t>① Radio</a:t>
              </a:r>
            </a:p>
            <a:p>
              <a:pPr>
                <a:lnSpc>
                  <a:spcPct val="50000"/>
                </a:lnSpc>
                <a:spcBef>
                  <a:spcPts val="374"/>
                </a:spcBef>
              </a:pPr>
              <a:r>
                <a:rPr lang="en-US" altLang="ko-KR" sz="800" b="1" spc="-23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ea typeface="맑은 고딕" panose="020B0503020000020004" pitchFamily="50" charset="-127"/>
                  <a:cs typeface="Arial" pitchFamily="34" charset="0"/>
                </a:rPr>
                <a:t>      Information</a:t>
              </a:r>
              <a:endParaRPr lang="ko-KR" altLang="en-US" sz="800" b="1" spc="-23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맑은 고딕" panose="020B0503020000020004" pitchFamily="50" charset="-127"/>
                <a:cs typeface="Arial" pitchFamily="34" charset="0"/>
              </a:endParaRPr>
            </a:p>
          </p:txBody>
        </p:sp>
        <p:sp>
          <p:nvSpPr>
            <p:cNvPr id="162" name="TextBox 161"/>
            <p:cNvSpPr txBox="1"/>
            <p:nvPr/>
          </p:nvSpPr>
          <p:spPr>
            <a:xfrm>
              <a:off x="7406655" y="3213335"/>
              <a:ext cx="968933" cy="257439"/>
            </a:xfrm>
            <a:prstGeom prst="rect">
              <a:avLst/>
            </a:prstGeom>
            <a:noFill/>
          </p:spPr>
          <p:txBody>
            <a:bodyPr wrap="square" lIns="36000" tIns="36000" rIns="36000" bIns="36000" rtlCol="0">
              <a:spAutoFit/>
            </a:bodyPr>
            <a:lstStyle/>
            <a:p>
              <a:pPr>
                <a:lnSpc>
                  <a:spcPct val="50000"/>
                </a:lnSpc>
                <a:spcBef>
                  <a:spcPts val="374"/>
                </a:spcBef>
              </a:pPr>
              <a:r>
                <a:rPr lang="en-US" altLang="ko-KR" sz="800" b="1" spc="-23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ea typeface="맑은 고딕" panose="020B0503020000020004" pitchFamily="50" charset="-127"/>
                  <a:cs typeface="Arial" pitchFamily="34" charset="0"/>
                </a:rPr>
                <a:t>② TCP Rate        </a:t>
              </a:r>
            </a:p>
            <a:p>
              <a:pPr>
                <a:lnSpc>
                  <a:spcPct val="50000"/>
                </a:lnSpc>
                <a:spcBef>
                  <a:spcPts val="374"/>
                </a:spcBef>
              </a:pPr>
              <a:r>
                <a:rPr lang="en-US" altLang="ko-KR" sz="800" b="1" spc="-23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ea typeface="맑은 고딕" panose="020B0503020000020004" pitchFamily="50" charset="-127"/>
                  <a:cs typeface="Arial" pitchFamily="34" charset="0"/>
                </a:rPr>
                <a:t>      Control</a:t>
              </a:r>
              <a:endParaRPr lang="ko-KR" altLang="en-US" sz="800" b="1" spc="-23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맑은 고딕" panose="020B0503020000020004" pitchFamily="50" charset="-127"/>
                <a:cs typeface="Arial" pitchFamily="34" charset="0"/>
              </a:endParaRPr>
            </a:p>
          </p:txBody>
        </p:sp>
        <p:pic>
          <p:nvPicPr>
            <p:cNvPr id="163" name="Picture 5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6958600" y="3569116"/>
              <a:ext cx="175820" cy="502259"/>
            </a:xfrm>
            <a:prstGeom prst="rect">
              <a:avLst/>
            </a:prstGeom>
            <a:noFill/>
            <a:ln w="0">
              <a:noFill/>
              <a:miter lim="800000"/>
              <a:headEnd/>
              <a:tailEnd/>
            </a:ln>
          </p:spPr>
        </p:pic>
        <p:pic>
          <p:nvPicPr>
            <p:cNvPr id="164" name="Picture 2"/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505488" y="3786118"/>
              <a:ext cx="282927" cy="351898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65" name="왼쪽 화살표 105"/>
            <p:cNvSpPr/>
            <p:nvPr/>
          </p:nvSpPr>
          <p:spPr bwMode="auto">
            <a:xfrm>
              <a:off x="7988937" y="3514767"/>
              <a:ext cx="216882" cy="105646"/>
            </a:xfrm>
            <a:prstGeom prst="leftArrow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latinLnBrk="0">
                <a:defRPr/>
              </a:pPr>
              <a:endParaRPr lang="ko-KR" altLang="en-US" sz="900" kern="0" dirty="0">
                <a:solidFill>
                  <a:sysClr val="window" lastClr="FFFFFF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6" name="TextBox 165"/>
            <p:cNvSpPr txBox="1"/>
            <p:nvPr/>
          </p:nvSpPr>
          <p:spPr>
            <a:xfrm>
              <a:off x="8005804" y="4125799"/>
              <a:ext cx="626676" cy="2404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900" b="1" dirty="0">
                  <a:latin typeface="Arial" pitchFamily="34" charset="0"/>
                  <a:cs typeface="Arial" pitchFamily="34" charset="0"/>
                </a:rPr>
                <a:t>Server</a:t>
              </a:r>
            </a:p>
          </p:txBody>
        </p:sp>
        <p:sp>
          <p:nvSpPr>
            <p:cNvPr id="167" name="TextBox 166"/>
            <p:cNvSpPr txBox="1"/>
            <p:nvPr/>
          </p:nvSpPr>
          <p:spPr>
            <a:xfrm>
              <a:off x="6093738" y="4125797"/>
              <a:ext cx="709909" cy="2404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900" b="1" dirty="0">
                  <a:latin typeface="Arial" pitchFamily="34" charset="0"/>
                  <a:cs typeface="Arial" pitchFamily="34" charset="0"/>
                </a:rPr>
                <a:t>Mobile</a:t>
              </a:r>
              <a:endParaRPr lang="en-US" sz="9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8" name="TextBox 167"/>
            <p:cNvSpPr txBox="1"/>
            <p:nvPr/>
          </p:nvSpPr>
          <p:spPr>
            <a:xfrm>
              <a:off x="6738697" y="4125797"/>
              <a:ext cx="602659" cy="2404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900" b="1" dirty="0">
                  <a:latin typeface="Arial" pitchFamily="34" charset="0"/>
                  <a:cs typeface="Arial" pitchFamily="34" charset="0"/>
                </a:rPr>
                <a:t>BS</a:t>
              </a:r>
              <a:endParaRPr lang="en-US" sz="900" b="1" dirty="0"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169" name="그룹 129"/>
            <p:cNvGrpSpPr/>
            <p:nvPr/>
          </p:nvGrpSpPr>
          <p:grpSpPr>
            <a:xfrm>
              <a:off x="8188896" y="3446601"/>
              <a:ext cx="373221" cy="571137"/>
              <a:chOff x="8310382" y="3509883"/>
              <a:chExt cx="499093" cy="770009"/>
            </a:xfrm>
          </p:grpSpPr>
          <p:pic>
            <p:nvPicPr>
              <p:cNvPr id="175" name="Picture 2"/>
              <p:cNvPicPr>
                <a:picLocks noChangeAspect="1" noChangeArrowheads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8310382" y="3827240"/>
                <a:ext cx="363934" cy="452652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76" name="Picture 3"/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>
                <a:off x="8401271" y="3509883"/>
                <a:ext cx="408204" cy="4125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170" name="Picture 2"/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43128" y="3424099"/>
              <a:ext cx="575082" cy="5321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71" name="Picture 3"/>
            <p:cNvPicPr>
              <a:picLocks noChangeAspect="1" noChangeArrowheads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31510" y="3471301"/>
              <a:ext cx="519034" cy="1499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172" name="직선 화살표 연결선 112"/>
            <p:cNvCxnSpPr/>
            <p:nvPr/>
          </p:nvCxnSpPr>
          <p:spPr>
            <a:xfrm>
              <a:off x="6700333" y="3532978"/>
              <a:ext cx="720000" cy="8336"/>
            </a:xfrm>
            <a:prstGeom prst="straightConnector1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3" name="TextBox 172"/>
            <p:cNvSpPr txBox="1"/>
            <p:nvPr/>
          </p:nvSpPr>
          <p:spPr>
            <a:xfrm>
              <a:off x="6790086" y="4009283"/>
              <a:ext cx="823202" cy="203999"/>
            </a:xfrm>
            <a:prstGeom prst="rect">
              <a:avLst/>
            </a:prstGeom>
            <a:noFill/>
          </p:spPr>
          <p:txBody>
            <a:bodyPr wrap="square" lIns="36000" tIns="36000" rIns="36000" bIns="36000" rtlCol="0">
              <a:spAutoFit/>
            </a:bodyPr>
            <a:lstStyle/>
            <a:p>
              <a:pPr>
                <a:spcBef>
                  <a:spcPts val="374"/>
                </a:spcBef>
              </a:pPr>
              <a:r>
                <a:rPr lang="en-US" altLang="ko-KR" sz="800" b="1" spc="-23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ea typeface="맑은 고딕" panose="020B0503020000020004" pitchFamily="50" charset="-127"/>
                  <a:cs typeface="Arial" pitchFamily="34" charset="0"/>
                </a:rPr>
                <a:t>Data </a:t>
              </a:r>
              <a:endParaRPr lang="ko-KR" altLang="en-US" sz="800" b="1" spc="-23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맑은 고딕" panose="020B0503020000020004" pitchFamily="50" charset="-127"/>
                <a:cs typeface="Arial" pitchFamily="34" charset="0"/>
              </a:endParaRPr>
            </a:p>
          </p:txBody>
        </p:sp>
        <p:sp>
          <p:nvSpPr>
            <p:cNvPr id="174" name="왼쪽 화살표 114"/>
            <p:cNvSpPr/>
            <p:nvPr/>
          </p:nvSpPr>
          <p:spPr bwMode="auto">
            <a:xfrm>
              <a:off x="6717523" y="3895578"/>
              <a:ext cx="720000" cy="111147"/>
            </a:xfrm>
            <a:prstGeom prst="leftArrow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latinLnBrk="0">
                <a:defRPr/>
              </a:pPr>
              <a:endParaRPr lang="ko-KR" altLang="en-US" sz="900" kern="0" dirty="0">
                <a:solidFill>
                  <a:sysClr val="window" lastClr="FFFFFF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177" name="Picture 2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905" y="1569180"/>
            <a:ext cx="1732694" cy="10310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8" name="직사각형 119"/>
          <p:cNvSpPr/>
          <p:nvPr/>
        </p:nvSpPr>
        <p:spPr>
          <a:xfrm>
            <a:off x="3678871" y="2566622"/>
            <a:ext cx="2135841" cy="238527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algn="ctr" defTabSz="685742" latinLnBrk="0">
              <a:defRPr/>
            </a:pPr>
            <a:r>
              <a:rPr lang="en-US" altLang="ko-KR" sz="1100" kern="0" dirty="0">
                <a:latin typeface="Arial" pitchFamily="34" charset="0"/>
                <a:cs typeface="Arial" pitchFamily="34" charset="0"/>
              </a:rPr>
              <a:t>LDPC (</a:t>
            </a:r>
            <a:r>
              <a:rPr lang="en-US" altLang="ko-KR" sz="1100" dirty="0"/>
              <a:t>Low-Density Parity-Check </a:t>
            </a:r>
            <a:r>
              <a:rPr lang="en-US" altLang="ko-KR" sz="1100" kern="0" dirty="0">
                <a:latin typeface="Arial" pitchFamily="34" charset="0"/>
                <a:cs typeface="Arial" pitchFamily="34" charset="0"/>
              </a:rPr>
              <a:t>)</a:t>
            </a:r>
          </a:p>
        </p:txBody>
      </p:sp>
      <p:pic>
        <p:nvPicPr>
          <p:cNvPr id="179" name="Picture 44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4413" y="1637299"/>
            <a:ext cx="2454565" cy="1044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56001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ardrop 4"/>
          <p:cNvSpPr/>
          <p:nvPr/>
        </p:nvSpPr>
        <p:spPr>
          <a:xfrm rot="16200000">
            <a:off x="1232150" y="904112"/>
            <a:ext cx="670358" cy="1728940"/>
          </a:xfrm>
          <a:prstGeom prst="teardrop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 smtClean="0"/>
              <a:t>New for 5G – RAN architecture extensions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B6D96-E065-46D7-BFC0-473F3D5B23B3}" type="slidenum">
              <a:rPr lang="ko-KR" altLang="en-US" smtClean="0"/>
              <a:pPr/>
              <a:t>7</a:t>
            </a:fld>
            <a:endParaRPr lang="ko-KR" alt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1676400" y="1706880"/>
            <a:ext cx="281940" cy="29718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30680" y="1724665"/>
            <a:ext cx="37338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b="1" dirty="0" smtClean="0"/>
              <a:t>UE</a:t>
            </a:r>
            <a:endParaRPr lang="en-GB" sz="1100" b="1" dirty="0"/>
          </a:p>
        </p:txBody>
      </p:sp>
      <p:sp>
        <p:nvSpPr>
          <p:cNvPr id="9" name="Oval 8"/>
          <p:cNvSpPr/>
          <p:nvPr/>
        </p:nvSpPr>
        <p:spPr>
          <a:xfrm rot="1200000">
            <a:off x="2026920" y="1962340"/>
            <a:ext cx="906780" cy="125540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2081" y="1238491"/>
            <a:ext cx="428479" cy="428479"/>
          </a:xfrm>
          <a:prstGeom prst="rect">
            <a:avLst/>
          </a:prstGeom>
        </p:spPr>
      </p:pic>
      <p:sp>
        <p:nvSpPr>
          <p:cNvPr id="14" name="Oval 13"/>
          <p:cNvSpPr/>
          <p:nvPr/>
        </p:nvSpPr>
        <p:spPr>
          <a:xfrm rot="-1200000">
            <a:off x="1968583" y="1482280"/>
            <a:ext cx="906780" cy="125540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5403" y="2239164"/>
            <a:ext cx="413290" cy="413290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 rot="-1200000">
            <a:off x="726525" y="1973120"/>
            <a:ext cx="906780" cy="125540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5421" y="2086445"/>
            <a:ext cx="428479" cy="428479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" y="2109583"/>
            <a:ext cx="428479" cy="428479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479" y="1238491"/>
            <a:ext cx="428479" cy="428479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90" y="2160261"/>
            <a:ext cx="413290" cy="41329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0361" y="1309673"/>
            <a:ext cx="413290" cy="413290"/>
          </a:xfrm>
          <a:prstGeom prst="rect">
            <a:avLst/>
          </a:prstGeom>
        </p:spPr>
      </p:pic>
      <p:sp>
        <p:nvSpPr>
          <p:cNvPr id="23" name="Oval 22"/>
          <p:cNvSpPr/>
          <p:nvPr/>
        </p:nvSpPr>
        <p:spPr>
          <a:xfrm rot="4200000">
            <a:off x="1847212" y="2137402"/>
            <a:ext cx="353665" cy="45719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Oval 23"/>
          <p:cNvSpPr/>
          <p:nvPr/>
        </p:nvSpPr>
        <p:spPr>
          <a:xfrm rot="6600000">
            <a:off x="1506248" y="2130915"/>
            <a:ext cx="263213" cy="543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Oval 24"/>
          <p:cNvSpPr/>
          <p:nvPr/>
        </p:nvSpPr>
        <p:spPr>
          <a:xfrm rot="13500000" flipV="1">
            <a:off x="1657734" y="1547679"/>
            <a:ext cx="261733" cy="45719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9" name="Oval 78"/>
          <p:cNvSpPr/>
          <p:nvPr/>
        </p:nvSpPr>
        <p:spPr>
          <a:xfrm rot="420000">
            <a:off x="751488" y="1359862"/>
            <a:ext cx="753578" cy="62414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TextBox 54"/>
          <p:cNvSpPr txBox="1"/>
          <p:nvPr/>
        </p:nvSpPr>
        <p:spPr>
          <a:xfrm>
            <a:off x="205740" y="3344229"/>
            <a:ext cx="893826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u="sng" dirty="0" smtClean="0"/>
              <a:t>Other RAN innovations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1" dirty="0" err="1" smtClean="0"/>
              <a:t>CoMP</a:t>
            </a:r>
            <a:r>
              <a:rPr lang="en-GB" sz="1600" dirty="0" smtClean="0"/>
              <a:t> – UE attached to multiple cells to provide greater reliability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1" dirty="0"/>
              <a:t>S</a:t>
            </a:r>
            <a:r>
              <a:rPr lang="en-GB" sz="1600" b="1" dirty="0" smtClean="0"/>
              <a:t>mall cell support </a:t>
            </a:r>
            <a:r>
              <a:rPr lang="en-GB" sz="1600" dirty="0" smtClean="0"/>
              <a:t>– greater indoor coverage, increased cell density, self-backhauling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1" dirty="0" smtClean="0"/>
              <a:t>5G-NR in unlicensed bands </a:t>
            </a:r>
            <a:r>
              <a:rPr lang="en-GB" sz="1600" dirty="0" smtClean="0"/>
              <a:t>– extension of mobile ecosystem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1" dirty="0" smtClean="0"/>
              <a:t>Session management split from mobility management </a:t>
            </a:r>
            <a:r>
              <a:rPr lang="en-GB" sz="1600" dirty="0" smtClean="0"/>
              <a:t>– enabler for RAN slicing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1" dirty="0" smtClean="0"/>
              <a:t>D2D, V2X </a:t>
            </a:r>
            <a:r>
              <a:rPr lang="en-GB" sz="1600" dirty="0" smtClean="0"/>
              <a:t>– devices connecting directly, with no network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520440" y="637374"/>
            <a:ext cx="562356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latinLnBrk="0" hangingPunct="0"/>
            <a:r>
              <a:rPr lang="en-GB" sz="2000" u="sng" dirty="0" smtClean="0"/>
              <a:t>New Air Interface</a:t>
            </a:r>
          </a:p>
          <a:p>
            <a:pPr marL="342900" indent="-342900" eaLnBrk="0" latinLnBrk="0" hangingPunct="0">
              <a:buFont typeface="Arial" panose="020B0604020202020204" pitchFamily="34" charset="0"/>
              <a:buChar char="•"/>
            </a:pPr>
            <a:r>
              <a:rPr lang="en-GB" sz="1600" b="1" dirty="0" smtClean="0"/>
              <a:t>CP-OFDM</a:t>
            </a:r>
            <a:r>
              <a:rPr lang="en-GB" sz="1600" dirty="0" smtClean="0"/>
              <a:t> – to introduce flexibility in OFDM and mitigate Inter Symbol Interference</a:t>
            </a:r>
            <a:endParaRPr lang="en-GB" sz="1600" dirty="0"/>
          </a:p>
          <a:p>
            <a:pPr marL="342900" indent="-342900" eaLnBrk="0" latinLnBrk="0" hangingPunct="0">
              <a:buFont typeface="Arial" panose="020B0604020202020204" pitchFamily="34" charset="0"/>
              <a:buChar char="•"/>
            </a:pPr>
            <a:r>
              <a:rPr lang="en-GB" sz="1600" b="1" dirty="0" smtClean="0"/>
              <a:t>Massive MIMO </a:t>
            </a:r>
            <a:r>
              <a:rPr lang="en-GB" sz="1600" dirty="0" smtClean="0"/>
              <a:t>– large numbers of bearers to increase bandwidth in sub-6GHz bands</a:t>
            </a:r>
          </a:p>
          <a:p>
            <a:pPr marL="342900" indent="-342900" eaLnBrk="0" latinLnBrk="0" hangingPunct="0">
              <a:buFont typeface="Arial" panose="020B0604020202020204" pitchFamily="34" charset="0"/>
              <a:buChar char="•"/>
            </a:pPr>
            <a:r>
              <a:rPr lang="en-GB" sz="1600" b="1" dirty="0" err="1" smtClean="0"/>
              <a:t>mmWave</a:t>
            </a:r>
            <a:r>
              <a:rPr lang="en-GB" sz="1600" dirty="0" smtClean="0"/>
              <a:t> – provides access to broad frequency bands for higher bandwidths</a:t>
            </a:r>
          </a:p>
          <a:p>
            <a:pPr marL="342900" indent="-342900" eaLnBrk="0" latinLnBrk="0" hangingPunct="0">
              <a:buFont typeface="Arial" panose="020B0604020202020204" pitchFamily="34" charset="0"/>
              <a:buChar char="•"/>
            </a:pPr>
            <a:r>
              <a:rPr lang="en-GB" sz="1600" b="1" dirty="0" smtClean="0"/>
              <a:t>Beam Forming </a:t>
            </a:r>
            <a:r>
              <a:rPr lang="en-GB" sz="1600" dirty="0" smtClean="0"/>
              <a:t>– extends range/cell size for </a:t>
            </a:r>
            <a:r>
              <a:rPr lang="en-GB" sz="1600" dirty="0" err="1" smtClean="0"/>
              <a:t>mmWave</a:t>
            </a:r>
            <a:r>
              <a:rPr lang="en-GB" sz="1600" dirty="0" smtClean="0"/>
              <a:t> bands</a:t>
            </a:r>
          </a:p>
          <a:p>
            <a:pPr marL="342900" indent="-342900" eaLnBrk="0" latinLnBrk="0" hangingPunct="0">
              <a:buFont typeface="Arial" panose="020B0604020202020204" pitchFamily="34" charset="0"/>
              <a:buChar char="•"/>
            </a:pPr>
            <a:r>
              <a:rPr lang="en-GB" sz="1600" b="1" dirty="0" smtClean="0"/>
              <a:t>Shortened TTI </a:t>
            </a:r>
            <a:r>
              <a:rPr lang="en-GB" sz="1600" dirty="0" smtClean="0"/>
              <a:t>– reduces latency</a:t>
            </a:r>
          </a:p>
          <a:p>
            <a:pPr marL="342900" indent="-342900" eaLnBrk="0" latinLnBrk="0" hangingPunct="0">
              <a:buFont typeface="Arial" panose="020B0604020202020204" pitchFamily="34" charset="0"/>
              <a:buChar char="•"/>
            </a:pPr>
            <a:r>
              <a:rPr lang="en-GB" sz="1600" b="1" dirty="0" smtClean="0"/>
              <a:t>Flexibility in band sizing</a:t>
            </a:r>
            <a:r>
              <a:rPr lang="en-GB" sz="1600" dirty="0" smtClean="0"/>
              <a:t> – allows previously unavailable bands to be used</a:t>
            </a:r>
          </a:p>
        </p:txBody>
      </p:sp>
    </p:spTree>
    <p:extLst>
      <p:ext uri="{BB962C8B-B14F-4D97-AF65-F5344CB8AC3E}">
        <p14:creationId xmlns:p14="http://schemas.microsoft.com/office/powerpoint/2010/main" val="1250750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" name="Group 80"/>
          <p:cNvGrpSpPr/>
          <p:nvPr/>
        </p:nvGrpSpPr>
        <p:grpSpPr>
          <a:xfrm flipH="1">
            <a:off x="1938366" y="2281361"/>
            <a:ext cx="5177162" cy="856099"/>
            <a:chOff x="1442490" y="2671097"/>
            <a:chExt cx="5077850" cy="856099"/>
          </a:xfrm>
        </p:grpSpPr>
        <p:sp>
          <p:nvSpPr>
            <p:cNvPr id="47" name="Can 46"/>
            <p:cNvSpPr/>
            <p:nvPr/>
          </p:nvSpPr>
          <p:spPr>
            <a:xfrm>
              <a:off x="1442490" y="2819687"/>
              <a:ext cx="718900" cy="297180"/>
            </a:xfrm>
            <a:prstGeom prst="can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rgbClr val="0F41A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" name="Can 47"/>
            <p:cNvSpPr/>
            <p:nvPr/>
          </p:nvSpPr>
          <p:spPr>
            <a:xfrm>
              <a:off x="3937874" y="2671097"/>
              <a:ext cx="718900" cy="297180"/>
            </a:xfrm>
            <a:prstGeom prst="can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rgbClr val="0F41A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9" name="Can 48"/>
            <p:cNvSpPr/>
            <p:nvPr/>
          </p:nvSpPr>
          <p:spPr>
            <a:xfrm>
              <a:off x="3299460" y="3230016"/>
              <a:ext cx="718900" cy="297180"/>
            </a:xfrm>
            <a:prstGeom prst="can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rgbClr val="0F41A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0" name="Can 49"/>
            <p:cNvSpPr/>
            <p:nvPr/>
          </p:nvSpPr>
          <p:spPr>
            <a:xfrm>
              <a:off x="5801440" y="3005513"/>
              <a:ext cx="718900" cy="297180"/>
            </a:xfrm>
            <a:prstGeom prst="can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rgbClr val="0F41A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52" name="Straight Connector 51"/>
            <p:cNvCxnSpPr/>
            <p:nvPr/>
          </p:nvCxnSpPr>
          <p:spPr>
            <a:xfrm>
              <a:off x="1984700" y="3021617"/>
              <a:ext cx="1314760" cy="261739"/>
            </a:xfrm>
            <a:prstGeom prst="line">
              <a:avLst/>
            </a:prstGeom>
            <a:ln w="12700">
              <a:solidFill>
                <a:srgbClr val="125AC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>
              <a:stCxn id="47" idx="4"/>
            </p:cNvCxnSpPr>
            <p:nvPr/>
          </p:nvCxnSpPr>
          <p:spPr>
            <a:xfrm flipV="1">
              <a:off x="2161390" y="2842547"/>
              <a:ext cx="1856970" cy="125730"/>
            </a:xfrm>
            <a:prstGeom prst="line">
              <a:avLst/>
            </a:prstGeom>
            <a:ln w="12700">
              <a:solidFill>
                <a:srgbClr val="125AC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flipV="1">
              <a:off x="3832860" y="2895888"/>
              <a:ext cx="411124" cy="334128"/>
            </a:xfrm>
            <a:prstGeom prst="line">
              <a:avLst/>
            </a:prstGeom>
            <a:ln w="12700">
              <a:solidFill>
                <a:srgbClr val="125AC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>
              <a:endCxn id="50" idx="2"/>
            </p:cNvCxnSpPr>
            <p:nvPr/>
          </p:nvCxnSpPr>
          <p:spPr>
            <a:xfrm>
              <a:off x="2076140" y="2997893"/>
              <a:ext cx="3725300" cy="156210"/>
            </a:xfrm>
            <a:prstGeom prst="line">
              <a:avLst/>
            </a:prstGeom>
            <a:ln w="12700">
              <a:solidFill>
                <a:srgbClr val="125AC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flipV="1">
              <a:off x="4018360" y="3199536"/>
              <a:ext cx="1849159" cy="148590"/>
            </a:xfrm>
            <a:prstGeom prst="line">
              <a:avLst/>
            </a:prstGeom>
            <a:ln w="12700">
              <a:solidFill>
                <a:srgbClr val="125AC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>
              <a:off x="4562000" y="2857787"/>
              <a:ext cx="1239440" cy="255270"/>
            </a:xfrm>
            <a:prstGeom prst="line">
              <a:avLst/>
            </a:prstGeom>
            <a:ln w="12700">
              <a:solidFill>
                <a:srgbClr val="125AC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2" name="Picture 4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9400" y="1229579"/>
            <a:ext cx="1809749" cy="1438420"/>
          </a:xfrm>
          <a:prstGeom prst="rect">
            <a:avLst/>
          </a:prstGeom>
        </p:spPr>
      </p:pic>
      <p:sp>
        <p:nvSpPr>
          <p:cNvPr id="5" name="Teardrop 4"/>
          <p:cNvSpPr/>
          <p:nvPr/>
        </p:nvSpPr>
        <p:spPr>
          <a:xfrm rot="16200000">
            <a:off x="1529330" y="681862"/>
            <a:ext cx="670358" cy="1728940"/>
          </a:xfrm>
          <a:prstGeom prst="teardrop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 smtClean="0"/>
              <a:t>(not so) 5G – topology flexibility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B6D96-E065-46D7-BFC0-473F3D5B23B3}" type="slidenum">
              <a:rPr lang="ko-KR" altLang="en-US" smtClean="0"/>
              <a:pPr/>
              <a:t>8</a:t>
            </a:fld>
            <a:endParaRPr lang="ko-KR" alt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1973580" y="1484630"/>
            <a:ext cx="281940" cy="29718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27860" y="1502415"/>
            <a:ext cx="37338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b="1" dirty="0" smtClean="0"/>
              <a:t>UE</a:t>
            </a:r>
            <a:endParaRPr lang="en-GB" sz="1100" b="1" dirty="0"/>
          </a:p>
        </p:txBody>
      </p:sp>
      <p:sp>
        <p:nvSpPr>
          <p:cNvPr id="9" name="Oval 8"/>
          <p:cNvSpPr/>
          <p:nvPr/>
        </p:nvSpPr>
        <p:spPr>
          <a:xfrm rot="1200000">
            <a:off x="2324100" y="1740090"/>
            <a:ext cx="906780" cy="125540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/>
          <p:cNvSpPr txBox="1"/>
          <p:nvPr/>
        </p:nvSpPr>
        <p:spPr>
          <a:xfrm>
            <a:off x="205740" y="3251519"/>
            <a:ext cx="900811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u="sng" dirty="0" smtClean="0"/>
              <a:t>‘</a:t>
            </a:r>
            <a:r>
              <a:rPr lang="en-GB" sz="2000" u="sng" dirty="0" err="1" smtClean="0"/>
              <a:t>Softwarisation</a:t>
            </a:r>
            <a:r>
              <a:rPr lang="en-GB" sz="2000" u="sng" dirty="0" smtClean="0"/>
              <a:t>’ of the network</a:t>
            </a:r>
          </a:p>
          <a:p>
            <a:r>
              <a:rPr lang="en-GB" sz="2000" b="1" dirty="0" smtClean="0"/>
              <a:t>C-RAN</a:t>
            </a:r>
            <a:r>
              <a:rPr lang="en-GB" sz="2000" dirty="0" smtClean="0"/>
              <a:t> – removal of functionality from cell sites to consolidation point in the network</a:t>
            </a:r>
          </a:p>
          <a:p>
            <a:endParaRPr lang="en-GB" sz="2000" dirty="0" smtClean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9261" y="1016241"/>
            <a:ext cx="428479" cy="428479"/>
          </a:xfrm>
          <a:prstGeom prst="rect">
            <a:avLst/>
          </a:prstGeom>
        </p:spPr>
      </p:pic>
      <p:sp>
        <p:nvSpPr>
          <p:cNvPr id="14" name="Oval 13"/>
          <p:cNvSpPr/>
          <p:nvPr/>
        </p:nvSpPr>
        <p:spPr>
          <a:xfrm rot="-1200000">
            <a:off x="2265763" y="1260030"/>
            <a:ext cx="906780" cy="125540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2583" y="2016914"/>
            <a:ext cx="413290" cy="413290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 rot="-1200000">
            <a:off x="1023705" y="1750870"/>
            <a:ext cx="906780" cy="125540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2601" y="1864195"/>
            <a:ext cx="428479" cy="428479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80" y="1887333"/>
            <a:ext cx="428479" cy="428479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659" y="1016241"/>
            <a:ext cx="428479" cy="428479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8870" y="1938011"/>
            <a:ext cx="413290" cy="41329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7541" y="1087423"/>
            <a:ext cx="413290" cy="413290"/>
          </a:xfrm>
          <a:prstGeom prst="rect">
            <a:avLst/>
          </a:prstGeom>
        </p:spPr>
      </p:pic>
      <p:sp>
        <p:nvSpPr>
          <p:cNvPr id="23" name="Oval 22"/>
          <p:cNvSpPr/>
          <p:nvPr/>
        </p:nvSpPr>
        <p:spPr>
          <a:xfrm rot="4200000">
            <a:off x="2144392" y="1915152"/>
            <a:ext cx="353665" cy="45719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Oval 23"/>
          <p:cNvSpPr/>
          <p:nvPr/>
        </p:nvSpPr>
        <p:spPr>
          <a:xfrm rot="6600000">
            <a:off x="1803428" y="1908665"/>
            <a:ext cx="263213" cy="543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Oval 24"/>
          <p:cNvSpPr/>
          <p:nvPr/>
        </p:nvSpPr>
        <p:spPr>
          <a:xfrm rot="13500000" flipV="1">
            <a:off x="1954914" y="1325429"/>
            <a:ext cx="261733" cy="45719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Can 5"/>
          <p:cNvSpPr/>
          <p:nvPr/>
        </p:nvSpPr>
        <p:spPr>
          <a:xfrm>
            <a:off x="919969" y="2214129"/>
            <a:ext cx="441960" cy="401249"/>
          </a:xfrm>
          <a:prstGeom prst="can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20909" y="2273825"/>
            <a:ext cx="647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 smtClean="0">
                <a:solidFill>
                  <a:schemeClr val="accent1"/>
                </a:solidFill>
              </a:rPr>
              <a:t>MEC</a:t>
            </a:r>
          </a:p>
          <a:p>
            <a:pPr algn="ctr"/>
            <a:r>
              <a:rPr lang="en-GB" sz="800" dirty="0" smtClean="0">
                <a:solidFill>
                  <a:schemeClr val="accent1"/>
                </a:solidFill>
              </a:rPr>
              <a:t>(RAN, CN)</a:t>
            </a:r>
            <a:endParaRPr lang="en-GB" sz="800" dirty="0">
              <a:solidFill>
                <a:schemeClr val="accent1"/>
              </a:solidFill>
            </a:endParaRPr>
          </a:p>
        </p:txBody>
      </p:sp>
      <p:sp>
        <p:nvSpPr>
          <p:cNvPr id="26" name="Can 25"/>
          <p:cNvSpPr/>
          <p:nvPr/>
        </p:nvSpPr>
        <p:spPr>
          <a:xfrm>
            <a:off x="3271600" y="2193970"/>
            <a:ext cx="441960" cy="401249"/>
          </a:xfrm>
          <a:prstGeom prst="can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172540" y="2253666"/>
            <a:ext cx="647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 smtClean="0">
                <a:solidFill>
                  <a:schemeClr val="accent1"/>
                </a:solidFill>
              </a:rPr>
              <a:t>MEC</a:t>
            </a:r>
          </a:p>
          <a:p>
            <a:pPr algn="ctr"/>
            <a:r>
              <a:rPr lang="en-GB" sz="800" dirty="0" smtClean="0">
                <a:solidFill>
                  <a:schemeClr val="accent1"/>
                </a:solidFill>
              </a:rPr>
              <a:t>(RAN, CN)</a:t>
            </a:r>
            <a:endParaRPr lang="en-GB" sz="800" dirty="0">
              <a:solidFill>
                <a:schemeClr val="accent1"/>
              </a:solidFill>
            </a:endParaRPr>
          </a:p>
        </p:txBody>
      </p:sp>
      <p:sp>
        <p:nvSpPr>
          <p:cNvPr id="28" name="Can 27"/>
          <p:cNvSpPr/>
          <p:nvPr/>
        </p:nvSpPr>
        <p:spPr>
          <a:xfrm>
            <a:off x="919969" y="1352782"/>
            <a:ext cx="441960" cy="401249"/>
          </a:xfrm>
          <a:prstGeom prst="can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820909" y="1412478"/>
            <a:ext cx="647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 smtClean="0">
                <a:solidFill>
                  <a:schemeClr val="accent1"/>
                </a:solidFill>
              </a:rPr>
              <a:t>MEC</a:t>
            </a:r>
          </a:p>
          <a:p>
            <a:pPr algn="ctr"/>
            <a:r>
              <a:rPr lang="en-GB" sz="800" dirty="0" smtClean="0">
                <a:solidFill>
                  <a:schemeClr val="accent1"/>
                </a:solidFill>
              </a:rPr>
              <a:t>(RAN, CN)</a:t>
            </a:r>
            <a:endParaRPr lang="en-GB" sz="800" dirty="0">
              <a:solidFill>
                <a:schemeClr val="accent1"/>
              </a:solidFill>
            </a:endParaRPr>
          </a:p>
        </p:txBody>
      </p:sp>
      <p:sp>
        <p:nvSpPr>
          <p:cNvPr id="30" name="Can 29"/>
          <p:cNvSpPr/>
          <p:nvPr/>
        </p:nvSpPr>
        <p:spPr>
          <a:xfrm>
            <a:off x="3207710" y="1358591"/>
            <a:ext cx="441960" cy="401249"/>
          </a:xfrm>
          <a:prstGeom prst="can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108650" y="1418287"/>
            <a:ext cx="647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 smtClean="0">
                <a:solidFill>
                  <a:schemeClr val="accent1"/>
                </a:solidFill>
              </a:rPr>
              <a:t>MEC</a:t>
            </a:r>
          </a:p>
          <a:p>
            <a:pPr algn="ctr"/>
            <a:r>
              <a:rPr lang="en-GB" sz="800" dirty="0" smtClean="0">
                <a:solidFill>
                  <a:schemeClr val="accent1"/>
                </a:solidFill>
              </a:rPr>
              <a:t>(RAN, CN)</a:t>
            </a:r>
            <a:endParaRPr lang="en-GB" sz="800" dirty="0">
              <a:solidFill>
                <a:schemeClr val="accent1"/>
              </a:solidFill>
            </a:endParaRPr>
          </a:p>
        </p:txBody>
      </p:sp>
      <p:sp>
        <p:nvSpPr>
          <p:cNvPr id="33" name="Can 32"/>
          <p:cNvSpPr/>
          <p:nvPr/>
        </p:nvSpPr>
        <p:spPr>
          <a:xfrm>
            <a:off x="1854546" y="2355057"/>
            <a:ext cx="441960" cy="401249"/>
          </a:xfrm>
          <a:prstGeom prst="can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1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755486" y="2414753"/>
            <a:ext cx="647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 smtClean="0">
                <a:solidFill>
                  <a:schemeClr val="accent1"/>
                </a:solidFill>
              </a:rPr>
              <a:t>MEC</a:t>
            </a:r>
          </a:p>
          <a:p>
            <a:pPr algn="ctr"/>
            <a:r>
              <a:rPr lang="en-GB" sz="800" dirty="0" smtClean="0">
                <a:solidFill>
                  <a:schemeClr val="accent1"/>
                </a:solidFill>
              </a:rPr>
              <a:t>(RAN, CN)</a:t>
            </a:r>
            <a:endParaRPr lang="en-GB" sz="800" dirty="0">
              <a:solidFill>
                <a:schemeClr val="accent1"/>
              </a:solidFill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1854546" y="2223559"/>
            <a:ext cx="119034" cy="13149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H="1">
            <a:off x="2212583" y="2315812"/>
            <a:ext cx="218858" cy="3924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Can 38"/>
          <p:cNvSpPr/>
          <p:nvPr/>
        </p:nvSpPr>
        <p:spPr>
          <a:xfrm>
            <a:off x="4391740" y="1956171"/>
            <a:ext cx="441960" cy="401249"/>
          </a:xfrm>
          <a:prstGeom prst="can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TextBox 39"/>
          <p:cNvSpPr txBox="1"/>
          <p:nvPr/>
        </p:nvSpPr>
        <p:spPr>
          <a:xfrm>
            <a:off x="4287680" y="2033684"/>
            <a:ext cx="64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 smtClean="0">
                <a:solidFill>
                  <a:schemeClr val="accent1"/>
                </a:solidFill>
              </a:rPr>
              <a:t>C-RAN</a:t>
            </a:r>
          </a:p>
        </p:txBody>
      </p:sp>
      <p:sp>
        <p:nvSpPr>
          <p:cNvPr id="43" name="Can 42"/>
          <p:cNvSpPr/>
          <p:nvPr/>
        </p:nvSpPr>
        <p:spPr>
          <a:xfrm>
            <a:off x="5138500" y="1256365"/>
            <a:ext cx="441960" cy="401249"/>
          </a:xfrm>
          <a:prstGeom prst="can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TextBox 43"/>
          <p:cNvSpPr txBox="1"/>
          <p:nvPr/>
        </p:nvSpPr>
        <p:spPr>
          <a:xfrm>
            <a:off x="5034440" y="1333878"/>
            <a:ext cx="6477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" dirty="0" smtClean="0"/>
              <a:t>Core, </a:t>
            </a:r>
          </a:p>
          <a:p>
            <a:pPr algn="ctr"/>
            <a:r>
              <a:rPr lang="en-GB" sz="800" dirty="0" smtClean="0"/>
              <a:t>Policy</a:t>
            </a:r>
            <a:r>
              <a:rPr lang="en-GB" sz="800" dirty="0"/>
              <a:t> </a:t>
            </a:r>
            <a:r>
              <a:rPr lang="en-GB" sz="800" dirty="0" smtClean="0"/>
              <a:t>VNF</a:t>
            </a:r>
          </a:p>
        </p:txBody>
      </p:sp>
      <p:sp>
        <p:nvSpPr>
          <p:cNvPr id="45" name="Can 44"/>
          <p:cNvSpPr/>
          <p:nvPr/>
        </p:nvSpPr>
        <p:spPr>
          <a:xfrm>
            <a:off x="6440329" y="1939350"/>
            <a:ext cx="441960" cy="401249"/>
          </a:xfrm>
          <a:prstGeom prst="can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TextBox 45"/>
          <p:cNvSpPr txBox="1"/>
          <p:nvPr/>
        </p:nvSpPr>
        <p:spPr>
          <a:xfrm>
            <a:off x="6337459" y="2014698"/>
            <a:ext cx="64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 smtClean="0"/>
              <a:t>(V)PDG</a:t>
            </a:r>
          </a:p>
        </p:txBody>
      </p:sp>
      <p:sp>
        <p:nvSpPr>
          <p:cNvPr id="73" name="Can 72"/>
          <p:cNvSpPr/>
          <p:nvPr/>
        </p:nvSpPr>
        <p:spPr>
          <a:xfrm>
            <a:off x="5644040" y="1264475"/>
            <a:ext cx="441960" cy="401249"/>
          </a:xfrm>
          <a:prstGeom prst="can">
            <a:avLst/>
          </a:prstGeom>
          <a:solidFill>
            <a:schemeClr val="bg1"/>
          </a:solidFill>
          <a:ln>
            <a:solidFill>
              <a:srgbClr val="125A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5" name="TextBox 74"/>
          <p:cNvSpPr txBox="1"/>
          <p:nvPr/>
        </p:nvSpPr>
        <p:spPr>
          <a:xfrm>
            <a:off x="5572839" y="1335001"/>
            <a:ext cx="5893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" dirty="0" smtClean="0">
                <a:solidFill>
                  <a:srgbClr val="1377E6"/>
                </a:solidFill>
              </a:rPr>
              <a:t>Transport VNF</a:t>
            </a:r>
          </a:p>
        </p:txBody>
      </p:sp>
      <p:sp>
        <p:nvSpPr>
          <p:cNvPr id="79" name="Oval 78"/>
          <p:cNvSpPr/>
          <p:nvPr/>
        </p:nvSpPr>
        <p:spPr>
          <a:xfrm rot="420000">
            <a:off x="1048668" y="1137612"/>
            <a:ext cx="753578" cy="62414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TextBox 54"/>
          <p:cNvSpPr txBox="1"/>
          <p:nvPr/>
        </p:nvSpPr>
        <p:spPr>
          <a:xfrm>
            <a:off x="208626" y="3872152"/>
            <a:ext cx="89382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smtClean="0"/>
              <a:t>NFV </a:t>
            </a:r>
            <a:r>
              <a:rPr lang="en-GB" sz="2000" b="1" dirty="0"/>
              <a:t>and </a:t>
            </a:r>
            <a:r>
              <a:rPr lang="en-GB" sz="2000" b="1" dirty="0" smtClean="0"/>
              <a:t>SDN </a:t>
            </a:r>
            <a:r>
              <a:rPr lang="en-GB" sz="2000" dirty="0" smtClean="0"/>
              <a:t>– enabling flexibility in where functions are deployed and scaled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208626" y="4209705"/>
            <a:ext cx="89382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smtClean="0"/>
              <a:t>MEC</a:t>
            </a:r>
            <a:r>
              <a:rPr lang="en-GB" sz="2000" dirty="0" smtClean="0"/>
              <a:t> – pushing Core Network functions and content ingress to cell sites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206458" y="4514930"/>
            <a:ext cx="89382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smtClean="0"/>
              <a:t>CP/UP </a:t>
            </a:r>
            <a:r>
              <a:rPr lang="en-GB" sz="2000" b="1" dirty="0"/>
              <a:t>split </a:t>
            </a:r>
            <a:r>
              <a:rPr lang="en-GB" sz="2000" dirty="0"/>
              <a:t>– decoupling of user plane traffic from control plane functions</a:t>
            </a:r>
          </a:p>
        </p:txBody>
      </p:sp>
    </p:spTree>
    <p:extLst>
      <p:ext uri="{BB962C8B-B14F-4D97-AF65-F5344CB8AC3E}">
        <p14:creationId xmlns:p14="http://schemas.microsoft.com/office/powerpoint/2010/main" val="1250750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6" grpId="0" animBg="1"/>
      <p:bldP spid="8" grpId="0"/>
      <p:bldP spid="26" grpId="0" animBg="1"/>
      <p:bldP spid="27" grpId="0"/>
      <p:bldP spid="28" grpId="0" animBg="1"/>
      <p:bldP spid="29" grpId="0"/>
      <p:bldP spid="30" grpId="0" animBg="1"/>
      <p:bldP spid="31" grpId="0"/>
      <p:bldP spid="33" grpId="0" animBg="1"/>
      <p:bldP spid="34" grpId="0"/>
      <p:bldP spid="39" grpId="0" animBg="1"/>
      <p:bldP spid="40" grpId="0"/>
      <p:bldP spid="43" grpId="0" animBg="1"/>
      <p:bldP spid="44" grpId="0"/>
      <p:bldP spid="45" grpId="0" animBg="1"/>
      <p:bldP spid="46" grpId="0"/>
      <p:bldP spid="73" grpId="0" animBg="1"/>
      <p:bldP spid="75" grpId="0"/>
      <p:bldP spid="55" grpId="0"/>
      <p:bldP spid="57" grpId="0"/>
      <p:bldP spid="5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Rectangle 73"/>
          <p:cNvSpPr/>
          <p:nvPr/>
        </p:nvSpPr>
        <p:spPr>
          <a:xfrm>
            <a:off x="4309372" y="868680"/>
            <a:ext cx="1097493" cy="4023360"/>
          </a:xfrm>
          <a:prstGeom prst="rect">
            <a:avLst/>
          </a:prstGeom>
          <a:solidFill>
            <a:schemeClr val="accent4">
              <a:lumMod val="50000"/>
              <a:alpha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5" name="Rectangle 84"/>
          <p:cNvSpPr/>
          <p:nvPr/>
        </p:nvSpPr>
        <p:spPr>
          <a:xfrm>
            <a:off x="88417" y="2654429"/>
            <a:ext cx="8854440" cy="1181250"/>
          </a:xfrm>
          <a:prstGeom prst="rect">
            <a:avLst/>
          </a:prstGeom>
          <a:solidFill>
            <a:schemeClr val="accent4">
              <a:lumMod val="50000"/>
              <a:alpha val="27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 smtClean="0"/>
              <a:t>Meeting the goals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B6D96-E065-46D7-BFC0-473F3D5B23B3}" type="slidenum">
              <a:rPr lang="ko-KR" altLang="en-US" smtClean="0"/>
              <a:pPr/>
              <a:t>9</a:t>
            </a:fld>
            <a:endParaRPr lang="ko-KR" altLang="en-US" dirty="0"/>
          </a:p>
        </p:txBody>
      </p:sp>
      <p:grpSp>
        <p:nvGrpSpPr>
          <p:cNvPr id="34" name="Group 33"/>
          <p:cNvGrpSpPr/>
          <p:nvPr/>
        </p:nvGrpSpPr>
        <p:grpSpPr>
          <a:xfrm rot="16200000">
            <a:off x="2804190" y="-414484"/>
            <a:ext cx="1843285" cy="3373291"/>
            <a:chOff x="7162800" y="1134190"/>
            <a:chExt cx="2506980" cy="3373291"/>
          </a:xfrm>
        </p:grpSpPr>
        <p:sp>
          <p:nvSpPr>
            <p:cNvPr id="6" name="TextBox 5"/>
            <p:cNvSpPr txBox="1"/>
            <p:nvPr/>
          </p:nvSpPr>
          <p:spPr>
            <a:xfrm>
              <a:off x="7162800" y="1424293"/>
              <a:ext cx="172212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dirty="0" smtClean="0"/>
                <a:t>Massive-MIMO</a:t>
              </a:r>
              <a:endParaRPr lang="en-GB" sz="1000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162801" y="1134190"/>
              <a:ext cx="172212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dirty="0" smtClean="0"/>
                <a:t>CP-OFDM</a:t>
              </a:r>
              <a:endParaRPr lang="en-GB" sz="1000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162800" y="1712037"/>
              <a:ext cx="172212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dirty="0" smtClean="0"/>
                <a:t>Beam Forming</a:t>
              </a:r>
              <a:endParaRPr lang="en-GB" sz="1000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7162800" y="1996879"/>
              <a:ext cx="172212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dirty="0" smtClean="0"/>
                <a:t>Shortened TTI</a:t>
              </a:r>
              <a:endParaRPr lang="en-GB" sz="1000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7162800" y="2281721"/>
              <a:ext cx="172212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dirty="0" smtClean="0"/>
                <a:t>Flexible Band Sizing</a:t>
              </a:r>
              <a:endParaRPr lang="en-GB" sz="1000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162801" y="2551323"/>
              <a:ext cx="172212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dirty="0" err="1" smtClean="0"/>
                <a:t>CoMP</a:t>
              </a:r>
              <a:endParaRPr lang="en-GB" sz="1000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162801" y="2821461"/>
              <a:ext cx="172212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dirty="0" smtClean="0"/>
                <a:t>Small Cell</a:t>
              </a:r>
              <a:endParaRPr lang="en-GB" sz="1000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162801" y="3119533"/>
              <a:ext cx="172212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dirty="0" smtClean="0"/>
                <a:t>5G-NR in Unlicensed</a:t>
              </a:r>
              <a:endParaRPr lang="en-GB" sz="1000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7162800" y="3404375"/>
              <a:ext cx="250698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dirty="0" smtClean="0"/>
                <a:t>Session/Mobility  split</a:t>
              </a:r>
              <a:endParaRPr lang="en-GB" sz="1000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7162800" y="3974059"/>
              <a:ext cx="250698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dirty="0" smtClean="0"/>
                <a:t>NFV/SDN</a:t>
              </a:r>
              <a:endParaRPr lang="en-GB" sz="1000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162800" y="3689217"/>
              <a:ext cx="250698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dirty="0" smtClean="0"/>
                <a:t>C-RAN</a:t>
              </a:r>
              <a:endParaRPr lang="en-GB" sz="1000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162800" y="4261260"/>
              <a:ext cx="250698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dirty="0" smtClean="0"/>
                <a:t>MEC</a:t>
              </a:r>
              <a:endParaRPr lang="en-GB" sz="1000" dirty="0"/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114300" y="2150469"/>
            <a:ext cx="18592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000" dirty="0" smtClean="0"/>
              <a:t>10x bandwidth per connection</a:t>
            </a:r>
            <a:endParaRPr lang="en-GB" sz="1000" dirty="0"/>
          </a:p>
        </p:txBody>
      </p:sp>
      <p:sp>
        <p:nvSpPr>
          <p:cNvPr id="27" name="TextBox 26"/>
          <p:cNvSpPr txBox="1"/>
          <p:nvPr/>
        </p:nvSpPr>
        <p:spPr>
          <a:xfrm>
            <a:off x="114300" y="2394143"/>
            <a:ext cx="18592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000" dirty="0" smtClean="0"/>
              <a:t>Low-</a:t>
            </a:r>
            <a:r>
              <a:rPr lang="en-GB" sz="1000" dirty="0" err="1" smtClean="0"/>
              <a:t>ms</a:t>
            </a:r>
            <a:r>
              <a:rPr lang="en-GB" sz="1000" dirty="0" smtClean="0"/>
              <a:t> latency</a:t>
            </a:r>
            <a:endParaRPr lang="en-GB" sz="1000" dirty="0"/>
          </a:p>
        </p:txBody>
      </p:sp>
      <p:sp>
        <p:nvSpPr>
          <p:cNvPr id="28" name="TextBox 27"/>
          <p:cNvSpPr txBox="1"/>
          <p:nvPr/>
        </p:nvSpPr>
        <p:spPr>
          <a:xfrm>
            <a:off x="114300" y="2640365"/>
            <a:ext cx="18592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000" dirty="0" smtClean="0"/>
              <a:t>Five 9’s reliability</a:t>
            </a:r>
            <a:endParaRPr lang="en-GB" sz="1000" dirty="0"/>
          </a:p>
        </p:txBody>
      </p:sp>
      <p:sp>
        <p:nvSpPr>
          <p:cNvPr id="29" name="TextBox 28"/>
          <p:cNvSpPr txBox="1"/>
          <p:nvPr/>
        </p:nvSpPr>
        <p:spPr>
          <a:xfrm>
            <a:off x="114300" y="2866457"/>
            <a:ext cx="18592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000" dirty="0" smtClean="0"/>
              <a:t>100% coverage</a:t>
            </a:r>
            <a:endParaRPr lang="en-GB" sz="1000" dirty="0"/>
          </a:p>
        </p:txBody>
      </p:sp>
      <p:sp>
        <p:nvSpPr>
          <p:cNvPr id="30" name="TextBox 29"/>
          <p:cNvSpPr txBox="1"/>
          <p:nvPr/>
        </p:nvSpPr>
        <p:spPr>
          <a:xfrm>
            <a:off x="114300" y="3127709"/>
            <a:ext cx="18592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000" dirty="0" smtClean="0"/>
              <a:t>&gt;10x connections</a:t>
            </a:r>
            <a:endParaRPr lang="en-GB" sz="1000" dirty="0"/>
          </a:p>
        </p:txBody>
      </p:sp>
      <p:sp>
        <p:nvSpPr>
          <p:cNvPr id="31" name="TextBox 30"/>
          <p:cNvSpPr txBox="1"/>
          <p:nvPr/>
        </p:nvSpPr>
        <p:spPr>
          <a:xfrm>
            <a:off x="48693" y="3370274"/>
            <a:ext cx="19248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000" dirty="0" smtClean="0"/>
              <a:t>50Mbps /connection everywhere</a:t>
            </a:r>
            <a:endParaRPr lang="en-GB" sz="1000" dirty="0"/>
          </a:p>
        </p:txBody>
      </p:sp>
      <p:sp>
        <p:nvSpPr>
          <p:cNvPr id="32" name="TextBox 31"/>
          <p:cNvSpPr txBox="1"/>
          <p:nvPr/>
        </p:nvSpPr>
        <p:spPr>
          <a:xfrm>
            <a:off x="114300" y="3607098"/>
            <a:ext cx="18592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000" dirty="0" smtClean="0"/>
              <a:t>1000x bandwidth/area</a:t>
            </a:r>
            <a:endParaRPr lang="en-GB" sz="1000" dirty="0"/>
          </a:p>
        </p:txBody>
      </p:sp>
      <p:sp>
        <p:nvSpPr>
          <p:cNvPr id="33" name="TextBox 32"/>
          <p:cNvSpPr txBox="1"/>
          <p:nvPr/>
        </p:nvSpPr>
        <p:spPr>
          <a:xfrm>
            <a:off x="114300" y="3835678"/>
            <a:ext cx="18592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000" dirty="0" smtClean="0"/>
              <a:t>10 year battery life</a:t>
            </a:r>
            <a:endParaRPr lang="en-GB" sz="1000" dirty="0"/>
          </a:p>
        </p:txBody>
      </p:sp>
      <p:sp>
        <p:nvSpPr>
          <p:cNvPr id="35" name="Oval 34"/>
          <p:cNvSpPr/>
          <p:nvPr/>
        </p:nvSpPr>
        <p:spPr>
          <a:xfrm>
            <a:off x="2391440" y="2201189"/>
            <a:ext cx="137160" cy="144780"/>
          </a:xfrm>
          <a:prstGeom prst="ellipse">
            <a:avLst/>
          </a:prstGeom>
          <a:solidFill>
            <a:srgbClr val="00CC00"/>
          </a:solidFill>
          <a:ln>
            <a:solidFill>
              <a:srgbClr val="00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Oval 35"/>
          <p:cNvSpPr/>
          <p:nvPr/>
        </p:nvSpPr>
        <p:spPr>
          <a:xfrm>
            <a:off x="3248868" y="2201189"/>
            <a:ext cx="137160" cy="144780"/>
          </a:xfrm>
          <a:prstGeom prst="ellipse">
            <a:avLst/>
          </a:prstGeom>
          <a:solidFill>
            <a:srgbClr val="00CC00"/>
          </a:solidFill>
          <a:ln>
            <a:solidFill>
              <a:srgbClr val="00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Oval 36"/>
          <p:cNvSpPr/>
          <p:nvPr/>
        </p:nvSpPr>
        <p:spPr>
          <a:xfrm>
            <a:off x="3518470" y="2201189"/>
            <a:ext cx="137160" cy="144780"/>
          </a:xfrm>
          <a:prstGeom prst="ellipse">
            <a:avLst/>
          </a:prstGeom>
          <a:solidFill>
            <a:srgbClr val="00CC00"/>
          </a:solidFill>
          <a:ln>
            <a:solidFill>
              <a:srgbClr val="00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Oval 37"/>
          <p:cNvSpPr/>
          <p:nvPr/>
        </p:nvSpPr>
        <p:spPr>
          <a:xfrm>
            <a:off x="4086680" y="2188768"/>
            <a:ext cx="137160" cy="144780"/>
          </a:xfrm>
          <a:prstGeom prst="ellipse">
            <a:avLst/>
          </a:prstGeom>
          <a:solidFill>
            <a:srgbClr val="00CC00"/>
          </a:solidFill>
          <a:ln>
            <a:solidFill>
              <a:srgbClr val="00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Oval 38"/>
          <p:cNvSpPr/>
          <p:nvPr/>
        </p:nvSpPr>
        <p:spPr>
          <a:xfrm>
            <a:off x="2964026" y="2444864"/>
            <a:ext cx="137160" cy="144780"/>
          </a:xfrm>
          <a:prstGeom prst="ellipse">
            <a:avLst/>
          </a:prstGeom>
          <a:solidFill>
            <a:srgbClr val="00CC00"/>
          </a:solidFill>
          <a:ln>
            <a:solidFill>
              <a:srgbClr val="00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Oval 39"/>
          <p:cNvSpPr/>
          <p:nvPr/>
        </p:nvSpPr>
        <p:spPr>
          <a:xfrm>
            <a:off x="5228407" y="2444864"/>
            <a:ext cx="137160" cy="144780"/>
          </a:xfrm>
          <a:prstGeom prst="ellipse">
            <a:avLst/>
          </a:prstGeom>
          <a:solidFill>
            <a:srgbClr val="00CC00"/>
          </a:solidFill>
          <a:ln>
            <a:solidFill>
              <a:srgbClr val="00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Oval 40"/>
          <p:cNvSpPr/>
          <p:nvPr/>
        </p:nvSpPr>
        <p:spPr>
          <a:xfrm>
            <a:off x="3524850" y="2691085"/>
            <a:ext cx="137160" cy="144780"/>
          </a:xfrm>
          <a:prstGeom prst="ellipse">
            <a:avLst/>
          </a:prstGeom>
          <a:solidFill>
            <a:srgbClr val="00CC00"/>
          </a:solidFill>
          <a:ln>
            <a:solidFill>
              <a:srgbClr val="00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Oval 41"/>
          <p:cNvSpPr/>
          <p:nvPr/>
        </p:nvSpPr>
        <p:spPr>
          <a:xfrm>
            <a:off x="3814410" y="2917177"/>
            <a:ext cx="137160" cy="144780"/>
          </a:xfrm>
          <a:prstGeom prst="ellipse">
            <a:avLst/>
          </a:prstGeom>
          <a:solidFill>
            <a:srgbClr val="00CC00"/>
          </a:solidFill>
          <a:ln>
            <a:solidFill>
              <a:srgbClr val="00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Oval 42"/>
          <p:cNvSpPr/>
          <p:nvPr/>
        </p:nvSpPr>
        <p:spPr>
          <a:xfrm>
            <a:off x="3248868" y="3178429"/>
            <a:ext cx="137160" cy="144780"/>
          </a:xfrm>
          <a:prstGeom prst="ellipse">
            <a:avLst/>
          </a:prstGeom>
          <a:solidFill>
            <a:srgbClr val="00CC00"/>
          </a:solidFill>
          <a:ln>
            <a:solidFill>
              <a:srgbClr val="00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Oval 43"/>
          <p:cNvSpPr/>
          <p:nvPr/>
        </p:nvSpPr>
        <p:spPr>
          <a:xfrm>
            <a:off x="3814410" y="3178429"/>
            <a:ext cx="137160" cy="144780"/>
          </a:xfrm>
          <a:prstGeom prst="ellipse">
            <a:avLst/>
          </a:prstGeom>
          <a:solidFill>
            <a:srgbClr val="00CC00"/>
          </a:solidFill>
          <a:ln>
            <a:solidFill>
              <a:srgbClr val="00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Oval 44"/>
          <p:cNvSpPr/>
          <p:nvPr/>
        </p:nvSpPr>
        <p:spPr>
          <a:xfrm>
            <a:off x="4103970" y="3178429"/>
            <a:ext cx="137160" cy="144780"/>
          </a:xfrm>
          <a:prstGeom prst="ellipse">
            <a:avLst/>
          </a:prstGeom>
          <a:solidFill>
            <a:srgbClr val="00CC00"/>
          </a:solidFill>
          <a:ln>
            <a:solidFill>
              <a:srgbClr val="00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Oval 46"/>
          <p:cNvSpPr/>
          <p:nvPr/>
        </p:nvSpPr>
        <p:spPr>
          <a:xfrm>
            <a:off x="2101337" y="3178429"/>
            <a:ext cx="137160" cy="144780"/>
          </a:xfrm>
          <a:prstGeom prst="ellipse">
            <a:avLst/>
          </a:prstGeom>
          <a:solidFill>
            <a:srgbClr val="00CC00"/>
          </a:solidFill>
          <a:ln>
            <a:solidFill>
              <a:srgbClr val="00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Oval 47"/>
          <p:cNvSpPr/>
          <p:nvPr/>
        </p:nvSpPr>
        <p:spPr>
          <a:xfrm>
            <a:off x="2391440" y="3411597"/>
            <a:ext cx="137160" cy="144780"/>
          </a:xfrm>
          <a:prstGeom prst="ellipse">
            <a:avLst/>
          </a:prstGeom>
          <a:solidFill>
            <a:srgbClr val="00CC00"/>
          </a:solidFill>
          <a:ln>
            <a:solidFill>
              <a:srgbClr val="00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Oval 49"/>
          <p:cNvSpPr/>
          <p:nvPr/>
        </p:nvSpPr>
        <p:spPr>
          <a:xfrm>
            <a:off x="3248868" y="3411597"/>
            <a:ext cx="137160" cy="144780"/>
          </a:xfrm>
          <a:prstGeom prst="ellipse">
            <a:avLst/>
          </a:prstGeom>
          <a:solidFill>
            <a:srgbClr val="00CC00"/>
          </a:solidFill>
          <a:ln>
            <a:solidFill>
              <a:srgbClr val="00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Oval 50"/>
          <p:cNvSpPr/>
          <p:nvPr/>
        </p:nvSpPr>
        <p:spPr>
          <a:xfrm>
            <a:off x="3814410" y="3423916"/>
            <a:ext cx="137160" cy="144780"/>
          </a:xfrm>
          <a:prstGeom prst="ellipse">
            <a:avLst/>
          </a:prstGeom>
          <a:solidFill>
            <a:srgbClr val="00CC00"/>
          </a:solidFill>
          <a:ln>
            <a:solidFill>
              <a:srgbClr val="00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Oval 51"/>
          <p:cNvSpPr/>
          <p:nvPr/>
        </p:nvSpPr>
        <p:spPr>
          <a:xfrm>
            <a:off x="4109159" y="3420995"/>
            <a:ext cx="137160" cy="144780"/>
          </a:xfrm>
          <a:prstGeom prst="ellipse">
            <a:avLst/>
          </a:prstGeom>
          <a:solidFill>
            <a:srgbClr val="00CC00"/>
          </a:solidFill>
          <a:ln>
            <a:solidFill>
              <a:srgbClr val="00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Oval 52"/>
          <p:cNvSpPr/>
          <p:nvPr/>
        </p:nvSpPr>
        <p:spPr>
          <a:xfrm>
            <a:off x="3814410" y="3657818"/>
            <a:ext cx="137160" cy="144780"/>
          </a:xfrm>
          <a:prstGeom prst="ellipse">
            <a:avLst/>
          </a:prstGeom>
          <a:solidFill>
            <a:srgbClr val="00CC00"/>
          </a:solidFill>
          <a:ln>
            <a:solidFill>
              <a:srgbClr val="00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Oval 53"/>
          <p:cNvSpPr/>
          <p:nvPr/>
        </p:nvSpPr>
        <p:spPr>
          <a:xfrm>
            <a:off x="4109159" y="3657818"/>
            <a:ext cx="137160" cy="144780"/>
          </a:xfrm>
          <a:prstGeom prst="ellipse">
            <a:avLst/>
          </a:prstGeom>
          <a:solidFill>
            <a:srgbClr val="00CC00"/>
          </a:solidFill>
          <a:ln>
            <a:solidFill>
              <a:srgbClr val="00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Oval 54"/>
          <p:cNvSpPr/>
          <p:nvPr/>
        </p:nvSpPr>
        <p:spPr>
          <a:xfrm>
            <a:off x="2404897" y="3657818"/>
            <a:ext cx="137160" cy="144780"/>
          </a:xfrm>
          <a:prstGeom prst="ellipse">
            <a:avLst/>
          </a:prstGeom>
          <a:solidFill>
            <a:srgbClr val="00CC00"/>
          </a:solidFill>
          <a:ln>
            <a:solidFill>
              <a:srgbClr val="00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Oval 55"/>
          <p:cNvSpPr/>
          <p:nvPr/>
        </p:nvSpPr>
        <p:spPr>
          <a:xfrm>
            <a:off x="2679184" y="3654897"/>
            <a:ext cx="137160" cy="144780"/>
          </a:xfrm>
          <a:prstGeom prst="ellipse">
            <a:avLst/>
          </a:prstGeom>
          <a:solidFill>
            <a:srgbClr val="00CC00"/>
          </a:solidFill>
          <a:ln>
            <a:solidFill>
              <a:srgbClr val="00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Oval 56"/>
          <p:cNvSpPr/>
          <p:nvPr/>
        </p:nvSpPr>
        <p:spPr>
          <a:xfrm>
            <a:off x="4657938" y="4097137"/>
            <a:ext cx="137160" cy="144780"/>
          </a:xfrm>
          <a:prstGeom prst="ellipse">
            <a:avLst/>
          </a:prstGeom>
          <a:solidFill>
            <a:srgbClr val="00CC00"/>
          </a:solidFill>
          <a:ln>
            <a:solidFill>
              <a:srgbClr val="00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Oval 57"/>
          <p:cNvSpPr/>
          <p:nvPr/>
        </p:nvSpPr>
        <p:spPr>
          <a:xfrm>
            <a:off x="4942780" y="4097137"/>
            <a:ext cx="137160" cy="144780"/>
          </a:xfrm>
          <a:prstGeom prst="ellipse">
            <a:avLst/>
          </a:prstGeom>
          <a:solidFill>
            <a:srgbClr val="00CC00"/>
          </a:solidFill>
          <a:ln>
            <a:solidFill>
              <a:srgbClr val="00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Oval 58"/>
          <p:cNvSpPr/>
          <p:nvPr/>
        </p:nvSpPr>
        <p:spPr>
          <a:xfrm>
            <a:off x="4656364" y="2444864"/>
            <a:ext cx="137160" cy="14478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Oval 59"/>
          <p:cNvSpPr/>
          <p:nvPr/>
        </p:nvSpPr>
        <p:spPr>
          <a:xfrm>
            <a:off x="4940559" y="2452484"/>
            <a:ext cx="137160" cy="14478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2" name="Oval 61"/>
          <p:cNvSpPr/>
          <p:nvPr/>
        </p:nvSpPr>
        <p:spPr>
          <a:xfrm>
            <a:off x="4086680" y="2691085"/>
            <a:ext cx="137160" cy="14478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3" name="Oval 62"/>
          <p:cNvSpPr/>
          <p:nvPr/>
        </p:nvSpPr>
        <p:spPr>
          <a:xfrm>
            <a:off x="2681000" y="2201189"/>
            <a:ext cx="137160" cy="144780"/>
          </a:xfrm>
          <a:prstGeom prst="ellipse">
            <a:avLst/>
          </a:prstGeom>
          <a:solidFill>
            <a:srgbClr val="00CC00"/>
          </a:solidFill>
          <a:ln>
            <a:solidFill>
              <a:srgbClr val="00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" name="Oval 63"/>
          <p:cNvSpPr/>
          <p:nvPr/>
        </p:nvSpPr>
        <p:spPr>
          <a:xfrm>
            <a:off x="2406471" y="4097137"/>
            <a:ext cx="137160" cy="14478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5" name="Oval 64"/>
          <p:cNvSpPr/>
          <p:nvPr/>
        </p:nvSpPr>
        <p:spPr>
          <a:xfrm>
            <a:off x="2682574" y="4097137"/>
            <a:ext cx="137160" cy="14478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6" name="Oval 65"/>
          <p:cNvSpPr/>
          <p:nvPr/>
        </p:nvSpPr>
        <p:spPr>
          <a:xfrm>
            <a:off x="3526424" y="4097137"/>
            <a:ext cx="137160" cy="14478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7" name="Oval 66"/>
          <p:cNvSpPr/>
          <p:nvPr/>
        </p:nvSpPr>
        <p:spPr>
          <a:xfrm>
            <a:off x="3815984" y="4097137"/>
            <a:ext cx="137160" cy="14478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Oval 67"/>
          <p:cNvSpPr/>
          <p:nvPr/>
        </p:nvSpPr>
        <p:spPr>
          <a:xfrm>
            <a:off x="4105544" y="4097137"/>
            <a:ext cx="137160" cy="14478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9" name="Oval 68"/>
          <p:cNvSpPr/>
          <p:nvPr/>
        </p:nvSpPr>
        <p:spPr>
          <a:xfrm>
            <a:off x="5229981" y="4097137"/>
            <a:ext cx="137160" cy="14478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0" name="Oval 69"/>
          <p:cNvSpPr/>
          <p:nvPr/>
        </p:nvSpPr>
        <p:spPr>
          <a:xfrm>
            <a:off x="347464" y="1178397"/>
            <a:ext cx="137160" cy="144780"/>
          </a:xfrm>
          <a:prstGeom prst="ellipse">
            <a:avLst/>
          </a:prstGeom>
          <a:solidFill>
            <a:srgbClr val="00CC00"/>
          </a:solidFill>
          <a:ln>
            <a:solidFill>
              <a:srgbClr val="00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1" name="Oval 70"/>
          <p:cNvSpPr/>
          <p:nvPr/>
        </p:nvSpPr>
        <p:spPr>
          <a:xfrm>
            <a:off x="349280" y="1425138"/>
            <a:ext cx="137160" cy="14478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2" name="TextBox 71"/>
          <p:cNvSpPr txBox="1"/>
          <p:nvPr/>
        </p:nvSpPr>
        <p:spPr>
          <a:xfrm>
            <a:off x="484623" y="1111762"/>
            <a:ext cx="83631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Helps</a:t>
            </a:r>
            <a:endParaRPr lang="en-GB" dirty="0"/>
          </a:p>
        </p:txBody>
      </p:sp>
      <p:sp>
        <p:nvSpPr>
          <p:cNvPr id="73" name="TextBox 72"/>
          <p:cNvSpPr txBox="1"/>
          <p:nvPr/>
        </p:nvSpPr>
        <p:spPr>
          <a:xfrm>
            <a:off x="484624" y="1347487"/>
            <a:ext cx="83631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Hinders</a:t>
            </a:r>
            <a:endParaRPr lang="en-GB" dirty="0"/>
          </a:p>
        </p:txBody>
      </p:sp>
      <p:sp>
        <p:nvSpPr>
          <p:cNvPr id="75" name="TextBox 74"/>
          <p:cNvSpPr txBox="1"/>
          <p:nvPr/>
        </p:nvSpPr>
        <p:spPr>
          <a:xfrm>
            <a:off x="4373880" y="4442460"/>
            <a:ext cx="103859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 smtClean="0"/>
              <a:t>Enablers for </a:t>
            </a:r>
          </a:p>
          <a:p>
            <a:r>
              <a:rPr lang="en-GB" sz="1100" dirty="0" smtClean="0"/>
              <a:t>network slicing</a:t>
            </a:r>
            <a:endParaRPr lang="en-GB" sz="1100" dirty="0"/>
          </a:p>
        </p:txBody>
      </p:sp>
      <p:sp>
        <p:nvSpPr>
          <p:cNvPr id="86" name="TextBox 85"/>
          <p:cNvSpPr txBox="1"/>
          <p:nvPr/>
        </p:nvSpPr>
        <p:spPr>
          <a:xfrm>
            <a:off x="5775975" y="2649175"/>
            <a:ext cx="32613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u="sng" dirty="0"/>
              <a:t>S</a:t>
            </a:r>
            <a:r>
              <a:rPr lang="en-GB" sz="1200" u="sng" dirty="0" smtClean="0"/>
              <a:t>ignificant network investment required</a:t>
            </a:r>
          </a:p>
          <a:p>
            <a:r>
              <a:rPr lang="en-GB" sz="1200" dirty="0" smtClean="0"/>
              <a:t>Achieving these requirements is dependent upon Operators deploying cells and resiliency methods to provide extended coverage and network </a:t>
            </a:r>
          </a:p>
          <a:p>
            <a:r>
              <a:rPr lang="en-GB" sz="1200" dirty="0" smtClean="0"/>
              <a:t>capacity, as well as upgrading backhaul</a:t>
            </a:r>
            <a:endParaRPr lang="en-GB" sz="1200" dirty="0"/>
          </a:p>
        </p:txBody>
      </p:sp>
      <p:sp>
        <p:nvSpPr>
          <p:cNvPr id="76" name="TextBox 75"/>
          <p:cNvSpPr txBox="1"/>
          <p:nvPr/>
        </p:nvSpPr>
        <p:spPr>
          <a:xfrm>
            <a:off x="117918" y="4057609"/>
            <a:ext cx="1859280" cy="2238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000" dirty="0" smtClean="0"/>
              <a:t>Reduction in TCO</a:t>
            </a:r>
            <a:endParaRPr lang="en-GB" sz="1000" dirty="0"/>
          </a:p>
        </p:txBody>
      </p:sp>
      <p:sp>
        <p:nvSpPr>
          <p:cNvPr id="77" name="Oval 76"/>
          <p:cNvSpPr/>
          <p:nvPr/>
        </p:nvSpPr>
        <p:spPr>
          <a:xfrm>
            <a:off x="3239904" y="3886398"/>
            <a:ext cx="137160" cy="144780"/>
          </a:xfrm>
          <a:prstGeom prst="ellipse">
            <a:avLst/>
          </a:prstGeom>
          <a:solidFill>
            <a:srgbClr val="00CC00"/>
          </a:solidFill>
          <a:ln>
            <a:solidFill>
              <a:srgbClr val="00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8" name="Oval 77"/>
          <p:cNvSpPr/>
          <p:nvPr/>
        </p:nvSpPr>
        <p:spPr>
          <a:xfrm>
            <a:off x="2093718" y="3877286"/>
            <a:ext cx="137160" cy="144780"/>
          </a:xfrm>
          <a:prstGeom prst="ellipse">
            <a:avLst/>
          </a:prstGeom>
          <a:solidFill>
            <a:srgbClr val="00CC00"/>
          </a:solidFill>
          <a:ln>
            <a:solidFill>
              <a:srgbClr val="00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9" name="Oval 78"/>
          <p:cNvSpPr/>
          <p:nvPr/>
        </p:nvSpPr>
        <p:spPr>
          <a:xfrm>
            <a:off x="3527128" y="3411597"/>
            <a:ext cx="137160" cy="144780"/>
          </a:xfrm>
          <a:prstGeom prst="ellipse">
            <a:avLst/>
          </a:prstGeom>
          <a:solidFill>
            <a:srgbClr val="00CC00"/>
          </a:solidFill>
          <a:ln>
            <a:solidFill>
              <a:srgbClr val="00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0" name="Oval 79"/>
          <p:cNvSpPr/>
          <p:nvPr/>
        </p:nvSpPr>
        <p:spPr>
          <a:xfrm>
            <a:off x="3241248" y="4097137"/>
            <a:ext cx="137160" cy="14478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6036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 animBg="1"/>
      <p:bldP spid="85" grpId="0" animBg="1"/>
      <p:bldP spid="75" grpId="0"/>
      <p:bldP spid="8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" name="Group 80"/>
          <p:cNvGrpSpPr/>
          <p:nvPr/>
        </p:nvGrpSpPr>
        <p:grpSpPr>
          <a:xfrm flipH="1">
            <a:off x="802986" y="2777931"/>
            <a:ext cx="5177162" cy="856099"/>
            <a:chOff x="1442490" y="2671097"/>
            <a:chExt cx="5077850" cy="856099"/>
          </a:xfrm>
        </p:grpSpPr>
        <p:sp>
          <p:nvSpPr>
            <p:cNvPr id="47" name="Can 46"/>
            <p:cNvSpPr/>
            <p:nvPr/>
          </p:nvSpPr>
          <p:spPr>
            <a:xfrm>
              <a:off x="1442490" y="2819687"/>
              <a:ext cx="718900" cy="297180"/>
            </a:xfrm>
            <a:prstGeom prst="can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rgbClr val="0F41A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" name="Can 47"/>
            <p:cNvSpPr/>
            <p:nvPr/>
          </p:nvSpPr>
          <p:spPr>
            <a:xfrm>
              <a:off x="3937874" y="2671097"/>
              <a:ext cx="718900" cy="297180"/>
            </a:xfrm>
            <a:prstGeom prst="can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rgbClr val="0F41A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9" name="Can 48"/>
            <p:cNvSpPr/>
            <p:nvPr/>
          </p:nvSpPr>
          <p:spPr>
            <a:xfrm>
              <a:off x="3299460" y="3230016"/>
              <a:ext cx="718900" cy="297180"/>
            </a:xfrm>
            <a:prstGeom prst="can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rgbClr val="0F41A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0" name="Can 49"/>
            <p:cNvSpPr/>
            <p:nvPr/>
          </p:nvSpPr>
          <p:spPr>
            <a:xfrm>
              <a:off x="5801440" y="3005513"/>
              <a:ext cx="718900" cy="297180"/>
            </a:xfrm>
            <a:prstGeom prst="can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rgbClr val="0F41A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52" name="Straight Connector 51"/>
            <p:cNvCxnSpPr/>
            <p:nvPr/>
          </p:nvCxnSpPr>
          <p:spPr>
            <a:xfrm>
              <a:off x="1984700" y="3021617"/>
              <a:ext cx="1314760" cy="261739"/>
            </a:xfrm>
            <a:prstGeom prst="line">
              <a:avLst/>
            </a:prstGeom>
            <a:ln w="12700">
              <a:solidFill>
                <a:srgbClr val="125AC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>
              <a:stCxn id="47" idx="4"/>
            </p:cNvCxnSpPr>
            <p:nvPr/>
          </p:nvCxnSpPr>
          <p:spPr>
            <a:xfrm flipV="1">
              <a:off x="2161390" y="2842547"/>
              <a:ext cx="1856970" cy="125730"/>
            </a:xfrm>
            <a:prstGeom prst="line">
              <a:avLst/>
            </a:prstGeom>
            <a:ln w="12700">
              <a:solidFill>
                <a:srgbClr val="125AC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flipV="1">
              <a:off x="3832860" y="2895888"/>
              <a:ext cx="411124" cy="334128"/>
            </a:xfrm>
            <a:prstGeom prst="line">
              <a:avLst/>
            </a:prstGeom>
            <a:ln w="12700">
              <a:solidFill>
                <a:srgbClr val="125AC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>
              <a:endCxn id="50" idx="2"/>
            </p:cNvCxnSpPr>
            <p:nvPr/>
          </p:nvCxnSpPr>
          <p:spPr>
            <a:xfrm>
              <a:off x="2076140" y="2997893"/>
              <a:ext cx="3725300" cy="156210"/>
            </a:xfrm>
            <a:prstGeom prst="line">
              <a:avLst/>
            </a:prstGeom>
            <a:ln w="12700">
              <a:solidFill>
                <a:srgbClr val="125AC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flipV="1">
              <a:off x="4018360" y="3199536"/>
              <a:ext cx="1849159" cy="148590"/>
            </a:xfrm>
            <a:prstGeom prst="line">
              <a:avLst/>
            </a:prstGeom>
            <a:ln w="12700">
              <a:solidFill>
                <a:srgbClr val="125AC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>
              <a:off x="4562000" y="2857787"/>
              <a:ext cx="1239440" cy="255270"/>
            </a:xfrm>
            <a:prstGeom prst="line">
              <a:avLst/>
            </a:prstGeom>
            <a:ln w="12700">
              <a:solidFill>
                <a:srgbClr val="125AC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9" name="Rounded Rectangle 68"/>
          <p:cNvSpPr/>
          <p:nvPr/>
        </p:nvSpPr>
        <p:spPr>
          <a:xfrm>
            <a:off x="7425795" y="2078218"/>
            <a:ext cx="1539240" cy="1396497"/>
          </a:xfrm>
          <a:prstGeom prst="roundRect">
            <a:avLst/>
          </a:prstGeom>
          <a:solidFill>
            <a:srgbClr val="4BFF9C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Enterprise </a:t>
            </a:r>
          </a:p>
          <a:p>
            <a:pPr algn="ctr"/>
            <a:r>
              <a:rPr lang="en-GB" dirty="0" smtClean="0"/>
              <a:t>Customer</a:t>
            </a:r>
          </a:p>
          <a:p>
            <a:pPr algn="ctr"/>
            <a:endParaRPr lang="en-GB" dirty="0"/>
          </a:p>
          <a:p>
            <a:pPr algn="ctr"/>
            <a:endParaRPr lang="en-GB" dirty="0"/>
          </a:p>
        </p:txBody>
      </p:sp>
      <p:sp>
        <p:nvSpPr>
          <p:cNvPr id="70" name="Can 69"/>
          <p:cNvSpPr/>
          <p:nvPr/>
        </p:nvSpPr>
        <p:spPr>
          <a:xfrm>
            <a:off x="7517235" y="2874606"/>
            <a:ext cx="586740" cy="460511"/>
          </a:xfrm>
          <a:prstGeom prst="can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 smtClean="0"/>
              <a:t>Data </a:t>
            </a:r>
          </a:p>
          <a:p>
            <a:pPr algn="ctr"/>
            <a:r>
              <a:rPr lang="en-GB" sz="1100" dirty="0" smtClean="0"/>
              <a:t>Centre</a:t>
            </a:r>
            <a:endParaRPr lang="en-GB" sz="1100" dirty="0"/>
          </a:p>
        </p:txBody>
      </p:sp>
      <p:sp>
        <p:nvSpPr>
          <p:cNvPr id="71" name="Can 70"/>
          <p:cNvSpPr/>
          <p:nvPr/>
        </p:nvSpPr>
        <p:spPr>
          <a:xfrm>
            <a:off x="8279235" y="2863998"/>
            <a:ext cx="586740" cy="460511"/>
          </a:xfrm>
          <a:prstGeom prst="can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 smtClean="0"/>
              <a:t>Apps</a:t>
            </a:r>
            <a:endParaRPr lang="en-GB" sz="1100" dirty="0"/>
          </a:p>
        </p:txBody>
      </p:sp>
      <p:sp>
        <p:nvSpPr>
          <p:cNvPr id="72" name="Rounded Rectangle 71"/>
          <p:cNvSpPr/>
          <p:nvPr/>
        </p:nvSpPr>
        <p:spPr>
          <a:xfrm>
            <a:off x="7425795" y="1985689"/>
            <a:ext cx="1539240" cy="286169"/>
          </a:xfrm>
          <a:prstGeom prst="roundRect">
            <a:avLst/>
          </a:prstGeom>
          <a:solidFill>
            <a:srgbClr val="4BFF9C"/>
          </a:solidFill>
          <a:ln>
            <a:solidFill>
              <a:srgbClr val="00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Orchestration</a:t>
            </a:r>
            <a:endParaRPr lang="en-GB" dirty="0"/>
          </a:p>
        </p:txBody>
      </p:sp>
      <p:sp>
        <p:nvSpPr>
          <p:cNvPr id="62" name="Rounded Rectangle 61"/>
          <p:cNvSpPr/>
          <p:nvPr/>
        </p:nvSpPr>
        <p:spPr>
          <a:xfrm>
            <a:off x="7303830" y="1937270"/>
            <a:ext cx="1539240" cy="1396497"/>
          </a:xfrm>
          <a:prstGeom prst="roundRect">
            <a:avLst/>
          </a:prstGeom>
          <a:solidFill>
            <a:srgbClr val="00DA63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Enterprise </a:t>
            </a:r>
          </a:p>
          <a:p>
            <a:pPr algn="ctr"/>
            <a:r>
              <a:rPr lang="en-GB" dirty="0" smtClean="0"/>
              <a:t>Customer</a:t>
            </a:r>
          </a:p>
          <a:p>
            <a:pPr algn="ctr"/>
            <a:endParaRPr lang="en-GB" dirty="0"/>
          </a:p>
          <a:p>
            <a:pPr algn="ctr"/>
            <a:endParaRPr lang="en-GB" dirty="0"/>
          </a:p>
        </p:txBody>
      </p:sp>
      <p:sp>
        <p:nvSpPr>
          <p:cNvPr id="66" name="Can 65"/>
          <p:cNvSpPr/>
          <p:nvPr/>
        </p:nvSpPr>
        <p:spPr>
          <a:xfrm>
            <a:off x="7368540" y="2740837"/>
            <a:ext cx="586740" cy="460511"/>
          </a:xfrm>
          <a:prstGeom prst="can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 smtClean="0"/>
              <a:t>Data </a:t>
            </a:r>
          </a:p>
          <a:p>
            <a:pPr algn="ctr"/>
            <a:r>
              <a:rPr lang="en-GB" sz="1100" dirty="0" smtClean="0"/>
              <a:t>Centre</a:t>
            </a:r>
            <a:endParaRPr lang="en-GB" sz="1100" dirty="0"/>
          </a:p>
        </p:txBody>
      </p:sp>
      <p:sp>
        <p:nvSpPr>
          <p:cNvPr id="67" name="Can 66"/>
          <p:cNvSpPr/>
          <p:nvPr/>
        </p:nvSpPr>
        <p:spPr>
          <a:xfrm>
            <a:off x="8130540" y="2730229"/>
            <a:ext cx="586740" cy="460511"/>
          </a:xfrm>
          <a:prstGeom prst="can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 smtClean="0"/>
              <a:t>Apps</a:t>
            </a:r>
            <a:endParaRPr lang="en-GB" sz="1100" dirty="0"/>
          </a:p>
        </p:txBody>
      </p:sp>
      <p:sp>
        <p:nvSpPr>
          <p:cNvPr id="68" name="Rounded Rectangle 67"/>
          <p:cNvSpPr/>
          <p:nvPr/>
        </p:nvSpPr>
        <p:spPr>
          <a:xfrm>
            <a:off x="7277100" y="1851920"/>
            <a:ext cx="1539240" cy="286169"/>
          </a:xfrm>
          <a:prstGeom prst="roundRect">
            <a:avLst/>
          </a:prstGeom>
          <a:solidFill>
            <a:srgbClr val="00DA63"/>
          </a:solidFill>
          <a:ln>
            <a:solidFill>
              <a:srgbClr val="00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Orchestration</a:t>
            </a:r>
            <a:endParaRPr lang="en-GB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P</a:t>
            </a:r>
            <a:r>
              <a:rPr lang="en-GB" dirty="0" smtClean="0"/>
              <a:t>ain points for commercial slicing</a:t>
            </a:r>
            <a:endParaRPr lang="en-GB" dirty="0"/>
          </a:p>
        </p:txBody>
      </p:sp>
      <p:pic>
        <p:nvPicPr>
          <p:cNvPr id="42" name="Picture 4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0700" y="1779489"/>
            <a:ext cx="1809749" cy="1438420"/>
          </a:xfrm>
          <a:prstGeom prst="rect">
            <a:avLst/>
          </a:prstGeom>
        </p:spPr>
      </p:pic>
      <p:sp>
        <p:nvSpPr>
          <p:cNvPr id="5" name="Teardrop 4"/>
          <p:cNvSpPr/>
          <p:nvPr/>
        </p:nvSpPr>
        <p:spPr>
          <a:xfrm rot="16200000">
            <a:off x="950210" y="1231772"/>
            <a:ext cx="670358" cy="1728940"/>
          </a:xfrm>
          <a:prstGeom prst="teardrop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ounded Rectangle 3"/>
          <p:cNvSpPr/>
          <p:nvPr/>
        </p:nvSpPr>
        <p:spPr>
          <a:xfrm>
            <a:off x="1394460" y="2034540"/>
            <a:ext cx="281940" cy="29718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48740" y="2052325"/>
            <a:ext cx="37338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b="1" dirty="0" smtClean="0"/>
              <a:t>UE</a:t>
            </a:r>
            <a:endParaRPr lang="en-GB" sz="1100" b="1" dirty="0"/>
          </a:p>
        </p:txBody>
      </p:sp>
      <p:sp>
        <p:nvSpPr>
          <p:cNvPr id="9" name="Oval 8"/>
          <p:cNvSpPr/>
          <p:nvPr/>
        </p:nvSpPr>
        <p:spPr>
          <a:xfrm rot="1200000">
            <a:off x="1744980" y="2290000"/>
            <a:ext cx="906780" cy="125540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0141" y="1566151"/>
            <a:ext cx="428479" cy="428479"/>
          </a:xfrm>
          <a:prstGeom prst="rect">
            <a:avLst/>
          </a:prstGeom>
        </p:spPr>
      </p:pic>
      <p:sp>
        <p:nvSpPr>
          <p:cNvPr id="14" name="Oval 13"/>
          <p:cNvSpPr/>
          <p:nvPr/>
        </p:nvSpPr>
        <p:spPr>
          <a:xfrm rot="20400000">
            <a:off x="1686643" y="1809940"/>
            <a:ext cx="906780" cy="125540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3463" y="2566824"/>
            <a:ext cx="413290" cy="413290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 rot="20400000">
            <a:off x="444585" y="2300780"/>
            <a:ext cx="906780" cy="125540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3481" y="2414105"/>
            <a:ext cx="428479" cy="428479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" y="2437243"/>
            <a:ext cx="428479" cy="428479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39" y="1566151"/>
            <a:ext cx="428479" cy="428479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750" y="2487921"/>
            <a:ext cx="413290" cy="41329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421" y="1637333"/>
            <a:ext cx="413290" cy="413290"/>
          </a:xfrm>
          <a:prstGeom prst="rect">
            <a:avLst/>
          </a:prstGeom>
        </p:spPr>
      </p:pic>
      <p:sp>
        <p:nvSpPr>
          <p:cNvPr id="23" name="Oval 22"/>
          <p:cNvSpPr/>
          <p:nvPr/>
        </p:nvSpPr>
        <p:spPr>
          <a:xfrm rot="4200000">
            <a:off x="1565272" y="2465062"/>
            <a:ext cx="353665" cy="45719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Oval 23"/>
          <p:cNvSpPr/>
          <p:nvPr/>
        </p:nvSpPr>
        <p:spPr>
          <a:xfrm rot="6600000">
            <a:off x="1224308" y="2458575"/>
            <a:ext cx="263213" cy="543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Oval 24"/>
          <p:cNvSpPr/>
          <p:nvPr/>
        </p:nvSpPr>
        <p:spPr>
          <a:xfrm rot="13500000" flipV="1">
            <a:off x="1375794" y="1875339"/>
            <a:ext cx="261733" cy="45719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Can 5"/>
          <p:cNvSpPr/>
          <p:nvPr/>
        </p:nvSpPr>
        <p:spPr>
          <a:xfrm>
            <a:off x="340849" y="2764039"/>
            <a:ext cx="441960" cy="401249"/>
          </a:xfrm>
          <a:prstGeom prst="can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41789" y="2823735"/>
            <a:ext cx="647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 smtClean="0">
                <a:solidFill>
                  <a:schemeClr val="accent1"/>
                </a:solidFill>
              </a:rPr>
              <a:t>MEC</a:t>
            </a:r>
          </a:p>
          <a:p>
            <a:pPr algn="ctr"/>
            <a:r>
              <a:rPr lang="en-GB" sz="800" dirty="0" smtClean="0">
                <a:solidFill>
                  <a:schemeClr val="accent1"/>
                </a:solidFill>
              </a:rPr>
              <a:t>(RAN, CN)</a:t>
            </a:r>
            <a:endParaRPr lang="en-GB" sz="800" dirty="0">
              <a:solidFill>
                <a:schemeClr val="accent1"/>
              </a:solidFill>
            </a:endParaRPr>
          </a:p>
        </p:txBody>
      </p:sp>
      <p:sp>
        <p:nvSpPr>
          <p:cNvPr id="26" name="Can 25"/>
          <p:cNvSpPr/>
          <p:nvPr/>
        </p:nvSpPr>
        <p:spPr>
          <a:xfrm>
            <a:off x="2692480" y="2743880"/>
            <a:ext cx="441960" cy="401249"/>
          </a:xfrm>
          <a:prstGeom prst="can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593420" y="2803576"/>
            <a:ext cx="647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 smtClean="0">
                <a:solidFill>
                  <a:schemeClr val="accent1"/>
                </a:solidFill>
              </a:rPr>
              <a:t>MEC</a:t>
            </a:r>
          </a:p>
          <a:p>
            <a:pPr algn="ctr"/>
            <a:r>
              <a:rPr lang="en-GB" sz="800" dirty="0" smtClean="0">
                <a:solidFill>
                  <a:schemeClr val="accent1"/>
                </a:solidFill>
              </a:rPr>
              <a:t>(RAN, CN)</a:t>
            </a:r>
            <a:endParaRPr lang="en-GB" sz="800" dirty="0">
              <a:solidFill>
                <a:schemeClr val="accent1"/>
              </a:solidFill>
            </a:endParaRPr>
          </a:p>
        </p:txBody>
      </p:sp>
      <p:sp>
        <p:nvSpPr>
          <p:cNvPr id="28" name="Can 27"/>
          <p:cNvSpPr/>
          <p:nvPr/>
        </p:nvSpPr>
        <p:spPr>
          <a:xfrm>
            <a:off x="340849" y="1902692"/>
            <a:ext cx="441960" cy="401249"/>
          </a:xfrm>
          <a:prstGeom prst="can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41789" y="1962388"/>
            <a:ext cx="647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 smtClean="0">
                <a:solidFill>
                  <a:schemeClr val="accent1"/>
                </a:solidFill>
              </a:rPr>
              <a:t>MEC</a:t>
            </a:r>
          </a:p>
          <a:p>
            <a:pPr algn="ctr"/>
            <a:r>
              <a:rPr lang="en-GB" sz="800" dirty="0" smtClean="0">
                <a:solidFill>
                  <a:schemeClr val="accent1"/>
                </a:solidFill>
              </a:rPr>
              <a:t>(RAN, CN)</a:t>
            </a:r>
            <a:endParaRPr lang="en-GB" sz="800" dirty="0">
              <a:solidFill>
                <a:schemeClr val="accent1"/>
              </a:solidFill>
            </a:endParaRPr>
          </a:p>
        </p:txBody>
      </p:sp>
      <p:sp>
        <p:nvSpPr>
          <p:cNvPr id="30" name="Can 29"/>
          <p:cNvSpPr/>
          <p:nvPr/>
        </p:nvSpPr>
        <p:spPr>
          <a:xfrm>
            <a:off x="2628590" y="1908501"/>
            <a:ext cx="441960" cy="401249"/>
          </a:xfrm>
          <a:prstGeom prst="can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529530" y="1968197"/>
            <a:ext cx="647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 smtClean="0">
                <a:solidFill>
                  <a:schemeClr val="accent1"/>
                </a:solidFill>
              </a:rPr>
              <a:t>MEC</a:t>
            </a:r>
          </a:p>
          <a:p>
            <a:pPr algn="ctr"/>
            <a:r>
              <a:rPr lang="en-GB" sz="800" dirty="0" smtClean="0">
                <a:solidFill>
                  <a:schemeClr val="accent1"/>
                </a:solidFill>
              </a:rPr>
              <a:t>(RAN, CN)</a:t>
            </a:r>
            <a:endParaRPr lang="en-GB" sz="800" dirty="0">
              <a:solidFill>
                <a:schemeClr val="accent1"/>
              </a:solidFill>
            </a:endParaRPr>
          </a:p>
        </p:txBody>
      </p:sp>
      <p:sp>
        <p:nvSpPr>
          <p:cNvPr id="33" name="Can 32"/>
          <p:cNvSpPr/>
          <p:nvPr/>
        </p:nvSpPr>
        <p:spPr>
          <a:xfrm>
            <a:off x="1275426" y="2904967"/>
            <a:ext cx="441960" cy="401249"/>
          </a:xfrm>
          <a:prstGeom prst="can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1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176366" y="2964663"/>
            <a:ext cx="647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 smtClean="0">
                <a:solidFill>
                  <a:schemeClr val="accent1"/>
                </a:solidFill>
              </a:rPr>
              <a:t>MEC</a:t>
            </a:r>
          </a:p>
          <a:p>
            <a:pPr algn="ctr"/>
            <a:r>
              <a:rPr lang="en-GB" sz="800" dirty="0" smtClean="0">
                <a:solidFill>
                  <a:schemeClr val="accent1"/>
                </a:solidFill>
              </a:rPr>
              <a:t>(RAN, CN)</a:t>
            </a:r>
            <a:endParaRPr lang="en-GB" sz="800" dirty="0">
              <a:solidFill>
                <a:schemeClr val="accent1"/>
              </a:solidFill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1275426" y="2773469"/>
            <a:ext cx="119034" cy="13149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H="1">
            <a:off x="1633463" y="2865722"/>
            <a:ext cx="218858" cy="3924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Can 38"/>
          <p:cNvSpPr/>
          <p:nvPr/>
        </p:nvSpPr>
        <p:spPr>
          <a:xfrm>
            <a:off x="3309700" y="2506081"/>
            <a:ext cx="441960" cy="401249"/>
          </a:xfrm>
          <a:prstGeom prst="can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TextBox 39"/>
          <p:cNvSpPr txBox="1"/>
          <p:nvPr/>
        </p:nvSpPr>
        <p:spPr>
          <a:xfrm>
            <a:off x="3205640" y="2583594"/>
            <a:ext cx="64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 smtClean="0">
                <a:solidFill>
                  <a:schemeClr val="accent1"/>
                </a:solidFill>
              </a:rPr>
              <a:t>C-RAN</a:t>
            </a:r>
          </a:p>
        </p:txBody>
      </p:sp>
      <p:sp>
        <p:nvSpPr>
          <p:cNvPr id="43" name="Can 42"/>
          <p:cNvSpPr/>
          <p:nvPr/>
        </p:nvSpPr>
        <p:spPr>
          <a:xfrm>
            <a:off x="4056460" y="1806275"/>
            <a:ext cx="441960" cy="401249"/>
          </a:xfrm>
          <a:prstGeom prst="can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TextBox 43"/>
          <p:cNvSpPr txBox="1"/>
          <p:nvPr/>
        </p:nvSpPr>
        <p:spPr>
          <a:xfrm>
            <a:off x="3952400" y="1883788"/>
            <a:ext cx="6477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" dirty="0" smtClean="0"/>
              <a:t>CN, Policy</a:t>
            </a:r>
          </a:p>
          <a:p>
            <a:pPr algn="ctr"/>
            <a:r>
              <a:rPr lang="en-GB" sz="800" dirty="0" smtClean="0"/>
              <a:t> VNF</a:t>
            </a:r>
          </a:p>
        </p:txBody>
      </p:sp>
      <p:sp>
        <p:nvSpPr>
          <p:cNvPr id="45" name="Can 44"/>
          <p:cNvSpPr/>
          <p:nvPr/>
        </p:nvSpPr>
        <p:spPr>
          <a:xfrm>
            <a:off x="5358289" y="2489260"/>
            <a:ext cx="441960" cy="401249"/>
          </a:xfrm>
          <a:prstGeom prst="can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TextBox 45"/>
          <p:cNvSpPr txBox="1"/>
          <p:nvPr/>
        </p:nvSpPr>
        <p:spPr>
          <a:xfrm>
            <a:off x="5255419" y="2564608"/>
            <a:ext cx="64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 smtClean="0"/>
              <a:t>(V)UPF</a:t>
            </a:r>
          </a:p>
        </p:txBody>
      </p:sp>
      <p:sp>
        <p:nvSpPr>
          <p:cNvPr id="73" name="Can 72"/>
          <p:cNvSpPr/>
          <p:nvPr/>
        </p:nvSpPr>
        <p:spPr>
          <a:xfrm>
            <a:off x="4562000" y="1814385"/>
            <a:ext cx="441960" cy="401249"/>
          </a:xfrm>
          <a:prstGeom prst="can">
            <a:avLst/>
          </a:prstGeom>
          <a:solidFill>
            <a:schemeClr val="bg1"/>
          </a:solidFill>
          <a:ln>
            <a:solidFill>
              <a:srgbClr val="125A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5" name="TextBox 74"/>
          <p:cNvSpPr txBox="1"/>
          <p:nvPr/>
        </p:nvSpPr>
        <p:spPr>
          <a:xfrm>
            <a:off x="4490799" y="1884911"/>
            <a:ext cx="5893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" dirty="0" smtClean="0">
                <a:solidFill>
                  <a:srgbClr val="1377E6"/>
                </a:solidFill>
              </a:rPr>
              <a:t>Transport VNF</a:t>
            </a:r>
          </a:p>
        </p:txBody>
      </p:sp>
      <p:sp>
        <p:nvSpPr>
          <p:cNvPr id="79" name="Oval 78"/>
          <p:cNvSpPr/>
          <p:nvPr/>
        </p:nvSpPr>
        <p:spPr>
          <a:xfrm rot="420000">
            <a:off x="469548" y="1687522"/>
            <a:ext cx="753578" cy="62414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ounded Rectangle 10"/>
          <p:cNvSpPr/>
          <p:nvPr/>
        </p:nvSpPr>
        <p:spPr>
          <a:xfrm>
            <a:off x="561829" y="861060"/>
            <a:ext cx="5388200" cy="289560"/>
          </a:xfrm>
          <a:prstGeom prst="roundRect">
            <a:avLst/>
          </a:prstGeom>
          <a:solidFill>
            <a:srgbClr val="2CCEF4"/>
          </a:solidFill>
          <a:ln>
            <a:solidFill>
              <a:srgbClr val="2CCEF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Orchestration Layer</a:t>
            </a:r>
            <a:endParaRPr lang="en-GB" dirty="0"/>
          </a:p>
        </p:txBody>
      </p:sp>
      <p:sp>
        <p:nvSpPr>
          <p:cNvPr id="18" name="Rounded Rectangle 17"/>
          <p:cNvSpPr/>
          <p:nvPr/>
        </p:nvSpPr>
        <p:spPr>
          <a:xfrm>
            <a:off x="565639" y="1150620"/>
            <a:ext cx="1773701" cy="2819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RAN Orchestration</a:t>
            </a:r>
            <a:endParaRPr lang="en-GB" dirty="0"/>
          </a:p>
        </p:txBody>
      </p:sp>
      <p:sp>
        <p:nvSpPr>
          <p:cNvPr id="57" name="Rounded Rectangle 56"/>
          <p:cNvSpPr/>
          <p:nvPr/>
        </p:nvSpPr>
        <p:spPr>
          <a:xfrm>
            <a:off x="2372408" y="1150620"/>
            <a:ext cx="1773701" cy="281940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C</a:t>
            </a:r>
            <a:r>
              <a:rPr lang="en-GB" dirty="0" smtClean="0"/>
              <a:t>N Orchestration</a:t>
            </a:r>
            <a:endParaRPr lang="en-GB" dirty="0"/>
          </a:p>
        </p:txBody>
      </p:sp>
      <p:sp>
        <p:nvSpPr>
          <p:cNvPr id="58" name="Rounded Rectangle 57"/>
          <p:cNvSpPr/>
          <p:nvPr/>
        </p:nvSpPr>
        <p:spPr>
          <a:xfrm>
            <a:off x="4191296" y="1150620"/>
            <a:ext cx="1773701" cy="281940"/>
          </a:xfrm>
          <a:prstGeom prst="roundRect">
            <a:avLst/>
          </a:prstGeom>
          <a:solidFill>
            <a:srgbClr val="125ACB"/>
          </a:solidFill>
          <a:ln>
            <a:solidFill>
              <a:srgbClr val="125A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 smtClean="0"/>
              <a:t>Transport Orchestration</a:t>
            </a:r>
            <a:endParaRPr lang="en-GB" sz="1200" dirty="0"/>
          </a:p>
        </p:txBody>
      </p:sp>
      <p:sp>
        <p:nvSpPr>
          <p:cNvPr id="32" name="Rounded Rectangle 31"/>
          <p:cNvSpPr/>
          <p:nvPr/>
        </p:nvSpPr>
        <p:spPr>
          <a:xfrm>
            <a:off x="7124700" y="1792049"/>
            <a:ext cx="1539240" cy="1396497"/>
          </a:xfrm>
          <a:prstGeom prst="round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Enterprise </a:t>
            </a:r>
          </a:p>
          <a:p>
            <a:pPr algn="ctr"/>
            <a:r>
              <a:rPr lang="en-GB" dirty="0" smtClean="0"/>
              <a:t>Customer (or SI)</a:t>
            </a:r>
          </a:p>
          <a:p>
            <a:pPr algn="ctr"/>
            <a:endParaRPr lang="en-GB" dirty="0"/>
          </a:p>
          <a:p>
            <a:pPr algn="ctr"/>
            <a:endParaRPr lang="en-GB" dirty="0"/>
          </a:p>
        </p:txBody>
      </p:sp>
      <p:sp>
        <p:nvSpPr>
          <p:cNvPr id="36" name="Can 35"/>
          <p:cNvSpPr/>
          <p:nvPr/>
        </p:nvSpPr>
        <p:spPr>
          <a:xfrm>
            <a:off x="7147559" y="2588437"/>
            <a:ext cx="475727" cy="382655"/>
          </a:xfrm>
          <a:prstGeom prst="can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dirty="0" smtClean="0"/>
              <a:t>Data </a:t>
            </a:r>
          </a:p>
          <a:p>
            <a:pPr algn="ctr"/>
            <a:r>
              <a:rPr lang="en-GB" sz="800" dirty="0" smtClean="0"/>
              <a:t>Centre</a:t>
            </a:r>
            <a:endParaRPr lang="en-GB" sz="800" dirty="0"/>
          </a:p>
        </p:txBody>
      </p:sp>
      <p:sp>
        <p:nvSpPr>
          <p:cNvPr id="64" name="Can 63"/>
          <p:cNvSpPr/>
          <p:nvPr/>
        </p:nvSpPr>
        <p:spPr>
          <a:xfrm>
            <a:off x="7651108" y="2592368"/>
            <a:ext cx="475727" cy="382655"/>
          </a:xfrm>
          <a:prstGeom prst="can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 smtClean="0"/>
              <a:t>Apps</a:t>
            </a:r>
            <a:endParaRPr lang="en-GB" sz="1100" dirty="0"/>
          </a:p>
        </p:txBody>
      </p:sp>
      <p:sp>
        <p:nvSpPr>
          <p:cNvPr id="37" name="Rounded Rectangle 36"/>
          <p:cNvSpPr/>
          <p:nvPr/>
        </p:nvSpPr>
        <p:spPr>
          <a:xfrm>
            <a:off x="7124700" y="1699520"/>
            <a:ext cx="1539240" cy="286169"/>
          </a:xfrm>
          <a:prstGeom prst="roundRect">
            <a:avLst/>
          </a:prstGeom>
          <a:solidFill>
            <a:srgbClr val="00B050"/>
          </a:solidFill>
          <a:ln>
            <a:solidFill>
              <a:srgbClr val="00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 smtClean="0"/>
              <a:t>Orchestration</a:t>
            </a:r>
          </a:p>
          <a:p>
            <a:pPr algn="ctr"/>
            <a:r>
              <a:rPr lang="en-GB" sz="1100" dirty="0" smtClean="0"/>
              <a:t>(Network </a:t>
            </a:r>
            <a:r>
              <a:rPr lang="en-GB" sz="1100" b="1" dirty="0" smtClean="0"/>
              <a:t>Splicing</a:t>
            </a:r>
            <a:r>
              <a:rPr lang="en-GB" sz="1100" dirty="0" smtClean="0"/>
              <a:t>)</a:t>
            </a:r>
            <a:endParaRPr lang="en-GB" sz="1100" dirty="0"/>
          </a:p>
        </p:txBody>
      </p:sp>
      <p:sp>
        <p:nvSpPr>
          <p:cNvPr id="80" name="Can 79"/>
          <p:cNvSpPr/>
          <p:nvPr/>
        </p:nvSpPr>
        <p:spPr>
          <a:xfrm>
            <a:off x="5162549" y="1898154"/>
            <a:ext cx="441960" cy="401249"/>
          </a:xfrm>
          <a:prstGeom prst="can">
            <a:avLst/>
          </a:prstGeom>
          <a:solidFill>
            <a:schemeClr val="bg1"/>
          </a:solidFill>
          <a:ln>
            <a:solidFill>
              <a:srgbClr val="4BFF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4BFF9C"/>
              </a:solidFill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5058489" y="1975667"/>
            <a:ext cx="647700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800" dirty="0" smtClean="0">
                <a:solidFill>
                  <a:srgbClr val="4BFF9C"/>
                </a:solidFill>
              </a:rPr>
              <a:t>CN, Policy</a:t>
            </a:r>
          </a:p>
          <a:p>
            <a:pPr algn="ctr"/>
            <a:r>
              <a:rPr lang="en-GB" sz="800" dirty="0" smtClean="0">
                <a:solidFill>
                  <a:srgbClr val="4BFF9C"/>
                </a:solidFill>
              </a:rPr>
              <a:t> VNF</a:t>
            </a:r>
          </a:p>
        </p:txBody>
      </p:sp>
      <p:sp>
        <p:nvSpPr>
          <p:cNvPr id="77" name="Can 76"/>
          <p:cNvSpPr/>
          <p:nvPr/>
        </p:nvSpPr>
        <p:spPr>
          <a:xfrm>
            <a:off x="5106589" y="1860298"/>
            <a:ext cx="441960" cy="401249"/>
          </a:xfrm>
          <a:prstGeom prst="can">
            <a:avLst/>
          </a:prstGeom>
          <a:solidFill>
            <a:schemeClr val="bg1"/>
          </a:solidFill>
          <a:ln>
            <a:solidFill>
              <a:srgbClr val="00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8" name="TextBox 77"/>
          <p:cNvSpPr txBox="1"/>
          <p:nvPr/>
        </p:nvSpPr>
        <p:spPr>
          <a:xfrm>
            <a:off x="5002529" y="1937811"/>
            <a:ext cx="6477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" dirty="0" smtClean="0">
                <a:solidFill>
                  <a:srgbClr val="00CC00"/>
                </a:solidFill>
              </a:rPr>
              <a:t>CN, Policy</a:t>
            </a:r>
          </a:p>
          <a:p>
            <a:pPr algn="ctr"/>
            <a:r>
              <a:rPr lang="en-GB" sz="800" dirty="0" smtClean="0">
                <a:solidFill>
                  <a:srgbClr val="00CC00"/>
                </a:solidFill>
              </a:rPr>
              <a:t> VNF</a:t>
            </a:r>
          </a:p>
        </p:txBody>
      </p:sp>
      <p:sp>
        <p:nvSpPr>
          <p:cNvPr id="74" name="Can 73"/>
          <p:cNvSpPr/>
          <p:nvPr/>
        </p:nvSpPr>
        <p:spPr>
          <a:xfrm>
            <a:off x="5058489" y="1824217"/>
            <a:ext cx="441960" cy="401249"/>
          </a:xfrm>
          <a:prstGeom prst="can">
            <a:avLst/>
          </a:prstGeom>
          <a:solidFill>
            <a:schemeClr val="bg1"/>
          </a:solidFill>
          <a:ln>
            <a:solidFill>
              <a:srgbClr val="00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6" name="TextBox 75"/>
          <p:cNvSpPr txBox="1"/>
          <p:nvPr/>
        </p:nvSpPr>
        <p:spPr>
          <a:xfrm>
            <a:off x="4954429" y="1901730"/>
            <a:ext cx="6477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" dirty="0" smtClean="0">
                <a:solidFill>
                  <a:srgbClr val="00B050"/>
                </a:solidFill>
              </a:rPr>
              <a:t>CN, Policy</a:t>
            </a:r>
          </a:p>
          <a:p>
            <a:pPr algn="ctr"/>
            <a:r>
              <a:rPr lang="en-GB" sz="800" dirty="0" smtClean="0">
                <a:solidFill>
                  <a:srgbClr val="00B050"/>
                </a:solidFill>
              </a:rPr>
              <a:t> VNF</a:t>
            </a:r>
          </a:p>
        </p:txBody>
      </p:sp>
      <p:sp>
        <p:nvSpPr>
          <p:cNvPr id="3" name="Right Arrow 2"/>
          <p:cNvSpPr/>
          <p:nvPr/>
        </p:nvSpPr>
        <p:spPr>
          <a:xfrm>
            <a:off x="285353" y="2971092"/>
            <a:ext cx="6831727" cy="164918"/>
          </a:xfrm>
          <a:prstGeom prst="rightArrow">
            <a:avLst>
              <a:gd name="adj1" fmla="val 100000"/>
              <a:gd name="adj2" fmla="val 50000"/>
            </a:avLst>
          </a:prstGeom>
          <a:solidFill>
            <a:srgbClr val="00B050">
              <a:alpha val="5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3" name="Right Arrow 82"/>
          <p:cNvSpPr/>
          <p:nvPr/>
        </p:nvSpPr>
        <p:spPr>
          <a:xfrm>
            <a:off x="278923" y="3150974"/>
            <a:ext cx="7024907" cy="183021"/>
          </a:xfrm>
          <a:prstGeom prst="rightArrow">
            <a:avLst>
              <a:gd name="adj1" fmla="val 100000"/>
              <a:gd name="adj2" fmla="val 50000"/>
            </a:avLst>
          </a:prstGeom>
          <a:solidFill>
            <a:srgbClr val="00CC00">
              <a:alpha val="5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4" name="Right Arrow 83"/>
          <p:cNvSpPr/>
          <p:nvPr/>
        </p:nvSpPr>
        <p:spPr>
          <a:xfrm>
            <a:off x="278924" y="3349235"/>
            <a:ext cx="7197632" cy="183021"/>
          </a:xfrm>
          <a:prstGeom prst="rightArrow">
            <a:avLst>
              <a:gd name="adj1" fmla="val 100000"/>
              <a:gd name="adj2" fmla="val 50000"/>
            </a:avLst>
          </a:prstGeom>
          <a:solidFill>
            <a:srgbClr val="4BFF9C">
              <a:alpha val="5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Bent-Up Arrow 9"/>
          <p:cNvSpPr/>
          <p:nvPr/>
        </p:nvSpPr>
        <p:spPr>
          <a:xfrm>
            <a:off x="285353" y="3193067"/>
            <a:ext cx="7406514" cy="657648"/>
          </a:xfrm>
          <a:prstGeom prst="bentUpArrow">
            <a:avLst>
              <a:gd name="adj1" fmla="val 27318"/>
              <a:gd name="adj2" fmla="val 13904"/>
              <a:gd name="adj3" fmla="val 13905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2G, 3G, 4G Slice</a:t>
            </a:r>
            <a:endParaRPr lang="en-GB" dirty="0"/>
          </a:p>
        </p:txBody>
      </p:sp>
      <p:sp>
        <p:nvSpPr>
          <p:cNvPr id="85" name="Bent-Up Arrow 84"/>
          <p:cNvSpPr/>
          <p:nvPr/>
        </p:nvSpPr>
        <p:spPr>
          <a:xfrm>
            <a:off x="285353" y="3182832"/>
            <a:ext cx="7604954" cy="861483"/>
          </a:xfrm>
          <a:prstGeom prst="bentUpArrow">
            <a:avLst>
              <a:gd name="adj1" fmla="val 20242"/>
              <a:gd name="adj2" fmla="val 10366"/>
              <a:gd name="adj3" fmla="val 13905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NB-</a:t>
            </a:r>
            <a:r>
              <a:rPr lang="en-GB" dirty="0" err="1" smtClean="0"/>
              <a:t>IoT</a:t>
            </a:r>
            <a:r>
              <a:rPr lang="en-GB" dirty="0" smtClean="0"/>
              <a:t>, LTE-M slice</a:t>
            </a:r>
            <a:endParaRPr lang="en-GB" dirty="0"/>
          </a:p>
        </p:txBody>
      </p:sp>
      <p:sp>
        <p:nvSpPr>
          <p:cNvPr id="86" name="Bent-Up Arrow 85"/>
          <p:cNvSpPr/>
          <p:nvPr/>
        </p:nvSpPr>
        <p:spPr>
          <a:xfrm>
            <a:off x="278923" y="3201348"/>
            <a:ext cx="7817124" cy="1041087"/>
          </a:xfrm>
          <a:prstGeom prst="bentUpArrow">
            <a:avLst>
              <a:gd name="adj1" fmla="val 16583"/>
              <a:gd name="adj2" fmla="val 8902"/>
              <a:gd name="adj3" fmla="val 13905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Wi-Fi Slice</a:t>
            </a:r>
            <a:endParaRPr lang="en-GB" dirty="0"/>
          </a:p>
        </p:txBody>
      </p:sp>
      <p:sp>
        <p:nvSpPr>
          <p:cNvPr id="87" name="Bent-Up Arrow 86"/>
          <p:cNvSpPr/>
          <p:nvPr/>
        </p:nvSpPr>
        <p:spPr>
          <a:xfrm>
            <a:off x="285353" y="3201348"/>
            <a:ext cx="8008814" cy="1239207"/>
          </a:xfrm>
          <a:prstGeom prst="bentUpArrow">
            <a:avLst>
              <a:gd name="adj1" fmla="val 13509"/>
              <a:gd name="adj2" fmla="val 6750"/>
              <a:gd name="adj3" fmla="val 14520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Fixed Line Slice</a:t>
            </a:r>
            <a:endParaRPr lang="en-GB" dirty="0"/>
          </a:p>
        </p:txBody>
      </p:sp>
      <p:sp>
        <p:nvSpPr>
          <p:cNvPr id="88" name="Can 87"/>
          <p:cNvSpPr/>
          <p:nvPr/>
        </p:nvSpPr>
        <p:spPr>
          <a:xfrm>
            <a:off x="8168850" y="2592368"/>
            <a:ext cx="475727" cy="382655"/>
          </a:xfrm>
          <a:prstGeom prst="can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dirty="0" smtClean="0"/>
              <a:t>VNF</a:t>
            </a:r>
          </a:p>
          <a:p>
            <a:pPr algn="ctr"/>
            <a:r>
              <a:rPr lang="en-GB" sz="900" dirty="0" err="1" smtClean="0"/>
              <a:t>vCPE</a:t>
            </a:r>
            <a:endParaRPr lang="en-GB" sz="900" dirty="0"/>
          </a:p>
        </p:txBody>
      </p:sp>
      <p:sp>
        <p:nvSpPr>
          <p:cNvPr id="41" name="Oval 40"/>
          <p:cNvSpPr/>
          <p:nvPr/>
        </p:nvSpPr>
        <p:spPr>
          <a:xfrm>
            <a:off x="6179820" y="2907330"/>
            <a:ext cx="189313" cy="68705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3" name="Straight Arrow Connector 52"/>
          <p:cNvCxnSpPr/>
          <p:nvPr/>
        </p:nvCxnSpPr>
        <p:spPr>
          <a:xfrm>
            <a:off x="5980148" y="1005840"/>
            <a:ext cx="1136932" cy="652816"/>
          </a:xfrm>
          <a:prstGeom prst="straightConnector1">
            <a:avLst/>
          </a:prstGeom>
          <a:ln w="1905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6449554" y="944880"/>
            <a:ext cx="13534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Inter-orchestration system interface</a:t>
            </a:r>
            <a:endParaRPr lang="en-GB" sz="1200" dirty="0"/>
          </a:p>
        </p:txBody>
      </p:sp>
      <p:cxnSp>
        <p:nvCxnSpPr>
          <p:cNvPr id="60" name="Straight Arrow Connector 59"/>
          <p:cNvCxnSpPr/>
          <p:nvPr/>
        </p:nvCxnSpPr>
        <p:spPr>
          <a:xfrm flipH="1" flipV="1">
            <a:off x="6369133" y="3440745"/>
            <a:ext cx="839387" cy="127603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extBox 88"/>
          <p:cNvSpPr txBox="1"/>
          <p:nvPr/>
        </p:nvSpPr>
        <p:spPr>
          <a:xfrm>
            <a:off x="6996340" y="4625340"/>
            <a:ext cx="18467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One (or more) 5G slice per enterprise customer</a:t>
            </a:r>
            <a:endParaRPr lang="en-GB" sz="1200" dirty="0"/>
          </a:p>
        </p:txBody>
      </p:sp>
      <p:sp>
        <p:nvSpPr>
          <p:cNvPr id="90" name="Oval 89"/>
          <p:cNvSpPr/>
          <p:nvPr/>
        </p:nvSpPr>
        <p:spPr>
          <a:xfrm>
            <a:off x="1692517" y="3626410"/>
            <a:ext cx="227723" cy="86177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1" name="TextBox 90"/>
          <p:cNvSpPr txBox="1"/>
          <p:nvPr/>
        </p:nvSpPr>
        <p:spPr>
          <a:xfrm>
            <a:off x="1582258" y="4450080"/>
            <a:ext cx="23701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Potentially multiple other network slices per network customer</a:t>
            </a:r>
            <a:endParaRPr lang="en-GB" sz="1200" dirty="0"/>
          </a:p>
        </p:txBody>
      </p:sp>
      <p:sp>
        <p:nvSpPr>
          <p:cNvPr id="92" name="Double Wave 91"/>
          <p:cNvSpPr/>
          <p:nvPr/>
        </p:nvSpPr>
        <p:spPr>
          <a:xfrm>
            <a:off x="4716884" y="715387"/>
            <a:ext cx="285645" cy="184666"/>
          </a:xfrm>
          <a:prstGeom prst="doubleWav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94" name="Straight Connector 93"/>
          <p:cNvCxnSpPr/>
          <p:nvPr/>
        </p:nvCxnSpPr>
        <p:spPr>
          <a:xfrm>
            <a:off x="4716884" y="716280"/>
            <a:ext cx="0" cy="33438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Double Wave 94"/>
          <p:cNvSpPr/>
          <p:nvPr/>
        </p:nvSpPr>
        <p:spPr>
          <a:xfrm>
            <a:off x="7326211" y="1473990"/>
            <a:ext cx="285645" cy="184666"/>
          </a:xfrm>
          <a:prstGeom prst="doubleWav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96" name="Straight Connector 95"/>
          <p:cNvCxnSpPr/>
          <p:nvPr/>
        </p:nvCxnSpPr>
        <p:spPr>
          <a:xfrm>
            <a:off x="7326211" y="1474883"/>
            <a:ext cx="0" cy="33438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Double Wave 96"/>
          <p:cNvSpPr/>
          <p:nvPr/>
        </p:nvSpPr>
        <p:spPr>
          <a:xfrm>
            <a:off x="6314351" y="830580"/>
            <a:ext cx="285645" cy="184666"/>
          </a:xfrm>
          <a:prstGeom prst="doubleWav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98" name="Straight Connector 97"/>
          <p:cNvCxnSpPr/>
          <p:nvPr/>
        </p:nvCxnSpPr>
        <p:spPr>
          <a:xfrm>
            <a:off x="6314351" y="831473"/>
            <a:ext cx="0" cy="33438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Double Wave 98"/>
          <p:cNvSpPr/>
          <p:nvPr/>
        </p:nvSpPr>
        <p:spPr>
          <a:xfrm>
            <a:off x="450459" y="2382158"/>
            <a:ext cx="285645" cy="184666"/>
          </a:xfrm>
          <a:prstGeom prst="doubleWav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00" name="Straight Connector 99"/>
          <p:cNvCxnSpPr/>
          <p:nvPr/>
        </p:nvCxnSpPr>
        <p:spPr>
          <a:xfrm>
            <a:off x="450459" y="2383051"/>
            <a:ext cx="0" cy="33438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Double Wave 100"/>
          <p:cNvSpPr/>
          <p:nvPr/>
        </p:nvSpPr>
        <p:spPr>
          <a:xfrm>
            <a:off x="2762931" y="2339088"/>
            <a:ext cx="285645" cy="184666"/>
          </a:xfrm>
          <a:prstGeom prst="doubleWav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02" name="Straight Connector 101"/>
          <p:cNvCxnSpPr/>
          <p:nvPr/>
        </p:nvCxnSpPr>
        <p:spPr>
          <a:xfrm>
            <a:off x="2762931" y="2339981"/>
            <a:ext cx="0" cy="33438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Double Wave 102"/>
          <p:cNvSpPr/>
          <p:nvPr/>
        </p:nvSpPr>
        <p:spPr>
          <a:xfrm>
            <a:off x="2692480" y="1514854"/>
            <a:ext cx="285645" cy="184666"/>
          </a:xfrm>
          <a:prstGeom prst="doubleWav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04" name="Straight Connector 103"/>
          <p:cNvCxnSpPr/>
          <p:nvPr/>
        </p:nvCxnSpPr>
        <p:spPr>
          <a:xfrm>
            <a:off x="2692480" y="1515747"/>
            <a:ext cx="0" cy="33438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Double Wave 104"/>
          <p:cNvSpPr/>
          <p:nvPr/>
        </p:nvSpPr>
        <p:spPr>
          <a:xfrm>
            <a:off x="432195" y="1545000"/>
            <a:ext cx="285645" cy="184666"/>
          </a:xfrm>
          <a:prstGeom prst="doubleWav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06" name="Straight Connector 105"/>
          <p:cNvCxnSpPr/>
          <p:nvPr/>
        </p:nvCxnSpPr>
        <p:spPr>
          <a:xfrm>
            <a:off x="432195" y="1545893"/>
            <a:ext cx="0" cy="33438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5475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5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500"/>
                            </p:stCondLst>
                            <p:childTnLst>
                              <p:par>
                                <p:cTn id="1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1500"/>
                            </p:stCondLst>
                            <p:childTnLst>
                              <p:par>
                                <p:cTn id="1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2000"/>
                            </p:stCondLst>
                            <p:childTnLst>
                              <p:par>
                                <p:cTn id="1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500"/>
                            </p:stCondLst>
                            <p:childTnLst>
                              <p:par>
                                <p:cTn id="1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1000"/>
                            </p:stCondLst>
                            <p:childTnLst>
                              <p:par>
                                <p:cTn id="1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1500"/>
                            </p:stCondLst>
                            <p:childTnLst>
                              <p:par>
                                <p:cTn id="1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animBg="1"/>
      <p:bldP spid="70" grpId="0" animBg="1"/>
      <p:bldP spid="71" grpId="0" animBg="1"/>
      <p:bldP spid="72" grpId="0" animBg="1"/>
      <p:bldP spid="62" grpId="0" animBg="1"/>
      <p:bldP spid="66" grpId="0" animBg="1"/>
      <p:bldP spid="67" grpId="0" animBg="1"/>
      <p:bldP spid="68" grpId="0" animBg="1"/>
      <p:bldP spid="11" grpId="0" animBg="1"/>
      <p:bldP spid="18" grpId="0" animBg="1"/>
      <p:bldP spid="57" grpId="0" animBg="1"/>
      <p:bldP spid="58" grpId="0" animBg="1"/>
      <p:bldP spid="32" grpId="0" animBg="1"/>
      <p:bldP spid="36" grpId="0" animBg="1"/>
      <p:bldP spid="64" grpId="0" animBg="1"/>
      <p:bldP spid="37" grpId="0" animBg="1"/>
      <p:bldP spid="80" grpId="0" animBg="1"/>
      <p:bldP spid="82" grpId="0"/>
      <p:bldP spid="77" grpId="0" animBg="1"/>
      <p:bldP spid="78" grpId="0"/>
      <p:bldP spid="74" grpId="0" animBg="1"/>
      <p:bldP spid="76" grpId="0"/>
      <p:bldP spid="3" grpId="0" animBg="1"/>
      <p:bldP spid="83" grpId="0" animBg="1"/>
      <p:bldP spid="84" grpId="0" animBg="1"/>
      <p:bldP spid="10" grpId="0" animBg="1"/>
      <p:bldP spid="85" grpId="0" animBg="1"/>
      <p:bldP spid="86" grpId="0" animBg="1"/>
      <p:bldP spid="87" grpId="0" animBg="1"/>
      <p:bldP spid="88" grpId="0" animBg="1"/>
      <p:bldP spid="41" grpId="0" animBg="1"/>
      <p:bldP spid="55" grpId="0"/>
      <p:bldP spid="89" grpId="0"/>
      <p:bldP spid="90" grpId="0" animBg="1"/>
      <p:bldP spid="91" grpId="0"/>
      <p:bldP spid="92" grpId="0" animBg="1"/>
      <p:bldP spid="95" grpId="0" animBg="1"/>
      <p:bldP spid="97" grpId="0" animBg="1"/>
      <p:bldP spid="99" grpId="0" animBg="1"/>
      <p:bldP spid="101" grpId="0" animBg="1"/>
      <p:bldP spid="103" grpId="0" animBg="1"/>
      <p:bldP spid="10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990" y="1066800"/>
            <a:ext cx="1074420" cy="10744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3360" y="155554"/>
            <a:ext cx="8204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latinLnBrk="0" hangingPunct="0"/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An example of Secondary implications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2010" y="2250733"/>
            <a:ext cx="1274493" cy="637247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373380" y="2141220"/>
            <a:ext cx="8382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373380" y="3002280"/>
            <a:ext cx="8382000" cy="0"/>
          </a:xfrm>
          <a:prstGeom prst="line">
            <a:avLst/>
          </a:prstGeom>
          <a:ln w="38100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373380" y="3863340"/>
            <a:ext cx="8382000" cy="0"/>
          </a:xfrm>
          <a:prstGeom prst="line">
            <a:avLst/>
          </a:prstGeom>
          <a:ln w="38100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373380" y="4724400"/>
            <a:ext cx="8382000" cy="0"/>
          </a:xfrm>
          <a:prstGeom prst="line">
            <a:avLst/>
          </a:prstGeom>
          <a:ln w="381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an 14"/>
          <p:cNvSpPr/>
          <p:nvPr/>
        </p:nvSpPr>
        <p:spPr>
          <a:xfrm>
            <a:off x="2727960" y="1480330"/>
            <a:ext cx="373380" cy="358140"/>
          </a:xfrm>
          <a:prstGeom prst="can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6860" y="1211870"/>
            <a:ext cx="428479" cy="428479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2628900" y="1546231"/>
            <a:ext cx="5892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MEC</a:t>
            </a: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ight Arrow 17"/>
          <p:cNvSpPr/>
          <p:nvPr/>
        </p:nvSpPr>
        <p:spPr>
          <a:xfrm>
            <a:off x="7955280" y="1546231"/>
            <a:ext cx="1089660" cy="365760"/>
          </a:xfrm>
          <a:prstGeom prst="rightArrow">
            <a:avLst>
              <a:gd name="adj1" fmla="val 100000"/>
              <a:gd name="adj2" fmla="val 50000"/>
            </a:avLst>
          </a:prstGeom>
          <a:solidFill>
            <a:srgbClr val="1377E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Barcelona</a:t>
            </a: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957" y="2397142"/>
            <a:ext cx="344428" cy="344428"/>
          </a:xfrm>
          <a:prstGeom prst="rect">
            <a:avLst/>
          </a:prstGeom>
        </p:spPr>
      </p:pic>
      <p:sp>
        <p:nvSpPr>
          <p:cNvPr id="21" name="Can 20"/>
          <p:cNvSpPr/>
          <p:nvPr/>
        </p:nvSpPr>
        <p:spPr>
          <a:xfrm>
            <a:off x="5942720" y="1470322"/>
            <a:ext cx="373380" cy="358140"/>
          </a:xfrm>
          <a:prstGeom prst="can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1620" y="1201862"/>
            <a:ext cx="428479" cy="428479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5843660" y="1536223"/>
            <a:ext cx="5892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MEC</a:t>
            </a: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9379" y="3104173"/>
            <a:ext cx="1274493" cy="637247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227073" y="536647"/>
            <a:ext cx="11902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latinLnBrk="0" hangingPunct="0"/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V2N2X</a:t>
            </a:r>
            <a:endParaRPr lang="en-GB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8" name="Straight Connector 27"/>
          <p:cNvCxnSpPr>
            <a:stCxn id="26" idx="1"/>
            <a:endCxn id="26" idx="3"/>
          </p:cNvCxnSpPr>
          <p:nvPr/>
        </p:nvCxnSpPr>
        <p:spPr>
          <a:xfrm>
            <a:off x="227073" y="767480"/>
            <a:ext cx="119024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1526541" y="536647"/>
            <a:ext cx="1574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latinLnBrk="0" hangingPunct="0"/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V2N2N2X</a:t>
            </a:r>
            <a:endParaRPr lang="en-GB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1341" y="3988093"/>
            <a:ext cx="1274493" cy="637247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6860" y="1630341"/>
            <a:ext cx="344428" cy="344428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8152" y="1271559"/>
            <a:ext cx="387841" cy="387841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8597" y="1619301"/>
            <a:ext cx="387841" cy="387841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9019" y="3228875"/>
            <a:ext cx="387841" cy="387841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5697" y="4154316"/>
            <a:ext cx="304800" cy="304800"/>
          </a:xfrm>
          <a:prstGeom prst="rect">
            <a:avLst/>
          </a:prstGeom>
        </p:spPr>
      </p:pic>
      <p:sp>
        <p:nvSpPr>
          <p:cNvPr id="40" name="Can 39"/>
          <p:cNvSpPr/>
          <p:nvPr/>
        </p:nvSpPr>
        <p:spPr>
          <a:xfrm>
            <a:off x="4388240" y="1257895"/>
            <a:ext cx="373380" cy="358140"/>
          </a:xfrm>
          <a:prstGeom prst="can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1" name="Picture 4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7140" y="989435"/>
            <a:ext cx="428479" cy="428479"/>
          </a:xfrm>
          <a:prstGeom prst="rect">
            <a:avLst/>
          </a:prstGeom>
        </p:spPr>
      </p:pic>
      <p:sp>
        <p:nvSpPr>
          <p:cNvPr id="42" name="TextBox 41"/>
          <p:cNvSpPr txBox="1"/>
          <p:nvPr/>
        </p:nvSpPr>
        <p:spPr>
          <a:xfrm>
            <a:off x="4289180" y="1323796"/>
            <a:ext cx="5892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MEC</a:t>
            </a: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3" name="Picture 4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9257" y="1419330"/>
            <a:ext cx="304800" cy="304800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313" y="3120829"/>
            <a:ext cx="1274493" cy="637247"/>
          </a:xfrm>
          <a:prstGeom prst="rect">
            <a:avLst/>
          </a:prstGeom>
        </p:spPr>
      </p:pic>
      <p:cxnSp>
        <p:nvCxnSpPr>
          <p:cNvPr id="46" name="Straight Connector 45"/>
          <p:cNvCxnSpPr>
            <a:stCxn id="29" idx="1"/>
            <a:endCxn id="29" idx="3"/>
          </p:cNvCxnSpPr>
          <p:nvPr/>
        </p:nvCxnSpPr>
        <p:spPr>
          <a:xfrm>
            <a:off x="1526541" y="767480"/>
            <a:ext cx="15748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7" name="Picture 4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777" y="3274311"/>
            <a:ext cx="330281" cy="330281"/>
          </a:xfrm>
          <a:prstGeom prst="rect">
            <a:avLst/>
          </a:prstGeom>
        </p:spPr>
      </p:pic>
      <p:sp>
        <p:nvSpPr>
          <p:cNvPr id="48" name="TextBox 47"/>
          <p:cNvSpPr txBox="1"/>
          <p:nvPr/>
        </p:nvSpPr>
        <p:spPr>
          <a:xfrm>
            <a:off x="3236937" y="526816"/>
            <a:ext cx="22916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latinLnBrk="0" hangingPunct="0"/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V2N2multi-N2X</a:t>
            </a:r>
            <a:endParaRPr lang="en-GB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0" name="Straight Connector 49"/>
          <p:cNvCxnSpPr>
            <a:stCxn id="48" idx="1"/>
            <a:endCxn id="48" idx="3"/>
          </p:cNvCxnSpPr>
          <p:nvPr/>
        </p:nvCxnSpPr>
        <p:spPr>
          <a:xfrm>
            <a:off x="3236937" y="757649"/>
            <a:ext cx="229166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5629910" y="529026"/>
            <a:ext cx="34150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latinLnBrk="0" hangingPunct="0"/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V2vN2hN2multi-N2X??</a:t>
            </a:r>
            <a:endParaRPr lang="en-GB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5334000" y="2397142"/>
            <a:ext cx="300228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Very localised interconnect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2576245" y="3289410"/>
            <a:ext cx="300228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Completely new Roaming model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5025485" y="4159034"/>
            <a:ext cx="308896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Technical and commercial challenges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8018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00"/>
                            </p:stCondLst>
                            <p:childTnLst>
                              <p:par>
                                <p:cTn id="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3" grpId="0"/>
      <p:bldP spid="29" grpId="0"/>
      <p:bldP spid="40" grpId="0" animBg="1"/>
      <p:bldP spid="42" grpId="0"/>
      <p:bldP spid="48" grpId="0"/>
      <p:bldP spid="51" grpId="0"/>
      <p:bldP spid="53" grpId="0"/>
      <p:bldP spid="54" grpId="0"/>
      <p:bldP spid="5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5G – Standalone vs Non-Standalone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514350"/>
            <a:fld id="{41CB6D96-E065-46D7-BFC0-473F3D5B23B3}" type="slidenum">
              <a:rPr lang="ko-KR" altLang="en-US" smtClean="0"/>
              <a:pPr defTabSz="514350"/>
              <a:t>12</a:t>
            </a:fld>
            <a:r>
              <a:rPr lang="en-US" altLang="ko-KR" smtClean="0"/>
              <a:t>/13</a:t>
            </a:r>
            <a:endParaRPr lang="ko-KR" alt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8883" y="1421947"/>
            <a:ext cx="637701" cy="59361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8883" y="4021353"/>
            <a:ext cx="637701" cy="59361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510232" y="2021001"/>
            <a:ext cx="53582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4G</a:t>
            </a:r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2509819" y="4621377"/>
            <a:ext cx="53582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5</a:t>
            </a:r>
            <a:r>
              <a:rPr lang="en-GB" dirty="0" smtClean="0"/>
              <a:t>G</a:t>
            </a:r>
            <a:endParaRPr lang="en-GB" dirty="0"/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190" y="2787195"/>
            <a:ext cx="293727" cy="437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an 9"/>
          <p:cNvSpPr/>
          <p:nvPr/>
        </p:nvSpPr>
        <p:spPr>
          <a:xfrm>
            <a:off x="5155568" y="1476858"/>
            <a:ext cx="611179" cy="545138"/>
          </a:xfrm>
          <a:prstGeom prst="can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11" name="TextBox 10"/>
          <p:cNvSpPr txBox="1"/>
          <p:nvPr/>
        </p:nvSpPr>
        <p:spPr>
          <a:xfrm>
            <a:off x="5137307" y="1650989"/>
            <a:ext cx="6477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EPC</a:t>
            </a:r>
          </a:p>
        </p:txBody>
      </p:sp>
      <p:sp>
        <p:nvSpPr>
          <p:cNvPr id="12" name="Can 11"/>
          <p:cNvSpPr/>
          <p:nvPr/>
        </p:nvSpPr>
        <p:spPr>
          <a:xfrm>
            <a:off x="5155569" y="4069827"/>
            <a:ext cx="611179" cy="545138"/>
          </a:xfrm>
          <a:prstGeom prst="can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13" name="TextBox 12"/>
          <p:cNvSpPr txBox="1"/>
          <p:nvPr/>
        </p:nvSpPr>
        <p:spPr>
          <a:xfrm>
            <a:off x="5067056" y="4240923"/>
            <a:ext cx="7746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5G-CN</a:t>
            </a:r>
          </a:p>
        </p:txBody>
      </p:sp>
      <p:cxnSp>
        <p:nvCxnSpPr>
          <p:cNvPr id="20" name="Straight Connector 19"/>
          <p:cNvCxnSpPr/>
          <p:nvPr/>
        </p:nvCxnSpPr>
        <p:spPr>
          <a:xfrm flipH="1">
            <a:off x="1694844" y="2271439"/>
            <a:ext cx="17472" cy="14560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1106599" y="2271439"/>
            <a:ext cx="605717" cy="57077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V="1">
            <a:off x="1694844" y="1898691"/>
            <a:ext cx="530002" cy="518354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28" name="Group 27"/>
          <p:cNvGrpSpPr/>
          <p:nvPr/>
        </p:nvGrpSpPr>
        <p:grpSpPr>
          <a:xfrm rot="21000000">
            <a:off x="1191655" y="3143256"/>
            <a:ext cx="943521" cy="1118247"/>
            <a:chOff x="822481" y="2927632"/>
            <a:chExt cx="943521" cy="1118247"/>
          </a:xfrm>
        </p:grpSpPr>
        <p:cxnSp>
          <p:nvCxnSpPr>
            <p:cNvPr id="25" name="Straight Connector 24"/>
            <p:cNvCxnSpPr/>
            <p:nvPr/>
          </p:nvCxnSpPr>
          <p:spPr>
            <a:xfrm rot="5400000" flipV="1">
              <a:off x="1177757" y="3457635"/>
              <a:ext cx="605717" cy="570772"/>
            </a:xfrm>
            <a:prstGeom prst="line">
              <a:avLst/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5400000" flipH="1">
              <a:off x="1259296" y="3376095"/>
              <a:ext cx="17472" cy="145606"/>
            </a:xfrm>
            <a:prstGeom prst="line">
              <a:avLst/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5400000" flipV="1">
              <a:off x="816657" y="2933456"/>
              <a:ext cx="530002" cy="518354"/>
            </a:xfrm>
            <a:prstGeom prst="line">
              <a:avLst/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30" name="Straight Connector 29"/>
          <p:cNvCxnSpPr>
            <a:stCxn id="6" idx="0"/>
            <a:endCxn id="7" idx="2"/>
          </p:cNvCxnSpPr>
          <p:nvPr/>
        </p:nvCxnSpPr>
        <p:spPr>
          <a:xfrm flipV="1">
            <a:off x="2777734" y="2321083"/>
            <a:ext cx="412" cy="170027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stCxn id="5" idx="3"/>
          </p:cNvCxnSpPr>
          <p:nvPr/>
        </p:nvCxnSpPr>
        <p:spPr>
          <a:xfrm>
            <a:off x="3096584" y="1718753"/>
            <a:ext cx="1970472" cy="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V="1">
            <a:off x="3045646" y="2105247"/>
            <a:ext cx="2109922" cy="196458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3088174" y="4323730"/>
            <a:ext cx="1970472" cy="0"/>
          </a:xfrm>
          <a:prstGeom prst="line">
            <a:avLst/>
          </a:prstGeom>
          <a:ln>
            <a:solidFill>
              <a:srgbClr val="125ACB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3096584" y="1650812"/>
            <a:ext cx="1970472" cy="0"/>
          </a:xfrm>
          <a:prstGeom prst="line">
            <a:avLst/>
          </a:pr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5873518" y="878381"/>
            <a:ext cx="302947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latinLnBrk="0" hangingPunct="0"/>
            <a:r>
              <a:rPr lang="en-GB" sz="1800" u="sng" dirty="0" smtClean="0">
                <a:solidFill>
                  <a:srgbClr val="6C44DC"/>
                </a:solidFill>
              </a:rPr>
              <a:t>Today – 4G Access</a:t>
            </a:r>
          </a:p>
          <a:p>
            <a:pPr eaLnBrk="0" latinLnBrk="0" hangingPunct="0"/>
            <a:r>
              <a:rPr lang="en-GB" sz="1800" dirty="0" smtClean="0">
                <a:solidFill>
                  <a:srgbClr val="6C44DC"/>
                </a:solidFill>
              </a:rPr>
              <a:t>Device attaches to LTE/4G radio and Evolved Packet Core (EPC)</a:t>
            </a:r>
          </a:p>
          <a:p>
            <a:pPr eaLnBrk="0" latinLnBrk="0" hangingPunct="0"/>
            <a:endParaRPr lang="en-GB" sz="1800" dirty="0"/>
          </a:p>
          <a:p>
            <a:pPr eaLnBrk="0" latinLnBrk="0" hangingPunct="0"/>
            <a:r>
              <a:rPr lang="en-GB" sz="1800" u="sng" dirty="0" smtClean="0"/>
              <a:t>Early 5G – Non-Standalone </a:t>
            </a:r>
            <a:endParaRPr lang="en-GB" sz="1800" dirty="0" smtClean="0"/>
          </a:p>
          <a:p>
            <a:pPr eaLnBrk="0" latinLnBrk="0" hangingPunct="0"/>
            <a:r>
              <a:rPr lang="en-GB" sz="1800" dirty="0" smtClean="0"/>
              <a:t>Device attaches to 5G-NR, which routes either via 4G Base Station to EPC, or direct to EPC</a:t>
            </a:r>
          </a:p>
          <a:p>
            <a:pPr eaLnBrk="0" latinLnBrk="0" hangingPunct="0"/>
            <a:endParaRPr lang="en-GB" sz="1800" dirty="0"/>
          </a:p>
          <a:p>
            <a:pPr eaLnBrk="0" latinLnBrk="0" hangingPunct="0"/>
            <a:r>
              <a:rPr lang="en-GB" sz="1800" u="sng" dirty="0" smtClean="0">
                <a:solidFill>
                  <a:srgbClr val="125ACB"/>
                </a:solidFill>
              </a:rPr>
              <a:t>5G Standalone</a:t>
            </a:r>
          </a:p>
          <a:p>
            <a:pPr eaLnBrk="0" latinLnBrk="0" hangingPunct="0"/>
            <a:r>
              <a:rPr lang="en-GB" sz="1800" dirty="0" smtClean="0">
                <a:solidFill>
                  <a:srgbClr val="125ACB"/>
                </a:solidFill>
              </a:rPr>
              <a:t>Device attaches to 5G-NR and 5G Core Network.</a:t>
            </a:r>
          </a:p>
        </p:txBody>
      </p:sp>
    </p:spTree>
    <p:extLst>
      <p:ext uri="{BB962C8B-B14F-4D97-AF65-F5344CB8AC3E}">
        <p14:creationId xmlns:p14="http://schemas.microsoft.com/office/powerpoint/2010/main" val="3566024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 smtClean="0"/>
              <a:t>5G CN Architecture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4"/>
          </p:nvPr>
        </p:nvSpPr>
        <p:spPr>
          <a:xfrm>
            <a:off x="482600" y="681540"/>
            <a:ext cx="8388350" cy="4266474"/>
          </a:xfrm>
        </p:spPr>
        <p:txBody>
          <a:bodyPr lIns="54000" tIns="54000" rIns="27000" bIns="0">
            <a:noAutofit/>
          </a:bodyPr>
          <a:lstStyle/>
          <a:p>
            <a:pPr latinLnBrk="0"/>
            <a:r>
              <a:rPr lang="en-GB" altLang="ko-KR" sz="1200" dirty="0"/>
              <a:t>Traditionally 3GPP has documented the architecture of the system (in Stage 2 Working Groups) using Reference Points and Network Functions</a:t>
            </a:r>
          </a:p>
          <a:p>
            <a:pPr latinLnBrk="0"/>
            <a:r>
              <a:rPr lang="en-GB" altLang="ko-KR" sz="1200" dirty="0"/>
              <a:t>In principle there is one Reference Point between each pair of Network Functions</a:t>
            </a:r>
          </a:p>
          <a:p>
            <a:pPr latinLnBrk="0"/>
            <a:r>
              <a:rPr lang="en-GB" altLang="ko-KR" sz="1200" dirty="0"/>
              <a:t>The functionality of each Reference Point is then defined in terms of the messages exchanged between the Network Functions, as shown in call flows in the Technical Specifications</a:t>
            </a:r>
          </a:p>
          <a:p>
            <a:pPr latinLnBrk="0"/>
            <a:r>
              <a:rPr lang="en-GB" altLang="ko-KR" sz="1200" dirty="0"/>
              <a:t>The Stage 3 Working Groups take these call flows and translate them into protocols</a:t>
            </a:r>
          </a:p>
          <a:p>
            <a:pPr latinLnBrk="0"/>
            <a:r>
              <a:rPr lang="en-GB" altLang="ko-KR" sz="1200" dirty="0"/>
              <a:t>Different protocols can, and often are, used for different Reference Points</a:t>
            </a:r>
          </a:p>
          <a:p>
            <a:pPr latinLnBrk="0"/>
            <a:r>
              <a:rPr lang="en-GB" altLang="ko-KR" sz="1200" dirty="0"/>
              <a:t>Here is the 5G system architecture depicted in this Reference Point style (from TS 23.501)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514350"/>
            <a:fld id="{41CB6D96-E065-46D7-BFC0-473F3D5B23B3}" type="slidenum">
              <a:rPr lang="ko-KR" altLang="en-US" smtClean="0"/>
              <a:pPr defTabSz="514350"/>
              <a:t>13</a:t>
            </a:fld>
            <a:r>
              <a:rPr lang="en-US" altLang="ko-KR" smtClean="0"/>
              <a:t>/23</a:t>
            </a:r>
            <a:endParaRPr lang="ko-KR" altLang="en-US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143001" y="-112562"/>
            <a:ext cx="138564" cy="225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 sz="1013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/>
          </p:nvPr>
        </p:nvGraphicFramePr>
        <p:xfrm>
          <a:off x="2087724" y="2679762"/>
          <a:ext cx="4163783" cy="22280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3" name="Visio" r:id="rId4" imgW="6648374" imgH="3571761" progId="Visio.Drawing.11">
                  <p:embed/>
                </p:oleObj>
              </mc:Choice>
              <mc:Fallback>
                <p:oleObj name="Visio" r:id="rId4" imgW="6648374" imgH="3571761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87724" y="2679762"/>
                        <a:ext cx="4163783" cy="222804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99970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 smtClean="0"/>
              <a:t>CN redefined as Service-Based Architecture (SBA)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4"/>
          </p:nvPr>
        </p:nvSpPr>
        <p:spPr>
          <a:xfrm>
            <a:off x="349453" y="718580"/>
            <a:ext cx="5710688" cy="4266474"/>
          </a:xfrm>
        </p:spPr>
        <p:txBody>
          <a:bodyPr lIns="54000" tIns="54000" rIns="27000" bIns="0">
            <a:noAutofit/>
          </a:bodyPr>
          <a:lstStyle/>
          <a:p>
            <a:pPr latinLnBrk="0"/>
            <a:r>
              <a:rPr lang="en-GB" altLang="ko-KR" sz="1200" dirty="0"/>
              <a:t>Here is the 5G system architecture depicted in the SBA style (from TS 23.501)</a:t>
            </a:r>
          </a:p>
          <a:p>
            <a:pPr latinLnBrk="0"/>
            <a:endParaRPr lang="en-GB" altLang="ko-KR" sz="1200" dirty="0"/>
          </a:p>
          <a:p>
            <a:pPr latinLnBrk="0"/>
            <a:endParaRPr lang="en-GB" altLang="ko-KR" sz="1200" dirty="0"/>
          </a:p>
          <a:p>
            <a:pPr latinLnBrk="0"/>
            <a:endParaRPr lang="en-GB" altLang="ko-KR" sz="1200" dirty="0"/>
          </a:p>
          <a:p>
            <a:pPr latinLnBrk="0"/>
            <a:endParaRPr lang="en-GB" altLang="ko-KR" sz="1200" dirty="0"/>
          </a:p>
          <a:p>
            <a:pPr latinLnBrk="0"/>
            <a:endParaRPr lang="en-GB" altLang="ko-KR" sz="1200" dirty="0"/>
          </a:p>
          <a:p>
            <a:pPr latinLnBrk="0"/>
            <a:endParaRPr lang="en-GB" altLang="ko-KR" sz="1200" dirty="0"/>
          </a:p>
          <a:p>
            <a:pPr latinLnBrk="0"/>
            <a:endParaRPr lang="en-GB" altLang="ko-KR" sz="1200" dirty="0"/>
          </a:p>
          <a:p>
            <a:pPr latinLnBrk="0"/>
            <a:endParaRPr lang="en-GB" altLang="ko-KR" sz="1200" dirty="0" smtClean="0"/>
          </a:p>
          <a:p>
            <a:pPr marL="0" indent="0" latinLnBrk="0">
              <a:buNone/>
            </a:pPr>
            <a:endParaRPr lang="en-GB" altLang="ko-KR" sz="1200" dirty="0" smtClean="0"/>
          </a:p>
          <a:p>
            <a:pPr latinLnBrk="0"/>
            <a:r>
              <a:rPr lang="en-GB" altLang="ko-KR" sz="1200" dirty="0" smtClean="0"/>
              <a:t>Note </a:t>
            </a:r>
            <a:r>
              <a:rPr lang="en-GB" altLang="ko-KR" sz="1200" dirty="0"/>
              <a:t>that the User Plane functions, and their direct interactions with the Control Plane, are still depicted as Reference Points</a:t>
            </a:r>
          </a:p>
          <a:p>
            <a:pPr latinLnBrk="0"/>
            <a:r>
              <a:rPr lang="en-GB" altLang="ko-KR" sz="1200" dirty="0"/>
              <a:t>However, all of the other Control Plane functions are </a:t>
            </a:r>
            <a:r>
              <a:rPr lang="en-GB" altLang="ko-KR" sz="1200" dirty="0" smtClean="0"/>
              <a:t>connected by http2-based service-based </a:t>
            </a:r>
            <a:r>
              <a:rPr lang="en-GB" altLang="ko-KR" sz="1200" dirty="0"/>
              <a:t>interfaces</a:t>
            </a:r>
          </a:p>
          <a:p>
            <a:pPr latinLnBrk="0"/>
            <a:r>
              <a:rPr lang="en-GB" altLang="ko-KR" sz="1200" dirty="0"/>
              <a:t>In principle any service-based interface exposed by a Network Function can be used (consumed) by any other Network Function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514350"/>
            <a:fld id="{41CB6D96-E065-46D7-BFC0-473F3D5B23B3}" type="slidenum">
              <a:rPr lang="ko-KR" altLang="en-US" smtClean="0"/>
              <a:pPr defTabSz="514350"/>
              <a:t>14</a:t>
            </a:fld>
            <a:r>
              <a:rPr lang="en-US" altLang="ko-KR" smtClean="0"/>
              <a:t>/23</a:t>
            </a:r>
            <a:endParaRPr lang="ko-KR" altLang="en-US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143001" y="-112562"/>
            <a:ext cx="138564" cy="225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 sz="1013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2195737" y="1311805"/>
            <a:ext cx="138564" cy="225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 sz="1013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72784203"/>
              </p:ext>
            </p:extLst>
          </p:nvPr>
        </p:nvGraphicFramePr>
        <p:xfrm>
          <a:off x="931886" y="1424367"/>
          <a:ext cx="3462515" cy="15661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3" name="Visio" r:id="rId4" imgW="3895787" imgH="1762126" progId="Visio.Drawing.11">
                  <p:embed/>
                </p:oleObj>
              </mc:Choice>
              <mc:Fallback>
                <p:oleObj name="Visio" r:id="rId4" imgW="3895787" imgH="1762126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1886" y="1424367"/>
                        <a:ext cx="3462515" cy="1566174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/>
          <p:cNvSpPr/>
          <p:nvPr/>
        </p:nvSpPr>
        <p:spPr>
          <a:xfrm>
            <a:off x="823874" y="1424367"/>
            <a:ext cx="4860540" cy="834548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GB" sz="1050" dirty="0" smtClean="0">
                <a:solidFill>
                  <a:srgbClr val="00B0F0"/>
                </a:solidFill>
              </a:rPr>
              <a:t>SBA entities</a:t>
            </a:r>
            <a:endParaRPr lang="en-GB" sz="1050" dirty="0">
              <a:solidFill>
                <a:srgbClr val="00B0F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201716" y="1266767"/>
            <a:ext cx="2852637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900" dirty="0">
                <a:latin typeface="Arial" panose="020B0604020202020204" pitchFamily="34" charset="0"/>
                <a:cs typeface="Arial" panose="020B0604020202020204" pitchFamily="34" charset="0"/>
              </a:rPr>
              <a:t>Authentication Server Function (AUSF</a:t>
            </a:r>
            <a:r>
              <a:rPr lang="en-GB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GB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900" dirty="0">
                <a:latin typeface="Arial" panose="020B0604020202020204" pitchFamily="34" charset="0"/>
                <a:cs typeface="Arial" panose="020B0604020202020204" pitchFamily="34" charset="0"/>
              </a:rPr>
              <a:t>Access and Mobility Management Function (AMF</a:t>
            </a:r>
            <a:r>
              <a:rPr lang="en-GB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GB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GB" sz="9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Session </a:t>
            </a:r>
            <a:r>
              <a:rPr lang="en-GB" sz="900" dirty="0">
                <a:latin typeface="Arial" panose="020B0604020202020204" pitchFamily="34" charset="0"/>
                <a:cs typeface="Arial" panose="020B0604020202020204" pitchFamily="34" charset="0"/>
              </a:rPr>
              <a:t>Management Function (SMF</a:t>
            </a:r>
            <a:r>
              <a:rPr lang="en-GB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x-none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GB" sz="9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x-non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Network </a:t>
            </a:r>
            <a:r>
              <a:rPr lang="x-none" sz="900" dirty="0">
                <a:latin typeface="Arial" panose="020B0604020202020204" pitchFamily="34" charset="0"/>
                <a:cs typeface="Arial" panose="020B0604020202020204" pitchFamily="34" charset="0"/>
              </a:rPr>
              <a:t>Slice Selection Function (NSSF</a:t>
            </a:r>
            <a:r>
              <a:rPr lang="x-non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GB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Network </a:t>
            </a:r>
            <a:r>
              <a:rPr lang="en-GB" sz="900" dirty="0">
                <a:latin typeface="Arial" panose="020B0604020202020204" pitchFamily="34" charset="0"/>
                <a:cs typeface="Arial" panose="020B0604020202020204" pitchFamily="34" charset="0"/>
              </a:rPr>
              <a:t>Exposure Function (NEF)</a:t>
            </a:r>
          </a:p>
          <a:p>
            <a:r>
              <a:rPr lang="en-GB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NF </a:t>
            </a:r>
            <a:r>
              <a:rPr lang="en-GB" sz="900" dirty="0">
                <a:latin typeface="Arial" panose="020B0604020202020204" pitchFamily="34" charset="0"/>
                <a:cs typeface="Arial" panose="020B0604020202020204" pitchFamily="34" charset="0"/>
              </a:rPr>
              <a:t>Repository Function (NRF)</a:t>
            </a:r>
          </a:p>
          <a:p>
            <a:r>
              <a:rPr lang="en-GB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Policy </a:t>
            </a:r>
            <a:r>
              <a:rPr lang="en-GB" sz="900" dirty="0">
                <a:latin typeface="Arial" panose="020B0604020202020204" pitchFamily="34" charset="0"/>
                <a:cs typeface="Arial" panose="020B0604020202020204" pitchFamily="34" charset="0"/>
              </a:rPr>
              <a:t>Control Function (PCF)</a:t>
            </a:r>
          </a:p>
          <a:p>
            <a:r>
              <a:rPr lang="en-GB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Unified </a:t>
            </a:r>
            <a:r>
              <a:rPr lang="en-GB" sz="900" dirty="0">
                <a:latin typeface="Arial" panose="020B0604020202020204" pitchFamily="34" charset="0"/>
                <a:cs typeface="Arial" panose="020B0604020202020204" pitchFamily="34" charset="0"/>
              </a:rPr>
              <a:t>Data Management (UDM)</a:t>
            </a:r>
          </a:p>
          <a:p>
            <a:r>
              <a:rPr lang="en-GB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Application </a:t>
            </a:r>
            <a:r>
              <a:rPr lang="en-GB" sz="900" dirty="0">
                <a:latin typeface="Arial" panose="020B0604020202020204" pitchFamily="34" charset="0"/>
                <a:cs typeface="Arial" panose="020B0604020202020204" pitchFamily="34" charset="0"/>
              </a:rPr>
              <a:t>Function (</a:t>
            </a:r>
            <a:r>
              <a:rPr lang="en-GB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AF)</a:t>
            </a:r>
            <a:r>
              <a:rPr lang="en-GB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GB" sz="9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9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Unified Data Repository (UDR)</a:t>
            </a:r>
            <a:endParaRPr lang="en-GB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Unstructured </a:t>
            </a:r>
            <a:r>
              <a:rPr lang="en-GB" sz="900" dirty="0">
                <a:latin typeface="Arial" panose="020B0604020202020204" pitchFamily="34" charset="0"/>
                <a:cs typeface="Arial" panose="020B0604020202020204" pitchFamily="34" charset="0"/>
              </a:rPr>
              <a:t>Data Storage Function (UDSF)</a:t>
            </a:r>
          </a:p>
          <a:p>
            <a:r>
              <a:rPr lang="x-non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5G-Equipment </a:t>
            </a:r>
            <a:r>
              <a:rPr lang="x-none" sz="900" dirty="0">
                <a:latin typeface="Arial" panose="020B0604020202020204" pitchFamily="34" charset="0"/>
                <a:cs typeface="Arial" panose="020B0604020202020204" pitchFamily="34" charset="0"/>
              </a:rPr>
              <a:t>Identity Register (5G-EIR)</a:t>
            </a:r>
            <a:endParaRPr lang="en-GB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Security 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Edge Protection Proxy (SEPP</a:t>
            </a:r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Network Data Analytics Function (NWDAF)</a:t>
            </a:r>
            <a:endParaRPr lang="en-GB" sz="9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9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User </a:t>
            </a:r>
            <a:r>
              <a:rPr lang="en-GB" sz="900" dirty="0">
                <a:latin typeface="Arial" panose="020B0604020202020204" pitchFamily="34" charset="0"/>
                <a:cs typeface="Arial" panose="020B0604020202020204" pitchFamily="34" charset="0"/>
              </a:rPr>
              <a:t>Plane Function (UPF)</a:t>
            </a:r>
          </a:p>
          <a:p>
            <a:r>
              <a:rPr lang="en-GB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Data </a:t>
            </a:r>
            <a:r>
              <a:rPr lang="en-GB" sz="900" dirty="0">
                <a:latin typeface="Arial" panose="020B0604020202020204" pitchFamily="34" charset="0"/>
                <a:cs typeface="Arial" panose="020B0604020202020204" pitchFamily="34" charset="0"/>
              </a:rPr>
              <a:t>Network (DN), e.g. operator services, Internet access or 3rd party services</a:t>
            </a:r>
          </a:p>
          <a:p>
            <a:r>
              <a:rPr lang="en-GB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User </a:t>
            </a:r>
            <a:r>
              <a:rPr lang="en-GB" sz="900" dirty="0">
                <a:latin typeface="Arial" panose="020B0604020202020204" pitchFamily="34" charset="0"/>
                <a:cs typeface="Arial" panose="020B0604020202020204" pitchFamily="34" charset="0"/>
              </a:rPr>
              <a:t>Equipment (UE)</a:t>
            </a:r>
          </a:p>
          <a:p>
            <a:r>
              <a:rPr lang="en-GB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GB" sz="900" dirty="0">
                <a:latin typeface="Arial" panose="020B0604020202020204" pitchFamily="34" charset="0"/>
                <a:cs typeface="Arial" panose="020B0604020202020204" pitchFamily="34" charset="0"/>
              </a:rPr>
              <a:t>Radio) Access Network ((R)AN)</a:t>
            </a:r>
          </a:p>
          <a:p>
            <a:endParaRPr lang="en-GB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23874" y="2396475"/>
            <a:ext cx="4860540" cy="715878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GB" sz="1050" dirty="0">
                <a:solidFill>
                  <a:schemeClr val="accent1">
                    <a:lumMod val="75000"/>
                  </a:schemeClr>
                </a:solidFill>
              </a:rPr>
              <a:t>User Plane entities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168152" y="1268828"/>
            <a:ext cx="2796679" cy="2138160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GB" sz="105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168151" y="3490166"/>
            <a:ext cx="2796679" cy="756714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GB" sz="105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4843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 smtClean="0"/>
              <a:t>Functions, Services, Operations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4"/>
          </p:nvPr>
        </p:nvSpPr>
        <p:spPr>
          <a:xfrm>
            <a:off x="501650" y="681540"/>
            <a:ext cx="8121650" cy="4266474"/>
          </a:xfrm>
        </p:spPr>
        <p:txBody>
          <a:bodyPr lIns="54000" tIns="54000" rIns="27000" bIns="0">
            <a:noAutofit/>
          </a:bodyPr>
          <a:lstStyle/>
          <a:p>
            <a:pPr latinLnBrk="0"/>
            <a:r>
              <a:rPr lang="en-GB" altLang="ko-KR" sz="1200" dirty="0"/>
              <a:t>Each entity in the architecture is (still) called a Network Function</a:t>
            </a:r>
          </a:p>
          <a:p>
            <a:pPr latinLnBrk="0"/>
            <a:r>
              <a:rPr lang="en-GB" altLang="ko-KR" sz="1200" dirty="0"/>
              <a:t>For those entities that are part of the Service Based Architecture</a:t>
            </a:r>
          </a:p>
          <a:p>
            <a:pPr lvl="1" latinLnBrk="0"/>
            <a:r>
              <a:rPr lang="en-GB" altLang="ko-KR" sz="1050" dirty="0"/>
              <a:t>Each of the interfaces to the Network Functions is a Service Based Interface (</a:t>
            </a:r>
            <a:r>
              <a:rPr lang="en-GB" altLang="ko-KR" sz="1050" dirty="0" err="1"/>
              <a:t>eg</a:t>
            </a:r>
            <a:r>
              <a:rPr lang="en-GB" altLang="ko-KR" sz="1050" dirty="0"/>
              <a:t> </a:t>
            </a:r>
            <a:r>
              <a:rPr lang="en-GB" altLang="ko-KR" sz="1050" dirty="0" err="1"/>
              <a:t>Nsmf</a:t>
            </a:r>
            <a:r>
              <a:rPr lang="en-GB" altLang="ko-KR" sz="1050" dirty="0"/>
              <a:t>)</a:t>
            </a:r>
          </a:p>
          <a:p>
            <a:pPr lvl="1" latinLnBrk="0"/>
            <a:r>
              <a:rPr lang="en-GB" altLang="ko-KR" sz="1050" dirty="0"/>
              <a:t>Each Network Function supports one or more Network Function Services exposed via its Service Based Interface</a:t>
            </a:r>
          </a:p>
          <a:p>
            <a:pPr lvl="1" latinLnBrk="0"/>
            <a:r>
              <a:rPr lang="en-GB" altLang="ko-KR" sz="1050" dirty="0"/>
              <a:t>Each Network Function Service supports one or more Operations</a:t>
            </a:r>
          </a:p>
          <a:p>
            <a:pPr latinLnBrk="0"/>
            <a:r>
              <a:rPr lang="en-GB" altLang="ko-KR" sz="1200" dirty="0"/>
              <a:t>Operations can be invoked by other entities (Consumers)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514350"/>
            <a:fld id="{41CB6D96-E065-46D7-BFC0-473F3D5B23B3}" type="slidenum">
              <a:rPr lang="ko-KR" altLang="en-US" smtClean="0"/>
              <a:pPr defTabSz="514350"/>
              <a:t>15</a:t>
            </a:fld>
            <a:r>
              <a:rPr lang="en-US" altLang="ko-KR" smtClean="0"/>
              <a:t>/23</a:t>
            </a:r>
            <a:endParaRPr lang="ko-KR" altLang="en-US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143001" y="-112562"/>
            <a:ext cx="138564" cy="225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 sz="1013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2195737" y="947020"/>
            <a:ext cx="138564" cy="225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 sz="1013"/>
          </a:p>
        </p:txBody>
      </p:sp>
      <p:sp>
        <p:nvSpPr>
          <p:cNvPr id="10" name="Rectangle 9"/>
          <p:cNvSpPr/>
          <p:nvPr/>
        </p:nvSpPr>
        <p:spPr>
          <a:xfrm>
            <a:off x="6354198" y="2518057"/>
            <a:ext cx="1188132" cy="2051915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GB" sz="1013" dirty="0">
                <a:solidFill>
                  <a:schemeClr val="accent1">
                    <a:lumMod val="75000"/>
                  </a:schemeClr>
                </a:solidFill>
              </a:rPr>
              <a:t>SMF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547664" y="2571750"/>
            <a:ext cx="1188132" cy="1998222"/>
          </a:xfrm>
          <a:prstGeom prst="rect">
            <a:avLst/>
          </a:prstGeom>
          <a:noFill/>
          <a:ln w="28575">
            <a:solidFill>
              <a:schemeClr val="accent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13" dirty="0">
                <a:solidFill>
                  <a:schemeClr val="accent1">
                    <a:lumMod val="75000"/>
                  </a:schemeClr>
                </a:solidFill>
              </a:rPr>
              <a:t>Consumer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568752" y="2705607"/>
            <a:ext cx="1513480" cy="681843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 err="1">
                <a:solidFill>
                  <a:schemeClr val="accent1">
                    <a:lumMod val="75000"/>
                  </a:schemeClr>
                </a:solidFill>
              </a:rPr>
              <a:t>Nsfm_PDUSession</a:t>
            </a:r>
            <a:endParaRPr lang="en-GB" sz="1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568752" y="3465967"/>
            <a:ext cx="1513480" cy="593753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 err="1">
                <a:solidFill>
                  <a:schemeClr val="accent1">
                    <a:lumMod val="75000"/>
                  </a:schemeClr>
                </a:solidFill>
              </a:rPr>
              <a:t>Nsmf_EventExposure</a:t>
            </a:r>
            <a:endParaRPr lang="en-GB" sz="1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842030" y="2765476"/>
            <a:ext cx="800683" cy="156155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50" dirty="0">
                <a:solidFill>
                  <a:schemeClr val="accent1">
                    <a:lumMod val="75000"/>
                  </a:schemeClr>
                </a:solidFill>
              </a:rPr>
              <a:t>Create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842030" y="2949792"/>
            <a:ext cx="800683" cy="156155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50" dirty="0">
                <a:solidFill>
                  <a:schemeClr val="accent1">
                    <a:lumMod val="75000"/>
                  </a:schemeClr>
                </a:solidFill>
              </a:rPr>
              <a:t>Update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842030" y="3133668"/>
            <a:ext cx="800683" cy="156155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50" dirty="0">
                <a:solidFill>
                  <a:schemeClr val="accent1">
                    <a:lumMod val="75000"/>
                  </a:schemeClr>
                </a:solidFill>
              </a:rPr>
              <a:t>Release</a:t>
            </a:r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2727492" y="2807952"/>
            <a:ext cx="2106233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2691198" y="2685625"/>
            <a:ext cx="800683" cy="156155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50" dirty="0">
                <a:solidFill>
                  <a:schemeClr val="accent1">
                    <a:lumMod val="75000"/>
                  </a:schemeClr>
                </a:solidFill>
              </a:rPr>
              <a:t>Request</a:t>
            </a:r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2735797" y="2894147"/>
            <a:ext cx="2106233" cy="1"/>
          </a:xfrm>
          <a:prstGeom prst="straightConnector1">
            <a:avLst/>
          </a:prstGeom>
          <a:ln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4080772" y="2871714"/>
            <a:ext cx="800683" cy="156155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50" dirty="0">
                <a:solidFill>
                  <a:schemeClr val="accent1">
                    <a:lumMod val="75000"/>
                  </a:schemeClr>
                </a:solidFill>
              </a:rPr>
              <a:t>Response</a:t>
            </a:r>
          </a:p>
        </p:txBody>
      </p:sp>
      <p:sp>
        <p:nvSpPr>
          <p:cNvPr id="23" name="Line Callout 1 (Accent Bar) 22"/>
          <p:cNvSpPr/>
          <p:nvPr/>
        </p:nvSpPr>
        <p:spPr>
          <a:xfrm>
            <a:off x="5270500" y="4656855"/>
            <a:ext cx="624266" cy="216024"/>
          </a:xfrm>
          <a:prstGeom prst="accentCallout1">
            <a:avLst>
              <a:gd name="adj1" fmla="val 29102"/>
              <a:gd name="adj2" fmla="val 93808"/>
              <a:gd name="adj3" fmla="val -132500"/>
              <a:gd name="adj4" fmla="val 222540"/>
            </a:avLst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GB" sz="825" b="1" dirty="0">
                <a:solidFill>
                  <a:schemeClr val="accent6">
                    <a:lumMod val="75000"/>
                  </a:schemeClr>
                </a:solidFill>
              </a:rPr>
              <a:t>Network Function</a:t>
            </a:r>
          </a:p>
        </p:txBody>
      </p:sp>
      <p:sp>
        <p:nvSpPr>
          <p:cNvPr id="24" name="Line Callout 1 (Accent Bar) 23"/>
          <p:cNvSpPr/>
          <p:nvPr/>
        </p:nvSpPr>
        <p:spPr>
          <a:xfrm>
            <a:off x="4080772" y="4299942"/>
            <a:ext cx="961283" cy="256379"/>
          </a:xfrm>
          <a:prstGeom prst="accentCallout1">
            <a:avLst>
              <a:gd name="adj1" fmla="val 29102"/>
              <a:gd name="adj2" fmla="val 93808"/>
              <a:gd name="adj3" fmla="val -129592"/>
              <a:gd name="adj4" fmla="val 172911"/>
            </a:avLst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GB" sz="825" b="1" dirty="0">
                <a:solidFill>
                  <a:schemeClr val="accent6">
                    <a:lumMod val="75000"/>
                  </a:schemeClr>
                </a:solidFill>
              </a:rPr>
              <a:t>Network Function Service</a:t>
            </a:r>
          </a:p>
        </p:txBody>
      </p:sp>
      <p:sp>
        <p:nvSpPr>
          <p:cNvPr id="25" name="Line Callout 1 (Accent Bar) 24"/>
          <p:cNvSpPr/>
          <p:nvPr/>
        </p:nvSpPr>
        <p:spPr>
          <a:xfrm>
            <a:off x="3567298" y="3769435"/>
            <a:ext cx="961283" cy="130901"/>
          </a:xfrm>
          <a:prstGeom prst="accentCallout1">
            <a:avLst>
              <a:gd name="adj1" fmla="val 29102"/>
              <a:gd name="adj2" fmla="val 93808"/>
              <a:gd name="adj3" fmla="val -420139"/>
              <a:gd name="adj4" fmla="val 143444"/>
            </a:avLst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GB" sz="825" b="1" dirty="0">
                <a:solidFill>
                  <a:schemeClr val="accent6">
                    <a:lumMod val="75000"/>
                  </a:schemeClr>
                </a:solidFill>
              </a:rPr>
              <a:t>Operation</a:t>
            </a:r>
          </a:p>
        </p:txBody>
      </p:sp>
    </p:spTree>
    <p:extLst>
      <p:ext uri="{BB962C8B-B14F-4D97-AF65-F5344CB8AC3E}">
        <p14:creationId xmlns:p14="http://schemas.microsoft.com/office/powerpoint/2010/main" val="717048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GB" altLang="ko-KR" dirty="0" smtClean="0"/>
              <a:t>An AF with an http2 interface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514350"/>
            <a:fld id="{41CB6D96-E065-46D7-BFC0-473F3D5B23B3}" type="slidenum">
              <a:rPr lang="ko-KR" altLang="en-US" smtClean="0"/>
              <a:pPr defTabSz="514350"/>
              <a:t>16</a:t>
            </a:fld>
            <a:r>
              <a:rPr lang="en-US" altLang="ko-KR" smtClean="0"/>
              <a:t>/23</a:t>
            </a:r>
            <a:endParaRPr lang="ko-KR" altLang="en-US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143001" y="-112562"/>
            <a:ext cx="138564" cy="225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 sz="1013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847397" y="1050543"/>
            <a:ext cx="138564" cy="225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 sz="1013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68169825"/>
              </p:ext>
            </p:extLst>
          </p:nvPr>
        </p:nvGraphicFramePr>
        <p:xfrm>
          <a:off x="17489" y="883350"/>
          <a:ext cx="4956510" cy="22419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7" name="Visio" r:id="rId4" imgW="3895787" imgH="1762126" progId="Visio.Drawing.11">
                  <p:embed/>
                </p:oleObj>
              </mc:Choice>
              <mc:Fallback>
                <p:oleObj name="Visio" r:id="rId4" imgW="3895787" imgH="1762126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489" y="883350"/>
                        <a:ext cx="4956510" cy="2241942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11"/>
          <p:cNvSpPr/>
          <p:nvPr/>
        </p:nvSpPr>
        <p:spPr>
          <a:xfrm>
            <a:off x="3735979" y="857587"/>
            <a:ext cx="670558" cy="770916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GB" sz="105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4" name="텍스트 개체 틀 2"/>
          <p:cNvSpPr>
            <a:spLocks noGrp="1"/>
          </p:cNvSpPr>
          <p:nvPr>
            <p:ph type="body" sz="quarter" idx="14"/>
          </p:nvPr>
        </p:nvSpPr>
        <p:spPr>
          <a:xfrm>
            <a:off x="5138056" y="681540"/>
            <a:ext cx="3732893" cy="2610300"/>
          </a:xfrm>
        </p:spPr>
        <p:txBody>
          <a:bodyPr lIns="54000" tIns="54000" rIns="27000" bIns="0">
            <a:noAutofit/>
          </a:bodyPr>
          <a:lstStyle/>
          <a:p>
            <a:pPr latinLnBrk="0"/>
            <a:r>
              <a:rPr lang="en-GB" altLang="ko-KR" sz="1200" dirty="0" smtClean="0"/>
              <a:t>The Application Function (AF) can be a mutually authenticated third party.</a:t>
            </a:r>
            <a:endParaRPr lang="en-GB" altLang="ko-KR" sz="1200" dirty="0"/>
          </a:p>
          <a:p>
            <a:pPr lvl="1" latinLnBrk="0"/>
            <a:r>
              <a:rPr lang="en-GB" altLang="ko-KR" sz="1100" dirty="0" smtClean="0"/>
              <a:t>Could be a specific 3</a:t>
            </a:r>
            <a:r>
              <a:rPr lang="en-GB" altLang="ko-KR" sz="1100" baseline="30000" dirty="0" smtClean="0"/>
              <a:t>rd</a:t>
            </a:r>
            <a:r>
              <a:rPr lang="en-GB" altLang="ko-KR" sz="1100" dirty="0" smtClean="0"/>
              <a:t> party with a direct http2 interface or a interworking gateway exposing alternative API’s to external applications.</a:t>
            </a:r>
          </a:p>
          <a:p>
            <a:pPr latinLnBrk="0"/>
            <a:r>
              <a:rPr lang="en-GB" altLang="ko-KR" sz="1200" dirty="0" smtClean="0"/>
              <a:t>Enables applications to directly control Policy (reserve network resource, enforce SLAs), create network Slices, learn device capabilities and adapt service accordingly, invoke other VNF’s within the network…</a:t>
            </a:r>
          </a:p>
          <a:p>
            <a:pPr latinLnBrk="0"/>
            <a:r>
              <a:rPr lang="en-GB" altLang="ko-KR" sz="1200" dirty="0" smtClean="0"/>
              <a:t>Can also subscribe to events and have direct understanding of how the network behaves in relation to the service delivered.</a:t>
            </a:r>
          </a:p>
          <a:p>
            <a:pPr latinLnBrk="0"/>
            <a:endParaRPr lang="en-GB" altLang="ko-KR" sz="1200" dirty="0" smtClean="0"/>
          </a:p>
          <a:p>
            <a:pPr latinLnBrk="0"/>
            <a:endParaRPr lang="en-GB" altLang="ko-KR" sz="1400" dirty="0" smtClean="0"/>
          </a:p>
        </p:txBody>
      </p:sp>
      <p:sp>
        <p:nvSpPr>
          <p:cNvPr id="15" name="텍스트 개체 틀 2"/>
          <p:cNvSpPr txBox="1">
            <a:spLocks/>
          </p:cNvSpPr>
          <p:nvPr/>
        </p:nvSpPr>
        <p:spPr>
          <a:xfrm>
            <a:off x="230759" y="3299624"/>
            <a:ext cx="8640190" cy="1458511"/>
          </a:xfrm>
          <a:prstGeom prst="rect">
            <a:avLst/>
          </a:prstGeom>
        </p:spPr>
        <p:txBody>
          <a:bodyPr lIns="54000" tIns="54000" rIns="27000" bIns="0">
            <a:noAutofit/>
          </a:bodyPr>
          <a:lstStyle>
            <a:lvl1pPr marL="203597" indent="-203597" algn="l" defTabSz="685800" rtl="0" eaLnBrk="1" latinLnBrk="1" hangingPunct="1">
              <a:lnSpc>
                <a:spcPct val="90000"/>
              </a:lnSpc>
              <a:spcBef>
                <a:spcPts val="750"/>
              </a:spcBef>
              <a:buSzPct val="130000"/>
              <a:buFontTx/>
              <a:buBlip>
                <a:blip r:embed="rId6"/>
              </a:buBlip>
              <a:defRPr lang="ko-KR" altLang="en-US" sz="1800" b="1" kern="1200" spc="-23" baseline="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맑은 고딕" pitchFamily="50" charset="-127"/>
                <a:cs typeface="Arial" panose="020B0604020202020204" pitchFamily="34" charset="0"/>
              </a:defRPr>
            </a:lvl1pPr>
            <a:lvl2pPr marL="406004" indent="-139304" algn="l" defTabSz="685800" rtl="0" eaLnBrk="1" latinLnBrk="1" hangingPunct="1">
              <a:lnSpc>
                <a:spcPct val="90000"/>
              </a:lnSpc>
              <a:spcBef>
                <a:spcPts val="600"/>
              </a:spcBef>
              <a:buFont typeface="Calibri" panose="020F0502020204030204" pitchFamily="34" charset="0"/>
              <a:buChar char="–"/>
              <a:defRPr lang="ko-KR" altLang="en-US" sz="1500" b="0" kern="1200" spc="-23" baseline="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맑은 고딕" pitchFamily="50" charset="-127"/>
                <a:cs typeface="Arial" panose="020B0604020202020204" pitchFamily="34" charset="0"/>
              </a:defRPr>
            </a:lvl2pPr>
            <a:lvl3pPr marL="536972" indent="-111919" algn="l" defTabSz="685800" rtl="0" eaLnBrk="1" latinLnBrk="1" hangingPunct="1">
              <a:lnSpc>
                <a:spcPct val="112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lang="ko-KR" altLang="en-US" sz="1350" b="0" kern="1200" spc="-23" baseline="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맑은 고딕" pitchFamily="50" charset="-127"/>
                <a:cs typeface="Arial" panose="020B0604020202020204" pitchFamily="34" charset="0"/>
              </a:defRPr>
            </a:lvl3pPr>
            <a:lvl4pPr marL="270272" indent="-135731" algn="l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+mj-ea"/>
              <a:buAutoNum type="circleNumDbPlain"/>
              <a:defRPr lang="ko-KR" altLang="en-US" sz="900" b="0" kern="1200" spc="-23" baseline="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맑은 고딕" pitchFamily="50" charset="-127"/>
                <a:cs typeface="Calibri" pitchFamily="34" charset="0"/>
              </a:defRPr>
            </a:lvl4pPr>
            <a:lvl5pPr marL="336947" indent="-64294" algn="l" defTabSz="685800" rtl="0" eaLnBrk="1" latinLnBrk="1" hangingPunct="1">
              <a:lnSpc>
                <a:spcPct val="90000"/>
              </a:lnSpc>
              <a:spcBef>
                <a:spcPts val="225"/>
              </a:spcBef>
              <a:buFont typeface="Calibri" panose="020F0502020204030204" pitchFamily="34" charset="0"/>
              <a:buChar char="◦"/>
              <a:defRPr lang="ko-KR" altLang="en-US" sz="750" b="0" kern="1200" spc="-23" baseline="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맑은 고딕" pitchFamily="50" charset="-127"/>
                <a:cs typeface="Calibri" pitchFamily="34" charset="0"/>
              </a:defRPr>
            </a:lvl5pPr>
            <a:lvl6pPr marL="1885950" indent="-171450" algn="l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1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atinLnBrk="0"/>
            <a:endParaRPr lang="en-GB" altLang="ko-KR" sz="1200" dirty="0" smtClean="0"/>
          </a:p>
          <a:p>
            <a:pPr latinLnBrk="0"/>
            <a:r>
              <a:rPr lang="en-GB" altLang="ko-KR" sz="1400" dirty="0" smtClean="0"/>
              <a:t>Because the SBA is made up of VNFs, the AF could be deployed on a MEC server, in a network Cloud, on dedicated hardware.  It could be dynamically brought into the network, or a specific network slice, and then removed when no longer in use.</a:t>
            </a:r>
          </a:p>
          <a:p>
            <a:pPr latinLnBrk="0"/>
            <a:endParaRPr lang="en-GB" altLang="ko-KR" sz="1400" dirty="0" smtClean="0"/>
          </a:p>
        </p:txBody>
      </p:sp>
    </p:spTree>
    <p:extLst>
      <p:ext uri="{BB962C8B-B14F-4D97-AF65-F5344CB8AC3E}">
        <p14:creationId xmlns:p14="http://schemas.microsoft.com/office/powerpoint/2010/main" val="2753941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 smtClean="0"/>
              <a:t>The de ja vu bit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B6D96-E065-46D7-BFC0-473F3D5B23B3}" type="slidenum">
              <a:rPr lang="ko-KR" altLang="en-US" smtClean="0"/>
              <a:pPr/>
              <a:t>17</a:t>
            </a:fld>
            <a:endParaRPr lang="ko-KR" alt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556" y="1023827"/>
            <a:ext cx="1905000" cy="1905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6958" y="3546403"/>
            <a:ext cx="2000034" cy="159709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1984" y="1038583"/>
            <a:ext cx="2445008" cy="66916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009" y="3184894"/>
            <a:ext cx="1676400" cy="1524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843957" y="3485184"/>
            <a:ext cx="208030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Parlay-X</a:t>
            </a:r>
          </a:p>
          <a:p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OSA/Parlay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7126" y="2530815"/>
            <a:ext cx="2417134" cy="53940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6992" y="689155"/>
            <a:ext cx="3461163" cy="183791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98"/>
          <a:stretch/>
        </p:blipFill>
        <p:spPr>
          <a:xfrm>
            <a:off x="2870993" y="2035946"/>
            <a:ext cx="3128915" cy="1681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104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Can 121"/>
          <p:cNvSpPr/>
          <p:nvPr/>
        </p:nvSpPr>
        <p:spPr>
          <a:xfrm>
            <a:off x="2406569" y="4326978"/>
            <a:ext cx="2113180" cy="401249"/>
          </a:xfrm>
          <a:prstGeom prst="can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0" name="Picture 109"/>
          <p:cNvPicPr>
            <a:picLocks noChangeAspect="1"/>
          </p:cNvPicPr>
          <p:nvPr/>
        </p:nvPicPr>
        <p:blipFill rotWithShape="1">
          <a:blip r:embed="rId2"/>
          <a:srcRect l="21184" t="67771"/>
          <a:stretch/>
        </p:blipFill>
        <p:spPr>
          <a:xfrm>
            <a:off x="2946400" y="3443647"/>
            <a:ext cx="1433111" cy="288096"/>
          </a:xfrm>
          <a:prstGeom prst="rect">
            <a:avLst/>
          </a:prstGeom>
        </p:spPr>
      </p:pic>
      <p:pic>
        <p:nvPicPr>
          <p:cNvPr id="106" name="Picture 10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4812" y="2674356"/>
            <a:ext cx="1425302" cy="646956"/>
          </a:xfrm>
          <a:prstGeom prst="rect">
            <a:avLst/>
          </a:prstGeom>
        </p:spPr>
      </p:pic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 smtClean="0"/>
              <a:t>So where does that take us?</a:t>
            </a:r>
            <a:endParaRPr lang="en-GB" dirty="0"/>
          </a:p>
        </p:txBody>
      </p:sp>
      <p:sp>
        <p:nvSpPr>
          <p:cNvPr id="68" name="Rounded Rectangle 67"/>
          <p:cNvSpPr/>
          <p:nvPr/>
        </p:nvSpPr>
        <p:spPr bwMode="auto">
          <a:xfrm>
            <a:off x="230758" y="792413"/>
            <a:ext cx="1259038" cy="4267267"/>
          </a:xfrm>
          <a:prstGeom prst="roundRect">
            <a:avLst>
              <a:gd name="adj" fmla="val 2790"/>
            </a:avLst>
          </a:prstGeom>
          <a:solidFill>
            <a:srgbClr val="3CB6CE">
              <a:lumMod val="20000"/>
              <a:lumOff val="80000"/>
            </a:srgbClr>
          </a:solidFill>
          <a:ln w="9525" cap="flat" cmpd="sng" algn="ctr">
            <a:noFill/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60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ＭＳ Ｐゴシック"/>
                <a:cs typeface="ＭＳ Ｐゴシック"/>
              </a:rPr>
              <a:t>Devices</a:t>
            </a:r>
          </a:p>
        </p:txBody>
      </p:sp>
      <p:pic>
        <p:nvPicPr>
          <p:cNvPr id="69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009" y="804033"/>
            <a:ext cx="400221" cy="370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856" y="1197421"/>
            <a:ext cx="315584" cy="32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432" y="3969448"/>
            <a:ext cx="268116" cy="2416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537" y="2269706"/>
            <a:ext cx="581426" cy="367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" name="Picture 6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918" y="1134506"/>
            <a:ext cx="380268" cy="384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" name="Picture 7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856" y="1592744"/>
            <a:ext cx="383860" cy="413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" name="Picture 8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689" y="1624524"/>
            <a:ext cx="309615" cy="274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" name="Picture 9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103" y="2648624"/>
            <a:ext cx="459837" cy="2923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" name="Picture 10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892" y="4326978"/>
            <a:ext cx="318769" cy="299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" name="Picture 11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688" y="838387"/>
            <a:ext cx="385143" cy="225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" name="Picture 1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039" y="1965367"/>
            <a:ext cx="289457" cy="318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0" name="Picture 13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028" y="2921048"/>
            <a:ext cx="309287" cy="30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" name="Picture 14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438" y="2008312"/>
            <a:ext cx="373809" cy="323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" name="Picture 15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608" y="3459298"/>
            <a:ext cx="272612" cy="355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" name="Picture 16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792" y="2693322"/>
            <a:ext cx="357648" cy="3438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4" name="Picture 17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337" y="3009627"/>
            <a:ext cx="337211" cy="337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5" name="Picture 18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843" y="2065191"/>
            <a:ext cx="375326" cy="326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" name="Picture 19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706" y="3457902"/>
            <a:ext cx="181271" cy="218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" name="Picture 20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578" y="3756267"/>
            <a:ext cx="346185" cy="2627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8" name="Picture 21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236" y="1234271"/>
            <a:ext cx="332452" cy="283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9" name="Picture 22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547" y="793619"/>
            <a:ext cx="217001" cy="376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0" name="Picture 23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550" y="4390159"/>
            <a:ext cx="238093" cy="2659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1" name="Picture 24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656" y="2304395"/>
            <a:ext cx="299242" cy="35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" name="Picture 25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528" y="4076060"/>
            <a:ext cx="382176" cy="325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3" name="Picture 27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841" y="3074000"/>
            <a:ext cx="337599" cy="318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4" name="Picture 28"/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781" y="3706552"/>
            <a:ext cx="312535" cy="288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5" name="Picture 29"/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220" y="3352363"/>
            <a:ext cx="479185" cy="346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6" name="Picture 30"/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155" y="1583724"/>
            <a:ext cx="275727" cy="34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7" name="Picture 31"/>
          <p:cNvPicPr>
            <a:picLocks noChangeAspect="1" noChangeArrowheads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0374" y="4222161"/>
            <a:ext cx="235776" cy="380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0" name="Rounded Rectangle 99"/>
          <p:cNvSpPr/>
          <p:nvPr/>
        </p:nvSpPr>
        <p:spPr bwMode="auto">
          <a:xfrm>
            <a:off x="3569058" y="734046"/>
            <a:ext cx="3860800" cy="791311"/>
          </a:xfrm>
          <a:prstGeom prst="roundRect">
            <a:avLst>
              <a:gd name="adj" fmla="val 2790"/>
            </a:avLst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noFill/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ＭＳ Ｐゴシック"/>
                <a:cs typeface="ＭＳ Ｐゴシック"/>
              </a:rPr>
              <a:t>App, Dev, Web communities</a:t>
            </a:r>
          </a:p>
        </p:txBody>
      </p:sp>
      <p:cxnSp>
        <p:nvCxnSpPr>
          <p:cNvPr id="102" name="Straight Arrow Connector 101"/>
          <p:cNvCxnSpPr/>
          <p:nvPr/>
        </p:nvCxnSpPr>
        <p:spPr>
          <a:xfrm>
            <a:off x="1672046" y="1197421"/>
            <a:ext cx="176553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TextBox 102"/>
          <p:cNvSpPr txBox="1"/>
          <p:nvPr/>
        </p:nvSpPr>
        <p:spPr>
          <a:xfrm>
            <a:off x="1634801" y="934189"/>
            <a:ext cx="179443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APIs</a:t>
            </a:r>
            <a:endParaRPr lang="en-GB" dirty="0"/>
          </a:p>
        </p:txBody>
      </p:sp>
      <p:pic>
        <p:nvPicPr>
          <p:cNvPr id="105" name="Picture 104"/>
          <p:cNvPicPr>
            <a:picLocks noChangeAspect="1"/>
          </p:cNvPicPr>
          <p:nvPr/>
        </p:nvPicPr>
        <p:blipFill>
          <a:blip r:embed="rId3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8699" y="3112940"/>
            <a:ext cx="637701" cy="593612"/>
          </a:xfrm>
          <a:prstGeom prst="rect">
            <a:avLst/>
          </a:prstGeom>
        </p:spPr>
      </p:pic>
      <p:pic>
        <p:nvPicPr>
          <p:cNvPr id="114" name="Picture 113"/>
          <p:cNvPicPr>
            <a:picLocks noChangeAspect="1"/>
          </p:cNvPicPr>
          <p:nvPr/>
        </p:nvPicPr>
        <p:blipFill rotWithShape="1">
          <a:blip r:embed="rId34"/>
          <a:srcRect l="20812" t="62009" r="56191" b="19324"/>
          <a:stretch/>
        </p:blipFill>
        <p:spPr>
          <a:xfrm>
            <a:off x="2821577" y="3887643"/>
            <a:ext cx="772160" cy="341534"/>
          </a:xfrm>
          <a:prstGeom prst="rect">
            <a:avLst/>
          </a:prstGeom>
        </p:spPr>
      </p:pic>
      <p:pic>
        <p:nvPicPr>
          <p:cNvPr id="115" name="Picture 114"/>
          <p:cNvPicPr>
            <a:picLocks noChangeAspect="1"/>
          </p:cNvPicPr>
          <p:nvPr/>
        </p:nvPicPr>
        <p:blipFill rotWithShape="1">
          <a:blip r:embed="rId3"/>
          <a:srcRect t="-3" b="-5587"/>
          <a:stretch/>
        </p:blipFill>
        <p:spPr>
          <a:xfrm>
            <a:off x="5050341" y="2667183"/>
            <a:ext cx="3331891" cy="1596854"/>
          </a:xfrm>
          <a:prstGeom prst="rect">
            <a:avLst/>
          </a:prstGeom>
        </p:spPr>
      </p:pic>
      <p:cxnSp>
        <p:nvCxnSpPr>
          <p:cNvPr id="117" name="Straight Connector 116"/>
          <p:cNvCxnSpPr/>
          <p:nvPr/>
        </p:nvCxnSpPr>
        <p:spPr>
          <a:xfrm>
            <a:off x="2728421" y="3815067"/>
            <a:ext cx="1791328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Connector 117"/>
          <p:cNvCxnSpPr/>
          <p:nvPr/>
        </p:nvCxnSpPr>
        <p:spPr>
          <a:xfrm>
            <a:off x="2728421" y="3410832"/>
            <a:ext cx="1791328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TextBox 118"/>
          <p:cNvSpPr txBox="1"/>
          <p:nvPr/>
        </p:nvSpPr>
        <p:spPr>
          <a:xfrm>
            <a:off x="2754812" y="4412419"/>
            <a:ext cx="142530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MEC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6120684" y="4416772"/>
            <a:ext cx="142530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Core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1" name="Down Arrow 120"/>
          <p:cNvSpPr/>
          <p:nvPr/>
        </p:nvSpPr>
        <p:spPr>
          <a:xfrm>
            <a:off x="4336864" y="1678092"/>
            <a:ext cx="2325189" cy="1030270"/>
          </a:xfrm>
          <a:prstGeom prst="downArrow">
            <a:avLst>
              <a:gd name="adj1" fmla="val 100000"/>
              <a:gd name="adj2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API(s)</a:t>
            </a:r>
            <a:endParaRPr lang="en-GB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3" name="Rounded Rectangle 122"/>
          <p:cNvSpPr/>
          <p:nvPr/>
        </p:nvSpPr>
        <p:spPr>
          <a:xfrm>
            <a:off x="2821577" y="2017163"/>
            <a:ext cx="5355772" cy="367510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Orchestration</a:t>
            </a:r>
            <a:endParaRPr lang="en-GB" sz="160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3555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 smtClean="0"/>
              <a:t>Conclusions – This… but that…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F52FB-296C-D94D-AE53-C62C85B1408B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230757" y="957943"/>
            <a:ext cx="42715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latinLnBrk="0"/>
            <a:r>
              <a:rPr lang="en-GB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SBA, and the adoption of http2 is an opportunity for Web, App, Dev communities to access network capabilities</a:t>
            </a: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572000" y="957942"/>
            <a:ext cx="42715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latinLnBrk="0"/>
            <a:r>
              <a:rPr lang="en-GB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Not all networks will be 5G-SA day 1 (or Day N+1), so there is network-specific perspective to what will be available when and where</a:t>
            </a: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35104" y="1798331"/>
            <a:ext cx="42715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latinLnBrk="0"/>
            <a:r>
              <a:rPr lang="en-GB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3GPP are in the process of defining the interfaces in the SBA architecture so there is an opportunity to work with the telecoms ecosystem to get this right</a:t>
            </a: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576347" y="1798330"/>
            <a:ext cx="42715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latinLnBrk="0"/>
            <a:r>
              <a:rPr lang="en-GB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3GPP takes a </a:t>
            </a:r>
            <a:r>
              <a:rPr lang="en-GB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looooong</a:t>
            </a:r>
            <a:r>
              <a:rPr lang="en-GB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time, and adoption may take even longer – will web community wait? (You haven’t in the past, particularly when device APIs get the job done)</a:t>
            </a: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39451" y="2638703"/>
            <a:ext cx="42715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latinLnBrk="0"/>
            <a:r>
              <a:rPr lang="en-GB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URLLC and Massive </a:t>
            </a:r>
            <a:r>
              <a:rPr lang="en-GB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IoT</a:t>
            </a:r>
            <a:r>
              <a:rPr lang="en-GB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are the target use cases for 5G</a:t>
            </a: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580694" y="2638702"/>
            <a:ext cx="42715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latinLnBrk="0"/>
            <a:r>
              <a:rPr lang="en-GB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eMBB</a:t>
            </a:r>
            <a:r>
              <a:rPr lang="en-GB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is where initial launches will be targeted.</a:t>
            </a: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43804" y="3043658"/>
            <a:ext cx="42715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latinLnBrk="0"/>
            <a:r>
              <a:rPr lang="en-GB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B2B, B2B2C business models drive 5G business case</a:t>
            </a: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585047" y="3043657"/>
            <a:ext cx="42715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latinLnBrk="0"/>
            <a:r>
              <a:rPr lang="en-GB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No one actually knows what the business case is yet, and B2B, B2B2C come with different expectations from the customer around SLA, KPI and contractual penalties, liability</a:t>
            </a: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60296" y="3954666"/>
            <a:ext cx="86398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latinLnBrk="0"/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Set aside the radio – an SBA 5G Core network, with </a:t>
            </a:r>
            <a:r>
              <a:rPr lang="en-GB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softwarisation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, virtualisation, orchestration, MEC and slicing is going to take operators a while to get their heads around.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827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Consequences if we take all as read…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44499" y="656239"/>
            <a:ext cx="8488485" cy="2824163"/>
          </a:xfrm>
        </p:spPr>
        <p:txBody>
          <a:bodyPr/>
          <a:lstStyle/>
          <a:p>
            <a:pPr eaLnBrk="0" latinLnBrk="0"/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1ms latency for AR, VR, remote surgery is pointless without a video codec that runs significantly faster than 1000 frames per second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0" latinLnBrk="0"/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TCP/IP is not fit for purpose. Packet loss handling will break a lot of 5G use cases</a:t>
            </a:r>
          </a:p>
          <a:p>
            <a:pPr eaLnBrk="0" latinLnBrk="0"/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and neither is GTP.  Internet of Things needs ‘Internet to the Thing’ without a proprietary connectivity network in the way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0" latinLnBrk="0"/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Telco networks have had to wait for common hardware platform performance to reach </a:t>
            </a:r>
            <a:r>
              <a:rPr lang="en-GB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current 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performance and availability requirements before NFV/SDN could happen. 5G performance and availability requirements are an order of magnitude harder and pushing the platform down into a more remote part of the network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endParaRPr lang="en-GB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0" latinLnBrk="0"/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‘Driverless’ autonomous cars are great, as long as they are ALL autonomous. There is a massive backward compatibility issue when some cars are driverless and others aren’t.</a:t>
            </a:r>
          </a:p>
          <a:p>
            <a:pPr eaLnBrk="0" latinLnBrk="0"/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Existing 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Roaming model won’t cut it… but we have been trying to change Roaming for years.  It is not technology that stops it changing.</a:t>
            </a:r>
          </a:p>
          <a:p>
            <a:endParaRPr lang="en-GB" sz="1200" dirty="0" smtClean="0"/>
          </a:p>
          <a:p>
            <a:endParaRPr lang="en-GB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62F52FB-296C-D94D-AE53-C62C85B1408B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1470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20440" y="2552700"/>
            <a:ext cx="2179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 smtClean="0">
                <a:solidFill>
                  <a:schemeClr val="bg1"/>
                </a:solidFill>
              </a:rPr>
              <a:t>dan.warren@samsung.com</a:t>
            </a:r>
            <a:endParaRPr lang="en-GB" sz="1000" dirty="0">
              <a:solidFill>
                <a:schemeClr val="bg1"/>
              </a:solidFill>
            </a:endParaRPr>
          </a:p>
          <a:p>
            <a:pPr algn="ctr"/>
            <a:r>
              <a:rPr lang="en-GB" sz="1000" dirty="0" smtClean="0">
                <a:solidFill>
                  <a:schemeClr val="bg1"/>
                </a:solidFill>
              </a:rPr>
              <a:t>@</a:t>
            </a:r>
            <a:r>
              <a:rPr lang="en-GB" sz="1000" dirty="0" err="1" smtClean="0">
                <a:solidFill>
                  <a:schemeClr val="bg1"/>
                </a:solidFill>
              </a:rPr>
              <a:t>tmgb</a:t>
            </a:r>
            <a:endParaRPr lang="en-GB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821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사용자 지정 4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6C44DC"/>
      </a:accent1>
      <a:accent2>
        <a:srgbClr val="A5A5A5"/>
      </a:accent2>
      <a:accent3>
        <a:srgbClr val="BFBFBF"/>
      </a:accent3>
      <a:accent4>
        <a:srgbClr val="D8D8D8"/>
      </a:accent4>
      <a:accent5>
        <a:srgbClr val="F2F2F2"/>
      </a:accent5>
      <a:accent6>
        <a:srgbClr val="FFFFFF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10125</TotalTime>
  <Words>2087</Words>
  <Application>Microsoft Office PowerPoint</Application>
  <PresentationFormat>On-screen Show (16:9)</PresentationFormat>
  <Paragraphs>403</Paragraphs>
  <Slides>21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맑은 고딕</vt:lpstr>
      <vt:lpstr>ＭＳ Ｐゴシック</vt:lpstr>
      <vt:lpstr>Rix모던고딕 L</vt:lpstr>
      <vt:lpstr>Arial</vt:lpstr>
      <vt:lpstr>Calibri</vt:lpstr>
      <vt:lpstr>Calibri Light</vt:lpstr>
      <vt:lpstr>Office 테마</vt:lpstr>
      <vt:lpstr>Visio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Consequences if we take all as read…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CUBE9 interactive</dc:creator>
  <cp:lastModifiedBy>Daniel Warren</cp:lastModifiedBy>
  <cp:revision>395</cp:revision>
  <dcterms:created xsi:type="dcterms:W3CDTF">2016-06-22T00:51:38Z</dcterms:created>
  <dcterms:modified xsi:type="dcterms:W3CDTF">2018-05-11T08:00:15Z</dcterms:modified>
</cp:coreProperties>
</file>