
<file path=[Content_Types].xml><?xml version="1.0" encoding="utf-8"?>
<Types xmlns="http://schemas.openxmlformats.org/package/2006/content-types">
  <Default Extension="xml" ContentType="application/xml"/>
  <Default Extension="jpeg" ContentType="image/jpeg"/>
  <Default Extension="tiff" ContentType="image/tiff"/>
  <Default Extension="rels" ContentType="application/vnd.openxmlformats-package.relationships+xml"/>
  <Default Extension="MOV" ContentType="video/quicktime"/>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75" r:id="rId2"/>
    <p:sldId id="271" r:id="rId3"/>
    <p:sldId id="280" r:id="rId4"/>
    <p:sldId id="273" r:id="rId5"/>
    <p:sldId id="276" r:id="rId6"/>
    <p:sldId id="277" r:id="rId7"/>
    <p:sldId id="274" r:id="rId8"/>
    <p:sldId id="278" r:id="rId9"/>
    <p:sldId id="279" r:id="rId10"/>
    <p:sldId id="28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23"/>
    <p:restoredTop sz="83840"/>
  </p:normalViewPr>
  <p:slideViewPr>
    <p:cSldViewPr snapToGrid="0" snapToObjects="1">
      <p:cViewPr varScale="1">
        <p:scale>
          <a:sx n="105" d="100"/>
          <a:sy n="105" d="100"/>
        </p:scale>
        <p:origin x="8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155658-8B39-B84D-8DF5-446598E1234A}" type="datetimeFigureOut">
              <a:rPr lang="en-US" smtClean="0"/>
              <a:t>3/23/19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1B35AE-057C-2742-9115-94DF98C4B159}" type="slidenum">
              <a:rPr lang="en-US" smtClean="0"/>
              <a:t>‹#›</a:t>
            </a:fld>
            <a:endParaRPr lang="en-US"/>
          </a:p>
        </p:txBody>
      </p:sp>
    </p:spTree>
    <p:extLst>
      <p:ext uri="{BB962C8B-B14F-4D97-AF65-F5344CB8AC3E}">
        <p14:creationId xmlns:p14="http://schemas.microsoft.com/office/powerpoint/2010/main" val="373597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github.com/immersive-web/webxr/blob/master/explainer.md" TargetMode="External"/><Relationship Id="rId4" Type="http://schemas.openxmlformats.org/officeDocument/2006/relationships/hyperlink" Target="https://github.com/w3c/IntersectionObserver/blob/master/explainer.md" TargetMode="External"/><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new experience blurs the line between content and comments</a:t>
            </a:r>
          </a:p>
          <a:p>
            <a:r>
              <a:rPr lang="en-US" dirty="0"/>
              <a:t>Generation</a:t>
            </a:r>
            <a:r>
              <a:rPr lang="en-US" baseline="0" dirty="0"/>
              <a:t> Y seems to be more </a:t>
            </a:r>
            <a:r>
              <a:rPr lang="en-US" baseline="0" dirty="0" err="1"/>
              <a:t>enthusastic</a:t>
            </a:r>
            <a:r>
              <a:rPr lang="en-US" baseline="0" dirty="0"/>
              <a:t> about bullet curtain than others, perhaps because bullet curtain combines two of Generation Y’s favorite technology based activities: texting and watching online videos. They use mobile phones heavily and favor multitasking. By natural, it’s hard for them to watch a video for two hours without speaking out something in the social network.</a:t>
            </a:r>
            <a:endParaRPr lang="en-US" dirty="0"/>
          </a:p>
        </p:txBody>
      </p:sp>
      <p:sp>
        <p:nvSpPr>
          <p:cNvPr id="4" name="Slide Number Placeholder 3"/>
          <p:cNvSpPr>
            <a:spLocks noGrp="1"/>
          </p:cNvSpPr>
          <p:nvPr>
            <p:ph type="sldNum" sz="quarter" idx="10"/>
          </p:nvPr>
        </p:nvSpPr>
        <p:spPr/>
        <p:txBody>
          <a:bodyPr/>
          <a:lstStyle/>
          <a:p>
            <a:fld id="{6311AB96-6F6B-C54C-9BF4-F82C9A74D8EE}" type="slidenum">
              <a:rPr lang="en-US" smtClean="0"/>
              <a:t>1</a:t>
            </a:fld>
            <a:endParaRPr lang="en-US"/>
          </a:p>
        </p:txBody>
      </p:sp>
    </p:spTree>
    <p:extLst>
      <p:ext uri="{BB962C8B-B14F-4D97-AF65-F5344CB8AC3E}">
        <p14:creationId xmlns:p14="http://schemas.microsoft.com/office/powerpoint/2010/main" val="2859484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b="0" i="0" kern="1200" dirty="0" smtClean="0">
                <a:solidFill>
                  <a:schemeClr val="tx1"/>
                </a:solidFill>
                <a:effectLst/>
                <a:latin typeface="Microsoft YaHei Light" charset="-122"/>
                <a:ea typeface="Microsoft YaHei Light" charset="-122"/>
                <a:cs typeface="Microsoft YaHei Light" charset="-122"/>
              </a:rPr>
              <a:t>视频剪辑来自于数月前的咪咕汇中国移动</a:t>
            </a:r>
            <a:r>
              <a:rPr lang="en-US" altLang="zh-CN" sz="2800" b="0" i="0" kern="1200" dirty="0" smtClean="0">
                <a:solidFill>
                  <a:schemeClr val="tx1"/>
                </a:solidFill>
                <a:effectLst/>
                <a:latin typeface="Microsoft YaHei Light" charset="-122"/>
                <a:ea typeface="Microsoft YaHei Light" charset="-122"/>
                <a:cs typeface="Microsoft YaHei Light" charset="-122"/>
              </a:rPr>
              <a:t>2019</a:t>
            </a:r>
            <a:r>
              <a:rPr lang="zh-CN" altLang="en-US" sz="2800" b="0" i="0" kern="1200" dirty="0" smtClean="0">
                <a:solidFill>
                  <a:schemeClr val="tx1"/>
                </a:solidFill>
                <a:effectLst/>
                <a:latin typeface="Microsoft YaHei Light" charset="-122"/>
                <a:ea typeface="Microsoft YaHei Light" charset="-122"/>
                <a:cs typeface="Microsoft YaHei Light" charset="-122"/>
              </a:rPr>
              <a:t>音乐盛典。使用了增强现实技术和弹幕技术的视频直播。</a:t>
            </a:r>
            <a:r>
              <a:rPr lang="zh-CN" altLang="en-US" sz="1200" b="0" i="0" u="none" strike="noStrike" kern="1200" dirty="0" smtClean="0">
                <a:solidFill>
                  <a:schemeClr val="tx1"/>
                </a:solidFill>
                <a:effectLst/>
                <a:latin typeface="+mn-lt"/>
                <a:ea typeface="+mn-ea"/>
                <a:cs typeface="+mn-cs"/>
              </a:rPr>
              <a:t>当晚</a:t>
            </a:r>
            <a:r>
              <a:rPr lang="en-US" altLang="zh-CN" sz="1200" b="0" i="0" u="none" strike="noStrike" kern="1200" dirty="0" smtClean="0">
                <a:solidFill>
                  <a:schemeClr val="tx1"/>
                </a:solidFill>
                <a:effectLst/>
                <a:latin typeface="+mn-lt"/>
                <a:ea typeface="+mn-ea"/>
                <a:cs typeface="+mn-cs"/>
              </a:rPr>
              <a:t>,</a:t>
            </a:r>
            <a:r>
              <a:rPr lang="zh-CN" altLang="en-US" sz="1200" b="0" i="0" u="none" strike="noStrike" kern="1200" dirty="0" smtClean="0">
                <a:solidFill>
                  <a:schemeClr val="tx1"/>
                </a:solidFill>
                <a:effectLst/>
                <a:latin typeface="+mn-lt"/>
                <a:ea typeface="+mn-ea"/>
                <a:cs typeface="+mn-cs"/>
              </a:rPr>
              <a:t>在线直播观看人次超</a:t>
            </a:r>
            <a:r>
              <a:rPr lang="en-US" altLang="zh-CN" sz="1200" b="0" i="0" u="none" strike="noStrike" kern="1200" dirty="0" smtClean="0">
                <a:solidFill>
                  <a:schemeClr val="tx1"/>
                </a:solidFill>
                <a:effectLst/>
                <a:latin typeface="+mn-lt"/>
                <a:ea typeface="+mn-ea"/>
                <a:cs typeface="+mn-cs"/>
              </a:rPr>
              <a:t>1.8</a:t>
            </a:r>
            <a:r>
              <a:rPr lang="zh-CN" altLang="en-US" sz="1200" b="0" i="0" u="none" strike="noStrike" kern="1200" dirty="0" smtClean="0">
                <a:solidFill>
                  <a:schemeClr val="tx1"/>
                </a:solidFill>
                <a:effectLst/>
                <a:latin typeface="+mn-lt"/>
                <a:ea typeface="+mn-ea"/>
                <a:cs typeface="+mn-cs"/>
              </a:rPr>
              <a:t>亿</a:t>
            </a:r>
            <a:r>
              <a:rPr lang="en-US" altLang="zh-CN" sz="1200" b="0" i="0" u="none" strike="noStrike" kern="1200" dirty="0" smtClean="0">
                <a:solidFill>
                  <a:schemeClr val="tx1"/>
                </a:solidFill>
                <a:effectLst/>
                <a:latin typeface="+mn-lt"/>
                <a:ea typeface="+mn-ea"/>
                <a:cs typeface="+mn-cs"/>
              </a:rPr>
              <a:t>(a hundred and eighty M),</a:t>
            </a:r>
            <a:r>
              <a:rPr lang="zh-CN" altLang="en-US" sz="1200" b="0" i="0" u="none" strike="noStrike" kern="1200" dirty="0" smtClean="0">
                <a:solidFill>
                  <a:schemeClr val="tx1"/>
                </a:solidFill>
                <a:effectLst/>
                <a:latin typeface="+mn-lt"/>
                <a:ea typeface="+mn-ea"/>
                <a:cs typeface="+mn-cs"/>
              </a:rPr>
              <a:t>人数达</a:t>
            </a:r>
            <a:r>
              <a:rPr lang="en-US" altLang="zh-CN" sz="1200" b="0" i="0" u="none" strike="noStrike" kern="1200" dirty="0" smtClean="0">
                <a:solidFill>
                  <a:schemeClr val="tx1"/>
                </a:solidFill>
                <a:effectLst/>
                <a:latin typeface="+mn-lt"/>
                <a:ea typeface="+mn-ea"/>
                <a:cs typeface="+mn-cs"/>
              </a:rPr>
              <a:t>7000</a:t>
            </a:r>
            <a:r>
              <a:rPr lang="zh-CN" altLang="en-US" sz="1200" b="0" i="0" u="none" strike="noStrike" kern="1200" dirty="0" smtClean="0">
                <a:solidFill>
                  <a:schemeClr val="tx1"/>
                </a:solidFill>
                <a:effectLst/>
                <a:latin typeface="+mn-lt"/>
                <a:ea typeface="+mn-ea"/>
                <a:cs typeface="+mn-cs"/>
              </a:rPr>
              <a:t>万</a:t>
            </a:r>
            <a:r>
              <a:rPr lang="en-US" altLang="zh-CN" sz="1200" b="0" i="0" u="none" strike="noStrike" kern="1200" dirty="0" smtClean="0">
                <a:solidFill>
                  <a:schemeClr val="tx1"/>
                </a:solidFill>
                <a:effectLst/>
                <a:latin typeface="+mn-lt"/>
                <a:ea typeface="+mn-ea"/>
                <a:cs typeface="+mn-cs"/>
              </a:rPr>
              <a:t>(seventy M),</a:t>
            </a:r>
            <a:r>
              <a:rPr lang="zh-CN" altLang="en-US" sz="1200" b="0" i="0" u="none" strike="noStrike" kern="1200" dirty="0" smtClean="0">
                <a:solidFill>
                  <a:schemeClr val="tx1"/>
                </a:solidFill>
                <a:effectLst/>
                <a:latin typeface="+mn-lt"/>
                <a:ea typeface="+mn-ea"/>
                <a:cs typeface="+mn-cs"/>
              </a:rPr>
              <a:t>直播互动量超</a:t>
            </a:r>
            <a:r>
              <a:rPr lang="en-US" altLang="zh-CN" sz="1200" b="0" i="0" u="none" strike="noStrike" kern="1200" dirty="0" smtClean="0">
                <a:solidFill>
                  <a:schemeClr val="tx1"/>
                </a:solidFill>
                <a:effectLst/>
                <a:latin typeface="+mn-lt"/>
                <a:ea typeface="+mn-ea"/>
                <a:cs typeface="+mn-cs"/>
              </a:rPr>
              <a:t>1300</a:t>
            </a:r>
            <a:r>
              <a:rPr lang="zh-CN" altLang="en-US" sz="1200" b="0" i="0" u="none" strike="noStrike" kern="1200" dirty="0" smtClean="0">
                <a:solidFill>
                  <a:schemeClr val="tx1"/>
                </a:solidFill>
                <a:effectLst/>
                <a:latin typeface="+mn-lt"/>
                <a:ea typeface="+mn-ea"/>
                <a:cs typeface="+mn-cs"/>
              </a:rPr>
              <a:t>万</a:t>
            </a:r>
            <a:r>
              <a:rPr lang="en-US" altLang="zh-CN" sz="1200" b="0" i="0" u="none" strike="noStrike" kern="1200" dirty="0" smtClean="0">
                <a:solidFill>
                  <a:schemeClr val="tx1"/>
                </a:solidFill>
                <a:effectLst/>
                <a:latin typeface="+mn-lt"/>
                <a:ea typeface="+mn-ea"/>
                <a:cs typeface="+mn-cs"/>
              </a:rPr>
              <a:t>(thirteen</a:t>
            </a:r>
            <a:r>
              <a:rPr lang="en-US" altLang="zh-CN" sz="1200" b="0" i="0" u="none" strike="noStrike" kern="1200" baseline="0" dirty="0" smtClean="0">
                <a:solidFill>
                  <a:schemeClr val="tx1"/>
                </a:solidFill>
                <a:effectLst/>
                <a:latin typeface="+mn-lt"/>
                <a:ea typeface="+mn-ea"/>
                <a:cs typeface="+mn-cs"/>
              </a:rPr>
              <a:t> M bullet curtain users</a:t>
            </a:r>
            <a:r>
              <a:rPr lang="en-US" altLang="zh-CN" sz="1200" b="0" i="0" u="none" strike="noStrike" kern="1200" dirty="0" smtClean="0">
                <a:solidFill>
                  <a:schemeClr val="tx1"/>
                </a:solidFill>
                <a:effectLst/>
                <a:latin typeface="+mn-lt"/>
                <a:ea typeface="+mn-ea"/>
                <a:cs typeface="+mn-cs"/>
              </a:rPr>
              <a:t>)</a:t>
            </a:r>
            <a:r>
              <a:rPr lang="zh-CN" altLang="en-US" sz="1200" b="0" i="0" u="none" strike="noStrike" kern="1200" dirty="0" smtClean="0">
                <a:solidFill>
                  <a:schemeClr val="tx1"/>
                </a:solidFill>
                <a:effectLst/>
                <a:latin typeface="+mn-lt"/>
                <a:ea typeface="+mn-ea"/>
                <a:cs typeface="+mn-cs"/>
              </a:rPr>
              <a:t>。</a:t>
            </a:r>
            <a:endParaRPr lang="en-US" sz="2800" b="0" i="0" dirty="0">
              <a:latin typeface="Microsoft YaHei Light" charset="-122"/>
              <a:ea typeface="Microsoft YaHei Light" charset="-122"/>
              <a:cs typeface="Microsoft YaHei Light" charset="-122"/>
            </a:endParaRPr>
          </a:p>
        </p:txBody>
      </p:sp>
      <p:sp>
        <p:nvSpPr>
          <p:cNvPr id="4" name="Slide Number Placeholder 3"/>
          <p:cNvSpPr>
            <a:spLocks noGrp="1"/>
          </p:cNvSpPr>
          <p:nvPr>
            <p:ph type="sldNum" sz="quarter" idx="10"/>
          </p:nvPr>
        </p:nvSpPr>
        <p:spPr/>
        <p:txBody>
          <a:bodyPr/>
          <a:lstStyle/>
          <a:p>
            <a:fld id="{6311AB96-6F6B-C54C-9BF4-F82C9A74D8EE}" type="slidenum">
              <a:rPr lang="en-US" smtClean="0"/>
              <a:t>2</a:t>
            </a:fld>
            <a:endParaRPr lang="en-US"/>
          </a:p>
        </p:txBody>
      </p:sp>
    </p:spTree>
    <p:extLst>
      <p:ext uri="{BB962C8B-B14F-4D97-AF65-F5344CB8AC3E}">
        <p14:creationId xmlns:p14="http://schemas.microsoft.com/office/powerpoint/2010/main" val="1122068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new experience blurs the line between content and comments</a:t>
            </a:r>
          </a:p>
          <a:p>
            <a:r>
              <a:rPr lang="en-US" dirty="0"/>
              <a:t>Generation</a:t>
            </a:r>
            <a:r>
              <a:rPr lang="en-US" baseline="0" dirty="0"/>
              <a:t> Y seems to be more </a:t>
            </a:r>
            <a:r>
              <a:rPr lang="en-US" baseline="0" dirty="0" err="1"/>
              <a:t>enthusastic</a:t>
            </a:r>
            <a:r>
              <a:rPr lang="en-US" baseline="0" dirty="0"/>
              <a:t> about bullet curtain than others, perhaps because bullet curtain combines two of Generation Y’s favorite technology based activities: texting and watching online videos. They use mobile phones heavily and favor multitasking. By natural, it’s hard for them to watch a video for two hours without speaking out something in the social network.</a:t>
            </a:r>
            <a:endParaRPr lang="en-US" dirty="0"/>
          </a:p>
        </p:txBody>
      </p:sp>
      <p:sp>
        <p:nvSpPr>
          <p:cNvPr id="4" name="Slide Number Placeholder 3"/>
          <p:cNvSpPr>
            <a:spLocks noGrp="1"/>
          </p:cNvSpPr>
          <p:nvPr>
            <p:ph type="sldNum" sz="quarter" idx="10"/>
          </p:nvPr>
        </p:nvSpPr>
        <p:spPr/>
        <p:txBody>
          <a:bodyPr/>
          <a:lstStyle/>
          <a:p>
            <a:fld id="{6311AB96-6F6B-C54C-9BF4-F82C9A74D8EE}" type="slidenum">
              <a:rPr lang="en-US" smtClean="0"/>
              <a:t>3</a:t>
            </a:fld>
            <a:endParaRPr lang="en-US"/>
          </a:p>
        </p:txBody>
      </p:sp>
    </p:spTree>
    <p:extLst>
      <p:ext uri="{BB962C8B-B14F-4D97-AF65-F5344CB8AC3E}">
        <p14:creationId xmlns:p14="http://schemas.microsoft.com/office/powerpoint/2010/main" val="1486371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11AB96-6F6B-C54C-9BF4-F82C9A74D8EE}" type="slidenum">
              <a:rPr lang="en-US" smtClean="0"/>
              <a:t>4</a:t>
            </a:fld>
            <a:endParaRPr lang="en-US"/>
          </a:p>
        </p:txBody>
      </p:sp>
    </p:spTree>
    <p:extLst>
      <p:ext uri="{BB962C8B-B14F-4D97-AF65-F5344CB8AC3E}">
        <p14:creationId xmlns:p14="http://schemas.microsoft.com/office/powerpoint/2010/main" val="484621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11AB96-6F6B-C54C-9BF4-F82C9A74D8EE}" type="slidenum">
              <a:rPr lang="en-US" smtClean="0"/>
              <a:t>5</a:t>
            </a:fld>
            <a:endParaRPr lang="en-US"/>
          </a:p>
        </p:txBody>
      </p:sp>
    </p:spTree>
    <p:extLst>
      <p:ext uri="{BB962C8B-B14F-4D97-AF65-F5344CB8AC3E}">
        <p14:creationId xmlns:p14="http://schemas.microsoft.com/office/powerpoint/2010/main" val="3996102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Web</a:t>
            </a:r>
            <a:r>
              <a:rPr lang="zh-CN" altLang="en-US" dirty="0"/>
              <a:t> </a:t>
            </a:r>
            <a:r>
              <a:rPr lang="en-US" altLang="zh-CN" dirty="0" err="1"/>
              <a:t>xhr</a:t>
            </a:r>
            <a:r>
              <a:rPr lang="zh-CN" altLang="en-US" dirty="0"/>
              <a:t> </a:t>
            </a:r>
            <a:r>
              <a:rPr lang="en-US" altLang="zh-CN" dirty="0"/>
              <a:t>explainer</a:t>
            </a:r>
            <a:r>
              <a:rPr lang="zh-CN" altLang="en-US" dirty="0"/>
              <a:t> </a:t>
            </a:r>
            <a:r>
              <a:rPr lang="en" altLang="zh-CN" dirty="0">
                <a:hlinkClick r:id="rId3"/>
              </a:rPr>
              <a:t>https://github.com/immersive-web/webxr/blob/master/explainer.md</a:t>
            </a:r>
            <a:endParaRPr lang="en" altLang="zh-CN" dirty="0"/>
          </a:p>
          <a:p>
            <a:endParaRPr lang="en" altLang="zh-CN" dirty="0"/>
          </a:p>
          <a:p>
            <a:r>
              <a:rPr lang="en-US" altLang="zh-CN" dirty="0" err="1"/>
              <a:t>Interactionn</a:t>
            </a:r>
            <a:r>
              <a:rPr lang="zh-CN" altLang="en-US" dirty="0"/>
              <a:t> </a:t>
            </a:r>
            <a:r>
              <a:rPr lang="en-US" altLang="zh-CN" dirty="0"/>
              <a:t>Observer</a:t>
            </a:r>
            <a:r>
              <a:rPr lang="zh-CN" altLang="en-US" dirty="0"/>
              <a:t> </a:t>
            </a:r>
            <a:r>
              <a:rPr lang="en-US" altLang="zh-CN" dirty="0"/>
              <a:t>explainer</a:t>
            </a:r>
            <a:r>
              <a:rPr lang="zh-CN" altLang="en-US" dirty="0"/>
              <a:t> </a:t>
            </a:r>
            <a:r>
              <a:rPr lang="en" altLang="zh-CN" dirty="0">
                <a:hlinkClick r:id="rId4"/>
              </a:rPr>
              <a:t>https://github.com/w3c/IntersectionObserver/blob/master/explainer.md</a:t>
            </a:r>
            <a:endParaRPr lang="en" altLang="zh-CN" dirty="0"/>
          </a:p>
          <a:p>
            <a:endParaRPr lang="en" dirty="0"/>
          </a:p>
        </p:txBody>
      </p:sp>
      <p:sp>
        <p:nvSpPr>
          <p:cNvPr id="4" name="Slide Number Placeholder 3"/>
          <p:cNvSpPr>
            <a:spLocks noGrp="1"/>
          </p:cNvSpPr>
          <p:nvPr>
            <p:ph type="sldNum" sz="quarter" idx="10"/>
          </p:nvPr>
        </p:nvSpPr>
        <p:spPr/>
        <p:txBody>
          <a:bodyPr/>
          <a:lstStyle/>
          <a:p>
            <a:fld id="{6311AB96-6F6B-C54C-9BF4-F82C9A74D8EE}" type="slidenum">
              <a:rPr lang="en-US" smtClean="0"/>
              <a:t>6</a:t>
            </a:fld>
            <a:endParaRPr lang="en-US"/>
          </a:p>
        </p:txBody>
      </p:sp>
    </p:spTree>
    <p:extLst>
      <p:ext uri="{BB962C8B-B14F-4D97-AF65-F5344CB8AC3E}">
        <p14:creationId xmlns:p14="http://schemas.microsoft.com/office/powerpoint/2010/main" val="3876448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TTML2 supports animation and can control the display and animation of the bullet curtain, but text collision or overlap cannot be detected. TTML is mainly used for video subtitles, and the content of subtitles is based on XML description. There is a lot of text generated in real-time for the bullet curtain. We try to find a lightweight way rather than to use XML.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Wmt</a:t>
            </a:r>
            <a:r>
              <a:rPr lang="zh-CN" altLang="en-US" dirty="0"/>
              <a:t>（</a:t>
            </a:r>
            <a:r>
              <a:rPr lang="en-US" altLang="zh-CN" dirty="0"/>
              <a:t>video</a:t>
            </a:r>
            <a:r>
              <a:rPr lang="zh-CN" altLang="en-US" dirty="0"/>
              <a:t> </a:t>
            </a:r>
            <a:r>
              <a:rPr lang="en-US" altLang="zh-CN" dirty="0"/>
              <a:t>mapping</a:t>
            </a:r>
            <a:r>
              <a:rPr lang="zh-CN" altLang="en-US" dirty="0"/>
              <a:t> </a:t>
            </a:r>
            <a:r>
              <a:rPr lang="en-US" altLang="zh-CN" dirty="0"/>
              <a:t>track</a:t>
            </a:r>
            <a:r>
              <a:rPr lang="zh-CN" altLang="en-US" dirty="0"/>
              <a:t>）也是基于</a:t>
            </a:r>
            <a:r>
              <a:rPr lang="en-US" altLang="zh-CN" dirty="0"/>
              <a:t> video </a:t>
            </a:r>
            <a:r>
              <a:rPr lang="zh-CN" altLang="en-US" dirty="0"/>
              <a:t>进行引入</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311AB96-6F6B-C54C-9BF4-F82C9A74D8EE}" type="slidenum">
              <a:rPr lang="en-US" smtClean="0"/>
              <a:t>7</a:t>
            </a:fld>
            <a:endParaRPr lang="en-US"/>
          </a:p>
        </p:txBody>
      </p:sp>
    </p:spTree>
    <p:extLst>
      <p:ext uri="{BB962C8B-B14F-4D97-AF65-F5344CB8AC3E}">
        <p14:creationId xmlns:p14="http://schemas.microsoft.com/office/powerpoint/2010/main" val="705067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11AB96-6F6B-C54C-9BF4-F82C9A74D8EE}" type="slidenum">
              <a:rPr lang="en-US" smtClean="0"/>
              <a:t>8</a:t>
            </a:fld>
            <a:endParaRPr lang="en-US"/>
          </a:p>
        </p:txBody>
      </p:sp>
    </p:spTree>
    <p:extLst>
      <p:ext uri="{BB962C8B-B14F-4D97-AF65-F5344CB8AC3E}">
        <p14:creationId xmlns:p14="http://schemas.microsoft.com/office/powerpoint/2010/main" val="1819586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11AB96-6F6B-C54C-9BF4-F82C9A74D8EE}" type="slidenum">
              <a:rPr lang="en-US" smtClean="0"/>
              <a:t>9</a:t>
            </a:fld>
            <a:endParaRPr lang="en-US"/>
          </a:p>
        </p:txBody>
      </p:sp>
    </p:spTree>
    <p:extLst>
      <p:ext uri="{BB962C8B-B14F-4D97-AF65-F5344CB8AC3E}">
        <p14:creationId xmlns:p14="http://schemas.microsoft.com/office/powerpoint/2010/main" val="3015242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11AB96-6F6B-C54C-9BF4-F82C9A74D8EE}" type="slidenum">
              <a:rPr lang="en-US" smtClean="0"/>
              <a:t>10</a:t>
            </a:fld>
            <a:endParaRPr lang="en-US"/>
          </a:p>
        </p:txBody>
      </p:sp>
    </p:spTree>
    <p:extLst>
      <p:ext uri="{BB962C8B-B14F-4D97-AF65-F5344CB8AC3E}">
        <p14:creationId xmlns:p14="http://schemas.microsoft.com/office/powerpoint/2010/main" val="1476858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DE63193-E9F2-FA43-9F86-BCE8316073A1}" type="datetimeFigureOut">
              <a:rPr lang="en-US" smtClean="0"/>
              <a:t>3/23/19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643441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E63193-E9F2-FA43-9F86-BCE8316073A1}" type="datetimeFigureOut">
              <a:rPr lang="en-US" smtClean="0"/>
              <a:t>3/23/19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1742237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E63193-E9F2-FA43-9F86-BCE8316073A1}" type="datetimeFigureOut">
              <a:rPr lang="en-US" smtClean="0"/>
              <a:t>3/23/19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839698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E63193-E9F2-FA43-9F86-BCE8316073A1}" type="datetimeFigureOut">
              <a:rPr lang="en-US" smtClean="0"/>
              <a:t>3/23/19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1698888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E63193-E9F2-FA43-9F86-BCE8316073A1}" type="datetimeFigureOut">
              <a:rPr lang="en-US" smtClean="0"/>
              <a:t>3/23/19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281171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E63193-E9F2-FA43-9F86-BCE8316073A1}" type="datetimeFigureOut">
              <a:rPr lang="en-US" smtClean="0"/>
              <a:t>3/23/19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118966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E63193-E9F2-FA43-9F86-BCE8316073A1}" type="datetimeFigureOut">
              <a:rPr lang="en-US" smtClean="0"/>
              <a:t>3/23/19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159135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E63193-E9F2-FA43-9F86-BCE8316073A1}" type="datetimeFigureOut">
              <a:rPr lang="en-US" smtClean="0"/>
              <a:t>3/23/19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1135842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E63193-E9F2-FA43-9F86-BCE8316073A1}" type="datetimeFigureOut">
              <a:rPr lang="en-US" smtClean="0"/>
              <a:t>3/23/19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1125061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E63193-E9F2-FA43-9F86-BCE8316073A1}" type="datetimeFigureOut">
              <a:rPr lang="en-US" smtClean="0"/>
              <a:t>3/23/19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321438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E63193-E9F2-FA43-9F86-BCE8316073A1}" type="datetimeFigureOut">
              <a:rPr lang="en-US" smtClean="0"/>
              <a:t>3/23/19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E39B7D-2BAC-774D-B72A-7E4A8878A0DE}" type="slidenum">
              <a:rPr lang="en-US" smtClean="0"/>
              <a:t>‹#›</a:t>
            </a:fld>
            <a:endParaRPr lang="en-US"/>
          </a:p>
        </p:txBody>
      </p:sp>
    </p:spTree>
    <p:extLst>
      <p:ext uri="{BB962C8B-B14F-4D97-AF65-F5344CB8AC3E}">
        <p14:creationId xmlns:p14="http://schemas.microsoft.com/office/powerpoint/2010/main" val="148872407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63193-E9F2-FA43-9F86-BCE8316073A1}" type="datetimeFigureOut">
              <a:rPr lang="en-US" smtClean="0"/>
              <a:t>3/23/19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E39B7D-2BAC-774D-B72A-7E4A8878A0DE}" type="slidenum">
              <a:rPr lang="en-US" smtClean="0"/>
              <a:t>‹#›</a:t>
            </a:fld>
            <a:endParaRPr lang="en-US"/>
          </a:p>
        </p:txBody>
      </p:sp>
    </p:spTree>
    <p:extLst>
      <p:ext uri="{BB962C8B-B14F-4D97-AF65-F5344CB8AC3E}">
        <p14:creationId xmlns:p14="http://schemas.microsoft.com/office/powerpoint/2010/main" val="1676422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2.xml"/><Relationship Id="rId5" Type="http://schemas.openxmlformats.org/officeDocument/2006/relationships/image" Target="../media/image1.tiff"/><Relationship Id="rId6" Type="http://schemas.openxmlformats.org/officeDocument/2006/relationships/image" Target="../media/image2.png"/><Relationship Id="rId7" Type="http://schemas.microsoft.com/office/2007/relationships/hdphoto" Target="../media/hdphoto1.wdp"/><Relationship Id="rId8" Type="http://schemas.openxmlformats.org/officeDocument/2006/relationships/image" Target="../media/image3.png"/><Relationship Id="rId1" Type="http://schemas.microsoft.com/office/2007/relationships/media" Target="../media/media1.MOV"/><Relationship Id="rId2" Type="http://schemas.openxmlformats.org/officeDocument/2006/relationships/video" Target="../media/media1.MOV"/></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6" Type="http://schemas.openxmlformats.org/officeDocument/2006/relationships/image" Target="../media/image6.png"/><Relationship Id="rId7" Type="http://schemas.openxmlformats.org/officeDocument/2006/relationships/hyperlink" Target="http://danmaku.asyncoder.com/" TargetMode="External"/><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26795" y="2318934"/>
            <a:ext cx="8279318" cy="2308324"/>
          </a:xfrm>
          <a:prstGeom prst="rect">
            <a:avLst/>
          </a:prstGeom>
          <a:noFill/>
        </p:spPr>
        <p:txBody>
          <a:bodyPr wrap="none" rtlCol="0">
            <a:spAutoFit/>
          </a:bodyPr>
          <a:lstStyle/>
          <a:p>
            <a:pPr algn="ctr"/>
            <a:r>
              <a:rPr lang="zh-CN" altLang="en-US" sz="3600" b="1" dirty="0" smtClean="0">
                <a:latin typeface="Microsoft YaHei Light" charset="-122"/>
                <a:ea typeface="Microsoft YaHei Light" charset="-122"/>
                <a:cs typeface="Microsoft YaHei Light" charset="-122"/>
              </a:rPr>
              <a:t>元素优化：弹幕标准化计划与提案</a:t>
            </a:r>
            <a:endParaRPr lang="en-US" altLang="zh-CN" sz="3600" b="1" dirty="0" smtClean="0">
              <a:latin typeface="Microsoft YaHei Light" charset="-122"/>
              <a:ea typeface="Microsoft YaHei Light" charset="-122"/>
              <a:cs typeface="Microsoft YaHei Light" charset="-122"/>
            </a:endParaRPr>
          </a:p>
          <a:p>
            <a:pPr algn="ctr"/>
            <a:r>
              <a:rPr lang="en-US" sz="3600" b="1" dirty="0">
                <a:solidFill>
                  <a:schemeClr val="bg1">
                    <a:lumMod val="50000"/>
                  </a:schemeClr>
                </a:solidFill>
                <a:latin typeface="Microsoft YaHei Light" charset="-122"/>
                <a:ea typeface="Microsoft YaHei Light" charset="-122"/>
                <a:cs typeface="Microsoft YaHei Light" charset="-122"/>
              </a:rPr>
              <a:t>Better </a:t>
            </a:r>
            <a:r>
              <a:rPr lang="en-US" sz="3600" b="1" dirty="0" smtClean="0">
                <a:solidFill>
                  <a:schemeClr val="bg1">
                    <a:lumMod val="50000"/>
                  </a:schemeClr>
                </a:solidFill>
                <a:latin typeface="Microsoft YaHei Light" charset="-122"/>
                <a:ea typeface="Microsoft YaHei Light" charset="-122"/>
                <a:cs typeface="Microsoft YaHei Light" charset="-122"/>
              </a:rPr>
              <a:t>elements</a:t>
            </a:r>
            <a:r>
              <a:rPr lang="en-US" sz="3600" b="1" dirty="0">
                <a:solidFill>
                  <a:schemeClr val="bg1">
                    <a:lumMod val="50000"/>
                  </a:schemeClr>
                </a:solidFill>
                <a:latin typeface="Microsoft YaHei Light" charset="-122"/>
                <a:ea typeface="Microsoft YaHei Light" charset="-122"/>
                <a:cs typeface="Microsoft YaHei Light" charset="-122"/>
              </a:rPr>
              <a:t>:</a:t>
            </a:r>
            <a:r>
              <a:rPr lang="zh-CN" altLang="en-US" sz="3600" b="1" dirty="0" smtClean="0">
                <a:solidFill>
                  <a:schemeClr val="bg1">
                    <a:lumMod val="50000"/>
                  </a:schemeClr>
                </a:solidFill>
                <a:latin typeface="Microsoft YaHei Light" charset="-122"/>
                <a:ea typeface="Microsoft YaHei Light" charset="-122"/>
                <a:cs typeface="Microsoft YaHei Light" charset="-122"/>
              </a:rPr>
              <a:t> </a:t>
            </a:r>
            <a:endParaRPr lang="en-US" altLang="zh-CN" sz="3600" b="1" dirty="0" smtClean="0">
              <a:solidFill>
                <a:schemeClr val="bg1">
                  <a:lumMod val="50000"/>
                </a:schemeClr>
              </a:solidFill>
              <a:latin typeface="Microsoft YaHei Light" charset="-122"/>
              <a:ea typeface="Microsoft YaHei Light" charset="-122"/>
              <a:cs typeface="Microsoft YaHei Light" charset="-122"/>
            </a:endParaRPr>
          </a:p>
          <a:p>
            <a:pPr algn="ctr"/>
            <a:r>
              <a:rPr lang="en-US" sz="3600" b="1" dirty="0" smtClean="0">
                <a:solidFill>
                  <a:schemeClr val="bg1">
                    <a:lumMod val="50000"/>
                  </a:schemeClr>
                </a:solidFill>
                <a:latin typeface="Microsoft YaHei Light" charset="-122"/>
                <a:ea typeface="Microsoft YaHei Light" charset="-122"/>
                <a:cs typeface="Microsoft YaHei Light" charset="-122"/>
              </a:rPr>
              <a:t>standardization </a:t>
            </a:r>
            <a:r>
              <a:rPr lang="en-US" sz="3600" b="1" dirty="0">
                <a:solidFill>
                  <a:schemeClr val="bg1">
                    <a:lumMod val="50000"/>
                  </a:schemeClr>
                </a:solidFill>
                <a:latin typeface="Microsoft YaHei Light" charset="-122"/>
                <a:ea typeface="Microsoft YaHei Light" charset="-122"/>
                <a:cs typeface="Microsoft YaHei Light" charset="-122"/>
              </a:rPr>
              <a:t>Plan and </a:t>
            </a:r>
            <a:r>
              <a:rPr lang="en-US" sz="3600" b="1" dirty="0" smtClean="0">
                <a:solidFill>
                  <a:schemeClr val="bg1">
                    <a:lumMod val="50000"/>
                  </a:schemeClr>
                </a:solidFill>
                <a:latin typeface="Microsoft YaHei Light" charset="-122"/>
                <a:ea typeface="Microsoft YaHei Light" charset="-122"/>
                <a:cs typeface="Microsoft YaHei Light" charset="-122"/>
              </a:rPr>
              <a:t>Proposal</a:t>
            </a:r>
            <a:r>
              <a:rPr lang="zh-CN" altLang="en-US" sz="3600" b="1" dirty="0" smtClean="0">
                <a:solidFill>
                  <a:schemeClr val="bg1">
                    <a:lumMod val="50000"/>
                  </a:schemeClr>
                </a:solidFill>
                <a:latin typeface="Microsoft YaHei Light" charset="-122"/>
                <a:ea typeface="Microsoft YaHei Light" charset="-122"/>
                <a:cs typeface="Microsoft YaHei Light" charset="-122"/>
              </a:rPr>
              <a:t> </a:t>
            </a:r>
            <a:endParaRPr lang="en-US" altLang="zh-CN" sz="3600" b="1" dirty="0" smtClean="0">
              <a:solidFill>
                <a:schemeClr val="bg1">
                  <a:lumMod val="50000"/>
                </a:schemeClr>
              </a:solidFill>
              <a:latin typeface="Microsoft YaHei Light" charset="-122"/>
              <a:ea typeface="Microsoft YaHei Light" charset="-122"/>
              <a:cs typeface="Microsoft YaHei Light" charset="-122"/>
            </a:endParaRPr>
          </a:p>
          <a:p>
            <a:pPr algn="ctr"/>
            <a:r>
              <a:rPr lang="en-US" altLang="zh-CN" sz="3600" b="1" dirty="0" smtClean="0">
                <a:solidFill>
                  <a:schemeClr val="bg1">
                    <a:lumMod val="50000"/>
                  </a:schemeClr>
                </a:solidFill>
                <a:latin typeface="Microsoft YaHei Light" charset="-122"/>
                <a:ea typeface="Microsoft YaHei Light" charset="-122"/>
                <a:cs typeface="Microsoft YaHei Light" charset="-122"/>
              </a:rPr>
              <a:t>for</a:t>
            </a:r>
            <a:r>
              <a:rPr lang="zh-CN" altLang="en-US" sz="3600" b="1" dirty="0" smtClean="0">
                <a:solidFill>
                  <a:schemeClr val="bg1">
                    <a:lumMod val="50000"/>
                  </a:schemeClr>
                </a:solidFill>
                <a:latin typeface="Microsoft YaHei Light" charset="-122"/>
                <a:ea typeface="Microsoft YaHei Light" charset="-122"/>
                <a:cs typeface="Microsoft YaHei Light" charset="-122"/>
              </a:rPr>
              <a:t> </a:t>
            </a:r>
            <a:r>
              <a:rPr lang="en-US" altLang="zh-CN" sz="3600" b="1" dirty="0" smtClean="0">
                <a:solidFill>
                  <a:schemeClr val="bg1">
                    <a:lumMod val="50000"/>
                  </a:schemeClr>
                </a:solidFill>
                <a:latin typeface="Microsoft YaHei Light" charset="-122"/>
                <a:ea typeface="Microsoft YaHei Light" charset="-122"/>
                <a:cs typeface="Microsoft YaHei Light" charset="-122"/>
              </a:rPr>
              <a:t>Bullet Curtain</a:t>
            </a:r>
            <a:endParaRPr lang="en-US" sz="3600" b="1" dirty="0">
              <a:solidFill>
                <a:schemeClr val="bg1">
                  <a:lumMod val="50000"/>
                </a:schemeClr>
              </a:solidFill>
              <a:latin typeface="Microsoft YaHei Light" charset="-122"/>
              <a:ea typeface="Microsoft YaHei Light" charset="-122"/>
              <a:cs typeface="Microsoft YaHei Light"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Tree>
    <p:extLst>
      <p:ext uri="{BB962C8B-B14F-4D97-AF65-F5344CB8AC3E}">
        <p14:creationId xmlns:p14="http://schemas.microsoft.com/office/powerpoint/2010/main" val="2031864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stretch>
            <a:fillRect/>
          </a:stretch>
        </p:blipFill>
        <p:spPr>
          <a:xfrm>
            <a:off x="11438748" y="6558607"/>
            <a:ext cx="753250" cy="320413"/>
          </a:xfrm>
          <a:prstGeom prst="rect">
            <a:avLst/>
          </a:prstGeom>
        </p:spPr>
      </p:pic>
      <p:pic>
        <p:nvPicPr>
          <p:cNvPr id="7" name="Picture 6"/>
          <p:cNvPicPr>
            <a:picLocks noChangeAspect="1"/>
          </p:cNvPicPr>
          <p:nvPr/>
        </p:nvPicPr>
        <p:blipFill>
          <a:blip r:embed="rId6">
            <a:extLst>
              <a:ext uri="{BEBA8EAE-BF5A-486C-A8C5-ECC9F3942E4B}">
                <a14:imgProps xmlns:a14="http://schemas.microsoft.com/office/drawing/2010/main">
                  <a14:imgLayer r:embed="rId7">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10" name="TextBox 1">
            <a:extLst>
              <a:ext uri="{FF2B5EF4-FFF2-40B4-BE49-F238E27FC236}">
                <a16:creationId xmlns:a16="http://schemas.microsoft.com/office/drawing/2014/main" xmlns="" id="{B6C71400-14EE-7B48-A31A-EDE685B3A0EE}"/>
              </a:ext>
            </a:extLst>
          </p:cNvPr>
          <p:cNvSpPr txBox="1"/>
          <p:nvPr/>
        </p:nvSpPr>
        <p:spPr>
          <a:xfrm>
            <a:off x="355892" y="1466782"/>
            <a:ext cx="4508716" cy="4401205"/>
          </a:xfrm>
          <a:prstGeom prst="rect">
            <a:avLst/>
          </a:prstGeom>
          <a:noFill/>
        </p:spPr>
        <p:txBody>
          <a:bodyPr wrap="square" rtlCol="0">
            <a:spAutoFit/>
          </a:bodyPr>
          <a:lstStyle/>
          <a:p>
            <a:r>
              <a:rPr lang="zh-CN" altLang="en-US" sz="2000" dirty="0">
                <a:latin typeface="Microsoft YaHei Light" charset="-122"/>
                <a:ea typeface="Microsoft YaHei Light" charset="-122"/>
                <a:cs typeface="Microsoft YaHei Light" charset="-122"/>
              </a:rPr>
              <a:t>弹幕（</a:t>
            </a:r>
            <a:r>
              <a:rPr lang="en-US" altLang="zh-CN" sz="2000" dirty="0">
                <a:latin typeface="Microsoft YaHei Light" charset="-122"/>
                <a:ea typeface="Microsoft YaHei Light" charset="-122"/>
                <a:cs typeface="Microsoft YaHei Light" charset="-122"/>
              </a:rPr>
              <a:t>barrage</a:t>
            </a:r>
            <a:r>
              <a:rPr lang="zh-CN" altLang="en-US" sz="2000" dirty="0">
                <a:latin typeface="Microsoft YaHei Light" charset="-122"/>
                <a:ea typeface="Microsoft YaHei Light" charset="-122"/>
                <a:cs typeface="Microsoft YaHei Light" charset="-122"/>
              </a:rPr>
              <a:t>），中文流行词语，指的是在网络上观看视频时弹出的评论性字幕。类似小说中行间彰显的夹批，视频中屏间飘过的评点叫做弹幕，原意指用大量或少量火炮提供密集炮击。而弹幕，顾名思义是指子弹多而形成的幕布，大量吐槽评论从屏幕飘过时效果看上去像是飞行射击游戏里的弹幕</a:t>
            </a:r>
            <a:r>
              <a:rPr lang="zh-CN" altLang="en-US" sz="2000" dirty="0" smtClean="0">
                <a:latin typeface="Microsoft YaHei Light" charset="-122"/>
                <a:ea typeface="Microsoft YaHei Light" charset="-122"/>
                <a:cs typeface="Microsoft YaHei Light" charset="-122"/>
              </a:rPr>
              <a:t>。</a:t>
            </a:r>
            <a:endParaRPr lang="en-US" altLang="zh-CN" sz="2000" dirty="0" smtClean="0">
              <a:latin typeface="Microsoft YaHei Light" charset="-122"/>
              <a:ea typeface="Microsoft YaHei Light" charset="-122"/>
              <a:cs typeface="Microsoft YaHei Light" charset="-122"/>
            </a:endParaRPr>
          </a:p>
          <a:p>
            <a:endParaRPr lang="en-US" sz="2000" dirty="0" smtClean="0">
              <a:latin typeface="Microsoft YaHei Light" charset="-122"/>
              <a:ea typeface="Microsoft YaHei Light" charset="-122"/>
              <a:cs typeface="Microsoft YaHei Light" charset="-122"/>
            </a:endParaRPr>
          </a:p>
          <a:p>
            <a:r>
              <a:rPr lang="en-US" sz="2000" dirty="0" smtClean="0">
                <a:solidFill>
                  <a:schemeClr val="bg1">
                    <a:lumMod val="50000"/>
                  </a:schemeClr>
                </a:solidFill>
                <a:latin typeface="Microsoft YaHei Light" charset="-122"/>
                <a:ea typeface="Microsoft YaHei Light" charset="-122"/>
                <a:cs typeface="Microsoft YaHei Light" charset="-122"/>
              </a:rPr>
              <a:t>Bullet </a:t>
            </a:r>
            <a:r>
              <a:rPr lang="en-US" sz="2000" dirty="0">
                <a:solidFill>
                  <a:schemeClr val="bg1">
                    <a:lumMod val="50000"/>
                  </a:schemeClr>
                </a:solidFill>
                <a:latin typeface="Microsoft YaHei Light" charset="-122"/>
                <a:ea typeface="Microsoft YaHei Light" charset="-122"/>
                <a:cs typeface="Microsoft YaHei Light" charset="-122"/>
              </a:rPr>
              <a:t>subtitle/bullet screen/</a:t>
            </a:r>
            <a:r>
              <a:rPr lang="en-US" sz="2000" dirty="0" err="1">
                <a:solidFill>
                  <a:schemeClr val="bg1">
                    <a:lumMod val="50000"/>
                  </a:schemeClr>
                </a:solidFill>
                <a:latin typeface="Microsoft YaHei Light" charset="-122"/>
                <a:ea typeface="Microsoft YaHei Light" charset="-122"/>
                <a:cs typeface="Microsoft YaHei Light" charset="-122"/>
              </a:rPr>
              <a:t>danmaku</a:t>
            </a:r>
            <a:r>
              <a:rPr lang="en-US" sz="2000" dirty="0">
                <a:solidFill>
                  <a:schemeClr val="bg1">
                    <a:lumMod val="50000"/>
                  </a:schemeClr>
                </a:solidFill>
                <a:latin typeface="Microsoft YaHei Light" charset="-122"/>
                <a:ea typeface="Microsoft YaHei Light" charset="-122"/>
                <a:cs typeface="Microsoft YaHei Light" charset="-122"/>
              </a:rPr>
              <a:t> subtitles/barrage refers to the comment subtitles </a:t>
            </a:r>
            <a:r>
              <a:rPr lang="en-US" sz="2000" dirty="0" smtClean="0">
                <a:solidFill>
                  <a:schemeClr val="bg1">
                    <a:lumMod val="50000"/>
                  </a:schemeClr>
                </a:solidFill>
                <a:latin typeface="Microsoft YaHei Light" charset="-122"/>
                <a:ea typeface="Microsoft YaHei Light" charset="-122"/>
                <a:cs typeface="Microsoft YaHei Light" charset="-122"/>
              </a:rPr>
              <a:t>that </a:t>
            </a:r>
            <a:r>
              <a:rPr lang="en-US" sz="2000" dirty="0">
                <a:solidFill>
                  <a:schemeClr val="bg1">
                    <a:lumMod val="50000"/>
                  </a:schemeClr>
                </a:solidFill>
                <a:latin typeface="Microsoft YaHei Light" charset="-122"/>
                <a:ea typeface="Microsoft YaHei Light" charset="-122"/>
                <a:cs typeface="Microsoft YaHei Light" charset="-122"/>
              </a:rPr>
              <a:t>pop up on the screen when the user watches the video on the network</a:t>
            </a:r>
            <a:r>
              <a:rPr lang="en-US" sz="2000" dirty="0" smtClean="0">
                <a:solidFill>
                  <a:schemeClr val="bg1">
                    <a:lumMod val="50000"/>
                  </a:schemeClr>
                </a:solidFill>
                <a:latin typeface="Microsoft YaHei Light" charset="-122"/>
                <a:ea typeface="Microsoft YaHei Light" charset="-122"/>
                <a:cs typeface="Microsoft YaHei Light" charset="-122"/>
              </a:rPr>
              <a:t>.</a:t>
            </a:r>
          </a:p>
        </p:txBody>
      </p:sp>
      <p:sp>
        <p:nvSpPr>
          <p:cNvPr id="11" name="TextBox 8">
            <a:extLst>
              <a:ext uri="{FF2B5EF4-FFF2-40B4-BE49-F238E27FC236}">
                <a16:creationId xmlns:a16="http://schemas.microsoft.com/office/drawing/2014/main" xmlns="" id="{FEAD37B7-2AD3-C348-BB76-CA30BC596DD1}"/>
              </a:ext>
            </a:extLst>
          </p:cNvPr>
          <p:cNvSpPr txBox="1"/>
          <p:nvPr/>
        </p:nvSpPr>
        <p:spPr>
          <a:xfrm>
            <a:off x="3386630" y="246294"/>
            <a:ext cx="5465984" cy="1200329"/>
          </a:xfrm>
          <a:prstGeom prst="rect">
            <a:avLst/>
          </a:prstGeom>
          <a:noFill/>
        </p:spPr>
        <p:txBody>
          <a:bodyPr wrap="none" rtlCol="0">
            <a:spAutoFit/>
          </a:bodyPr>
          <a:lstStyle/>
          <a:p>
            <a:pPr algn="ctr"/>
            <a:r>
              <a:rPr lang="en-US" altLang="zh-CN" sz="3600" b="1" dirty="0">
                <a:latin typeface="Microsoft YaHei Light" charset="-122"/>
                <a:ea typeface="Microsoft YaHei Light" charset="-122"/>
                <a:cs typeface="Microsoft YaHei Light" charset="-122"/>
              </a:rPr>
              <a:t>Bullet Curtain - Definition</a:t>
            </a:r>
          </a:p>
          <a:p>
            <a:pPr algn="ctr"/>
            <a:r>
              <a:rPr lang="zh-CN" altLang="en-US" sz="3600" b="1" dirty="0">
                <a:solidFill>
                  <a:schemeClr val="bg1">
                    <a:lumMod val="65000"/>
                  </a:schemeClr>
                </a:solidFill>
                <a:latin typeface="Microsoft YaHei Light" charset="-122"/>
                <a:ea typeface="Microsoft YaHei Light" charset="-122"/>
                <a:cs typeface="Microsoft YaHei Light" charset="-122"/>
              </a:rPr>
              <a:t>弹幕</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mr-IN" altLang="zh-CN" sz="3600" b="1" dirty="0">
                <a:solidFill>
                  <a:schemeClr val="bg1">
                    <a:lumMod val="65000"/>
                  </a:schemeClr>
                </a:solidFill>
                <a:latin typeface="Microsoft YaHei Light" charset="-122"/>
                <a:ea typeface="Microsoft YaHei Light" charset="-122"/>
                <a:cs typeface="Microsoft YaHei Light" charset="-122"/>
              </a:rPr>
              <a:t>–</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zh-CN" altLang="en-US" sz="3600" b="1" dirty="0">
                <a:solidFill>
                  <a:schemeClr val="bg1">
                    <a:lumMod val="65000"/>
                  </a:schemeClr>
                </a:solidFill>
                <a:latin typeface="Microsoft YaHei Light" charset="-122"/>
                <a:ea typeface="Microsoft YaHei Light" charset="-122"/>
                <a:cs typeface="Microsoft YaHei Light" charset="-122"/>
              </a:rPr>
              <a:t>定义</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2" name="IMG_4179.TRIM.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730496" y="1930318"/>
            <a:ext cx="6726504" cy="3781907"/>
          </a:xfrm>
          <a:prstGeom prst="rect">
            <a:avLst/>
          </a:prstGeom>
          <a:solidFill>
            <a:srgbClr val="000000"/>
          </a:solidFill>
          <a:ln w="177800" cap="flat">
            <a:solidFill>
              <a:srgbClr val="0D0D0D"/>
            </a:solidFill>
            <a:miter lim="800000"/>
          </a:ln>
          <a:effectLst>
            <a:glow rad="228600">
              <a:schemeClr val="accent5">
                <a:satMod val="175000"/>
                <a:alpha val="40000"/>
              </a:schemeClr>
            </a:glow>
            <a:outerShdw blurRad="76200" dist="12700" dir="8100000" sy="-23000" kx="800400" algn="br" rotWithShape="0">
              <a:prstClr val="black">
                <a:alpha val="20000"/>
              </a:prstClr>
            </a:outerShdw>
          </a:effectLst>
          <a:scene3d>
            <a:camera prst="perspectiveContrastingLeftFacing" fov="3300000">
              <a:rot lat="0" lon="1200000" rev="0"/>
            </a:camera>
            <a:lightRig rig="balanced" dir="t">
              <a:rot lat="0" lon="0" rev="4200000"/>
            </a:lightRig>
          </a:scene3d>
          <a:sp3d extrusionH="635000" prstMaterial="metal">
            <a:bevelT w="190500" h="12700" prst="slope"/>
            <a:extrusionClr>
              <a:srgbClr val="010000"/>
            </a:extrusionClr>
            <a:contourClr>
              <a:srgbClr val="000000"/>
            </a:contourClr>
          </a:sp3d>
        </p:spPr>
      </p:pic>
    </p:spTree>
    <p:extLst>
      <p:ext uri="{BB962C8B-B14F-4D97-AF65-F5344CB8AC3E}">
        <p14:creationId xmlns:p14="http://schemas.microsoft.com/office/powerpoint/2010/main" val="32946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328920" y="246294"/>
            <a:ext cx="5581400" cy="1200329"/>
          </a:xfrm>
          <a:prstGeom prst="rect">
            <a:avLst/>
          </a:prstGeom>
          <a:noFill/>
        </p:spPr>
        <p:txBody>
          <a:bodyPr wrap="none" rtlCol="0">
            <a:spAutoFit/>
          </a:bodyPr>
          <a:lstStyle/>
          <a:p>
            <a:pPr algn="ctr"/>
            <a:r>
              <a:rPr lang="en-US" altLang="zh-CN" sz="3600" b="1" dirty="0">
                <a:latin typeface="Microsoft YaHei Light" charset="-122"/>
                <a:ea typeface="Microsoft YaHei Light" charset="-122"/>
                <a:cs typeface="Microsoft YaHei Light" charset="-122"/>
              </a:rPr>
              <a:t>Bullet Curtain - Scenarios </a:t>
            </a:r>
          </a:p>
          <a:p>
            <a:pPr algn="ctr"/>
            <a:r>
              <a:rPr lang="zh-CN" altLang="en-US" sz="3600" b="1" dirty="0">
                <a:solidFill>
                  <a:schemeClr val="bg1">
                    <a:lumMod val="65000"/>
                  </a:schemeClr>
                </a:solidFill>
                <a:latin typeface="Microsoft YaHei Light" charset="-122"/>
                <a:ea typeface="Microsoft YaHei Light" charset="-122"/>
                <a:cs typeface="Microsoft YaHei Light" charset="-122"/>
              </a:rPr>
              <a:t>弹幕</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mr-IN" altLang="zh-CN" sz="3600" b="1" dirty="0">
                <a:solidFill>
                  <a:schemeClr val="bg1">
                    <a:lumMod val="65000"/>
                  </a:schemeClr>
                </a:solidFill>
                <a:latin typeface="Microsoft YaHei Light" charset="-122"/>
                <a:ea typeface="Microsoft YaHei Light" charset="-122"/>
                <a:cs typeface="Microsoft YaHei Light" charset="-122"/>
              </a:rPr>
              <a:t>–</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zh-CN" altLang="en-US" sz="3600" b="1" dirty="0">
                <a:solidFill>
                  <a:schemeClr val="bg1">
                    <a:lumMod val="65000"/>
                  </a:schemeClr>
                </a:solidFill>
                <a:latin typeface="Microsoft YaHei Light" charset="-122"/>
                <a:ea typeface="Microsoft YaHei Light" charset="-122"/>
                <a:cs typeface="Microsoft YaHei Light" charset="-122"/>
              </a:rPr>
              <a:t>场景</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3" name="TextBox 2"/>
          <p:cNvSpPr txBox="1"/>
          <p:nvPr/>
        </p:nvSpPr>
        <p:spPr>
          <a:xfrm>
            <a:off x="502049" y="1332670"/>
            <a:ext cx="11570208" cy="5663089"/>
          </a:xfrm>
          <a:prstGeom prst="rect">
            <a:avLst/>
          </a:prstGeom>
          <a:noFill/>
        </p:spPr>
        <p:txBody>
          <a:bodyPr wrap="square" rtlCol="0">
            <a:spAutoFit/>
          </a:bodyPr>
          <a:lstStyle/>
          <a:p>
            <a:r>
              <a:rPr lang="zh-CN" altLang="en-US" sz="2000" dirty="0" smtClean="0">
                <a:latin typeface="Microsoft YaHei Light" charset="-122"/>
                <a:ea typeface="Microsoft YaHei Light" charset="-122"/>
                <a:cs typeface="Microsoft YaHei Light" charset="-122"/>
              </a:rPr>
              <a:t>同组</a:t>
            </a:r>
            <a:r>
              <a:rPr lang="zh-CN" altLang="en-US" sz="2000" dirty="0">
                <a:latin typeface="Microsoft YaHei Light" charset="-122"/>
                <a:ea typeface="Microsoft YaHei Light" charset="-122"/>
                <a:cs typeface="Microsoft YaHei Light" charset="-122"/>
              </a:rPr>
              <a:t>类型人的兴趣爱好</a:t>
            </a:r>
            <a:endParaRPr lang="en-US" sz="2000" dirty="0">
              <a:latin typeface="Microsoft YaHei Light" charset="-122"/>
              <a:ea typeface="Microsoft YaHei Light" charset="-122"/>
              <a:cs typeface="Microsoft YaHei Light" charset="-122"/>
            </a:endParaRPr>
          </a:p>
          <a:p>
            <a:r>
              <a:rPr lang="en-US" sz="2000" b="1" dirty="0">
                <a:solidFill>
                  <a:schemeClr val="bg1">
                    <a:lumMod val="50000"/>
                  </a:schemeClr>
                </a:solidFill>
                <a:latin typeface="Microsoft YaHei Light" charset="-122"/>
                <a:ea typeface="Microsoft YaHei Light" charset="-122"/>
                <a:cs typeface="Microsoft YaHei Light" charset="-122"/>
              </a:rPr>
              <a:t>See reviews of group users</a:t>
            </a:r>
            <a:r>
              <a:rPr lang="en-US" sz="2000" dirty="0">
                <a:solidFill>
                  <a:schemeClr val="bg1">
                    <a:lumMod val="50000"/>
                  </a:schemeClr>
                </a:solidFill>
                <a:latin typeface="Microsoft YaHei Light" charset="-122"/>
                <a:ea typeface="Microsoft YaHei Light" charset="-122"/>
                <a:cs typeface="Microsoft YaHei Light" charset="-122"/>
              </a:rPr>
              <a:t>: Users can see comments from a group of users, </a:t>
            </a:r>
            <a:r>
              <a:rPr lang="en-US" sz="2000" dirty="0" smtClean="0">
                <a:solidFill>
                  <a:schemeClr val="bg1">
                    <a:lumMod val="50000"/>
                  </a:schemeClr>
                </a:solidFill>
                <a:latin typeface="Microsoft YaHei Light" charset="-122"/>
                <a:ea typeface="Microsoft YaHei Light" charset="-122"/>
                <a:cs typeface="Microsoft YaHei Light" charset="-122"/>
              </a:rPr>
              <a:t>with </a:t>
            </a:r>
            <a:r>
              <a:rPr lang="en-US" sz="2000" dirty="0">
                <a:solidFill>
                  <a:schemeClr val="bg1">
                    <a:lumMod val="50000"/>
                  </a:schemeClr>
                </a:solidFill>
                <a:latin typeface="Microsoft YaHei Light" charset="-122"/>
                <a:ea typeface="Microsoft YaHei Light" charset="-122"/>
                <a:cs typeface="Microsoft YaHei Light" charset="-122"/>
              </a:rPr>
              <a:t>similar interests in a same video.</a:t>
            </a:r>
            <a:endParaRPr lang="en-US" sz="2000" b="1" dirty="0">
              <a:solidFill>
                <a:schemeClr val="bg1">
                  <a:lumMod val="50000"/>
                </a:schemeClr>
              </a:solidFill>
              <a:latin typeface="Microsoft YaHei Light" charset="-122"/>
              <a:ea typeface="Microsoft YaHei Light" charset="-122"/>
              <a:cs typeface="Microsoft YaHei Light" charset="-122"/>
            </a:endParaRPr>
          </a:p>
          <a:p>
            <a:endParaRPr lang="en-US" sz="2000" b="1" dirty="0">
              <a:latin typeface="Microsoft YaHei Light" charset="-122"/>
              <a:ea typeface="Microsoft YaHei Light" charset="-122"/>
              <a:cs typeface="Microsoft YaHei Light" charset="-122"/>
            </a:endParaRPr>
          </a:p>
          <a:p>
            <a:r>
              <a:rPr lang="zh-CN" altLang="en-US" sz="2000" dirty="0" smtClean="0">
                <a:latin typeface="Microsoft YaHei Light" charset="-122"/>
                <a:ea typeface="Microsoft YaHei Light" charset="-122"/>
                <a:cs typeface="Microsoft YaHei Light" charset="-122"/>
              </a:rPr>
              <a:t>实时的交互</a:t>
            </a:r>
            <a:endParaRPr lang="en-US" sz="2000" dirty="0" smtClean="0">
              <a:latin typeface="Microsoft YaHei Light" charset="-122"/>
              <a:ea typeface="Microsoft YaHei Light" charset="-122"/>
              <a:cs typeface="Microsoft YaHei Light" charset="-122"/>
            </a:endParaRPr>
          </a:p>
          <a:p>
            <a:r>
              <a:rPr lang="en-US" sz="2000" b="1" dirty="0" smtClean="0">
                <a:solidFill>
                  <a:schemeClr val="bg1">
                    <a:lumMod val="50000"/>
                  </a:schemeClr>
                </a:solidFill>
                <a:latin typeface="Microsoft YaHei Light" charset="-122"/>
                <a:ea typeface="Microsoft YaHei Light" charset="-122"/>
                <a:cs typeface="Microsoft YaHei Light" charset="-122"/>
              </a:rPr>
              <a:t>Real-time </a:t>
            </a:r>
            <a:r>
              <a:rPr lang="en-US" sz="2000" b="1" dirty="0">
                <a:solidFill>
                  <a:schemeClr val="bg1">
                    <a:lumMod val="50000"/>
                  </a:schemeClr>
                </a:solidFill>
                <a:latin typeface="Microsoft YaHei Light" charset="-122"/>
                <a:ea typeface="Microsoft YaHei Light" charset="-122"/>
                <a:cs typeface="Microsoft YaHei Light" charset="-122"/>
              </a:rPr>
              <a:t>interaction</a:t>
            </a:r>
            <a:r>
              <a:rPr lang="en-US" sz="2000" dirty="0">
                <a:solidFill>
                  <a:schemeClr val="bg1">
                    <a:lumMod val="50000"/>
                  </a:schemeClr>
                </a:solidFill>
                <a:latin typeface="Microsoft YaHei Light" charset="-122"/>
                <a:ea typeface="Microsoft YaHei Light" charset="-122"/>
                <a:cs typeface="Microsoft YaHei Light" charset="-122"/>
              </a:rPr>
              <a:t>: users can interact and comment with other users.</a:t>
            </a:r>
          </a:p>
          <a:p>
            <a:endParaRPr lang="en-US" sz="2000" dirty="0" smtClean="0">
              <a:latin typeface="Microsoft YaHei Light" charset="-122"/>
              <a:ea typeface="Microsoft YaHei Light" charset="-122"/>
              <a:cs typeface="Microsoft YaHei Light" charset="-122"/>
            </a:endParaRPr>
          </a:p>
          <a:p>
            <a:r>
              <a:rPr lang="zh-CN" altLang="en-US" sz="2000" dirty="0" smtClean="0">
                <a:latin typeface="Microsoft YaHei Light" charset="-122"/>
                <a:ea typeface="Microsoft YaHei Light" charset="-122"/>
                <a:cs typeface="Microsoft YaHei Light" charset="-122"/>
              </a:rPr>
              <a:t>深深的参与感</a:t>
            </a:r>
            <a:endParaRPr lang="en-US" sz="2000" dirty="0">
              <a:latin typeface="Microsoft YaHei Light" charset="-122"/>
              <a:ea typeface="Microsoft YaHei Light" charset="-122"/>
              <a:cs typeface="Microsoft YaHei Light" charset="-122"/>
            </a:endParaRPr>
          </a:p>
          <a:p>
            <a:r>
              <a:rPr lang="en-US" sz="2000" b="1" dirty="0">
                <a:solidFill>
                  <a:schemeClr val="bg1">
                    <a:lumMod val="50000"/>
                  </a:schemeClr>
                </a:solidFill>
                <a:latin typeface="Microsoft YaHei Light" charset="-122"/>
                <a:ea typeface="Microsoft YaHei Light" charset="-122"/>
                <a:cs typeface="Microsoft YaHei Light" charset="-122"/>
              </a:rPr>
              <a:t>Engagement</a:t>
            </a:r>
            <a:r>
              <a:rPr lang="en-US" sz="2000" dirty="0">
                <a:solidFill>
                  <a:schemeClr val="bg1">
                    <a:lumMod val="50000"/>
                  </a:schemeClr>
                </a:solidFill>
                <a:latin typeface="Microsoft YaHei Light" charset="-122"/>
                <a:ea typeface="Microsoft YaHei Light" charset="-122"/>
                <a:cs typeface="Microsoft YaHei Light" charset="-122"/>
              </a:rPr>
              <a:t>: Viewing the comments as part of the video viewing experience </a:t>
            </a:r>
            <a:r>
              <a:rPr lang="en-US" sz="2000" dirty="0" smtClean="0">
                <a:solidFill>
                  <a:schemeClr val="bg1">
                    <a:lumMod val="50000"/>
                  </a:schemeClr>
                </a:solidFill>
                <a:latin typeface="Microsoft YaHei Light" charset="-122"/>
                <a:ea typeface="Microsoft YaHei Light" charset="-122"/>
                <a:cs typeface="Microsoft YaHei Light" charset="-122"/>
              </a:rPr>
              <a:t>or entertainment</a:t>
            </a:r>
            <a:r>
              <a:rPr lang="en-US" sz="2000" dirty="0">
                <a:solidFill>
                  <a:schemeClr val="bg1">
                    <a:lumMod val="50000"/>
                  </a:schemeClr>
                </a:solidFill>
                <a:latin typeface="Microsoft YaHei Light" charset="-122"/>
                <a:ea typeface="Microsoft YaHei Light" charset="-122"/>
                <a:cs typeface="Microsoft YaHei Light" charset="-122"/>
              </a:rPr>
              <a:t>.</a:t>
            </a:r>
          </a:p>
          <a:p>
            <a:endParaRPr lang="en-US" sz="2000" dirty="0">
              <a:solidFill>
                <a:schemeClr val="bg1">
                  <a:lumMod val="65000"/>
                </a:schemeClr>
              </a:solidFill>
              <a:latin typeface="Microsoft YaHei Light" charset="-122"/>
              <a:ea typeface="Microsoft YaHei Light" charset="-122"/>
              <a:cs typeface="Microsoft YaHei Light" charset="-122"/>
            </a:endParaRPr>
          </a:p>
          <a:p>
            <a:r>
              <a:rPr lang="zh-CN" altLang="en-US" sz="2000" dirty="0">
                <a:latin typeface="Microsoft YaHei Light" charset="-122"/>
                <a:ea typeface="Microsoft YaHei Light" charset="-122"/>
                <a:cs typeface="Microsoft YaHei Light" charset="-122"/>
              </a:rPr>
              <a:t>新一代年轻用户：喜欢一边看视频一边刷微信。 </a:t>
            </a:r>
            <a:endParaRPr lang="en-US" altLang="zh-CN" sz="2000" dirty="0" smtClean="0">
              <a:latin typeface="Microsoft YaHei Light" charset="-122"/>
              <a:ea typeface="Microsoft YaHei Light" charset="-122"/>
              <a:cs typeface="Microsoft YaHei Light" charset="-122"/>
            </a:endParaRPr>
          </a:p>
          <a:p>
            <a:r>
              <a:rPr lang="en-US" sz="2000" b="1" dirty="0" smtClean="0">
                <a:solidFill>
                  <a:schemeClr val="bg1">
                    <a:lumMod val="50000"/>
                  </a:schemeClr>
                </a:solidFill>
                <a:latin typeface="Microsoft YaHei Light" charset="-122"/>
                <a:ea typeface="Microsoft YaHei Light" charset="-122"/>
                <a:cs typeface="Microsoft YaHei Light" charset="-122"/>
              </a:rPr>
              <a:t>Generation </a:t>
            </a:r>
            <a:r>
              <a:rPr lang="en-US" sz="2000" b="1" dirty="0">
                <a:solidFill>
                  <a:schemeClr val="bg1">
                    <a:lumMod val="50000"/>
                  </a:schemeClr>
                </a:solidFill>
                <a:latin typeface="Microsoft YaHei Light" charset="-122"/>
                <a:ea typeface="Microsoft YaHei Light" charset="-122"/>
                <a:cs typeface="Microsoft YaHei Light" charset="-122"/>
              </a:rPr>
              <a:t>Y</a:t>
            </a:r>
            <a:r>
              <a:rPr lang="en-US" sz="2000" dirty="0">
                <a:solidFill>
                  <a:schemeClr val="bg1">
                    <a:lumMod val="50000"/>
                  </a:schemeClr>
                </a:solidFill>
                <a:latin typeface="Microsoft YaHei Light" charset="-122"/>
                <a:ea typeface="Microsoft YaHei Light" charset="-122"/>
                <a:cs typeface="Microsoft YaHei Light" charset="-122"/>
              </a:rPr>
              <a:t>: Favor multitasking - texting and watching video.</a:t>
            </a:r>
          </a:p>
          <a:p>
            <a:endParaRPr lang="en-US" sz="2000" dirty="0">
              <a:solidFill>
                <a:schemeClr val="bg1">
                  <a:lumMod val="65000"/>
                </a:schemeClr>
              </a:solidFill>
              <a:latin typeface="Microsoft YaHei Light" charset="-122"/>
              <a:ea typeface="Microsoft YaHei Light" charset="-122"/>
              <a:cs typeface="Microsoft YaHei Light" charset="-122"/>
            </a:endParaRPr>
          </a:p>
          <a:p>
            <a:r>
              <a:rPr lang="zh-CN" altLang="en-US" sz="2000" dirty="0">
                <a:latin typeface="Microsoft YaHei Light" charset="-122"/>
                <a:ea typeface="Microsoft YaHei Light" charset="-122"/>
                <a:cs typeface="Microsoft YaHei Light" charset="-122"/>
              </a:rPr>
              <a:t>刷社会存在感</a:t>
            </a:r>
            <a:endParaRPr lang="en-US" sz="2000" dirty="0">
              <a:latin typeface="Microsoft YaHei Light" charset="-122"/>
              <a:ea typeface="Microsoft YaHei Light" charset="-122"/>
              <a:cs typeface="Microsoft YaHei Light" charset="-122"/>
            </a:endParaRPr>
          </a:p>
          <a:p>
            <a:r>
              <a:rPr lang="en-US" sz="2000" b="1" dirty="0" smtClean="0">
                <a:solidFill>
                  <a:schemeClr val="bg1">
                    <a:lumMod val="50000"/>
                  </a:schemeClr>
                </a:solidFill>
                <a:latin typeface="Microsoft YaHei Light" charset="-122"/>
                <a:ea typeface="Microsoft YaHei Light" charset="-122"/>
                <a:cs typeface="Microsoft YaHei Light" charset="-122"/>
              </a:rPr>
              <a:t>Social </a:t>
            </a:r>
            <a:r>
              <a:rPr lang="en-US" sz="2000" b="1" dirty="0">
                <a:solidFill>
                  <a:schemeClr val="bg1">
                    <a:lumMod val="50000"/>
                  </a:schemeClr>
                </a:solidFill>
                <a:latin typeface="Microsoft YaHei Light" charset="-122"/>
                <a:ea typeface="Microsoft YaHei Light" charset="-122"/>
                <a:cs typeface="Microsoft YaHei Light" charset="-122"/>
              </a:rPr>
              <a:t>Presence</a:t>
            </a:r>
            <a:r>
              <a:rPr lang="en-US" sz="2000" dirty="0">
                <a:solidFill>
                  <a:schemeClr val="bg1">
                    <a:lumMod val="50000"/>
                  </a:schemeClr>
                </a:solidFill>
                <a:latin typeface="Microsoft YaHei Light" charset="-122"/>
                <a:ea typeface="Microsoft YaHei Light" charset="-122"/>
                <a:cs typeface="Microsoft YaHei Light" charset="-122"/>
              </a:rPr>
              <a:t>: *Studies show that online-based interactions can facilitate social presence.</a:t>
            </a:r>
          </a:p>
          <a:p>
            <a:endParaRPr lang="en-US" altLang="zh-CN" sz="1400" dirty="0">
              <a:latin typeface="Microsoft YaHei Light" charset="-122"/>
              <a:ea typeface="Microsoft YaHei Light" charset="-122"/>
              <a:cs typeface="Microsoft YaHei Light" charset="-122"/>
            </a:endParaRPr>
          </a:p>
          <a:p>
            <a:r>
              <a:rPr lang="zh-CN" altLang="en-US" sz="1200" b="1" dirty="0">
                <a:latin typeface="Microsoft YaHei Light" charset="-122"/>
                <a:ea typeface="Microsoft YaHei Light" charset="-122"/>
                <a:cs typeface="Microsoft YaHei Light" charset="-122"/>
              </a:rPr>
              <a:t>* </a:t>
            </a:r>
            <a:r>
              <a:rPr lang="en-US" altLang="zh-CN" sz="1200" b="1" dirty="0">
                <a:latin typeface="Microsoft YaHei Light" charset="-122"/>
                <a:ea typeface="Microsoft YaHei Light" charset="-122"/>
                <a:cs typeface="Microsoft YaHei Light" charset="-122"/>
              </a:rPr>
              <a:t>Dunlap “Tweeting the Night Away: Using Twitter to Enhance Social Presence”</a:t>
            </a:r>
            <a:r>
              <a:rPr lang="en-US" sz="1200" b="1" dirty="0">
                <a:latin typeface="Microsoft YaHei Light" charset="-122"/>
                <a:ea typeface="Microsoft YaHei Light" charset="-122"/>
                <a:cs typeface="Microsoft YaHei Light" charset="-122"/>
              </a:rPr>
              <a:t> Journal of Information Systems, 2009</a:t>
            </a:r>
          </a:p>
          <a:p>
            <a:r>
              <a:rPr lang="en-US" sz="1200" b="1" dirty="0">
                <a:latin typeface="Microsoft YaHei Light" charset="-122"/>
                <a:ea typeface="Microsoft YaHei Light" charset="-122"/>
                <a:cs typeface="Microsoft YaHei Light" charset="-122"/>
              </a:rPr>
              <a:t>* </a:t>
            </a:r>
            <a:r>
              <a:rPr lang="en-US" sz="1200" b="1" dirty="0" err="1">
                <a:latin typeface="Microsoft YaHei Light" charset="-122"/>
                <a:ea typeface="Microsoft YaHei Light" charset="-122"/>
                <a:cs typeface="Microsoft YaHei Light" charset="-122"/>
              </a:rPr>
              <a:t>McIssac</a:t>
            </a:r>
            <a:r>
              <a:rPr lang="en-US" sz="1200" b="1" dirty="0">
                <a:latin typeface="Microsoft YaHei Light" charset="-122"/>
                <a:ea typeface="Microsoft YaHei Light" charset="-122"/>
                <a:cs typeface="Microsoft YaHei Light" charset="-122"/>
              </a:rPr>
              <a:t> “The Relationship of Social Presence and Interaction in Online Classes” The American Journal of Distance Education, 2002</a:t>
            </a:r>
          </a:p>
          <a:p>
            <a:endParaRPr lang="en-US" sz="2000" dirty="0">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val="1532216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356178" y="246294"/>
            <a:ext cx="5526898" cy="1200329"/>
          </a:xfrm>
          <a:prstGeom prst="rect">
            <a:avLst/>
          </a:prstGeom>
          <a:noFill/>
        </p:spPr>
        <p:txBody>
          <a:bodyPr wrap="none" rtlCol="0">
            <a:spAutoFit/>
          </a:bodyPr>
          <a:lstStyle/>
          <a:p>
            <a:pPr algn="ctr"/>
            <a:r>
              <a:rPr lang="en-US" altLang="zh-CN" sz="3600" b="1" dirty="0">
                <a:latin typeface="Microsoft YaHei Light" charset="-122"/>
                <a:ea typeface="Microsoft YaHei Light" charset="-122"/>
                <a:cs typeface="Microsoft YaHei Light" charset="-122"/>
              </a:rPr>
              <a:t>Bullet Curtain </a:t>
            </a:r>
            <a:r>
              <a:rPr lang="mr-IN" altLang="zh-CN" sz="3600" b="1" dirty="0">
                <a:latin typeface="Microsoft YaHei Light" charset="-122"/>
                <a:ea typeface="Microsoft YaHei Light" charset="-122"/>
                <a:cs typeface="Microsoft YaHei Light" charset="-122"/>
              </a:rPr>
              <a:t>–</a:t>
            </a:r>
            <a:r>
              <a:rPr lang="en-US" altLang="zh-CN" sz="3600" b="1" dirty="0">
                <a:latin typeface="Microsoft YaHei Light" charset="-122"/>
                <a:ea typeface="Microsoft YaHei Light" charset="-122"/>
                <a:cs typeface="Microsoft YaHei Light" charset="-122"/>
              </a:rPr>
              <a:t> Situations</a:t>
            </a:r>
          </a:p>
          <a:p>
            <a:pPr algn="ctr"/>
            <a:r>
              <a:rPr lang="zh-CN" altLang="en-US" sz="3600" b="1" dirty="0">
                <a:solidFill>
                  <a:schemeClr val="bg1">
                    <a:lumMod val="65000"/>
                  </a:schemeClr>
                </a:solidFill>
                <a:latin typeface="Microsoft YaHei Light" charset="-122"/>
                <a:ea typeface="Microsoft YaHei Light" charset="-122"/>
                <a:cs typeface="Microsoft YaHei Light" charset="-122"/>
              </a:rPr>
              <a:t>弹幕</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mr-IN" altLang="zh-CN" sz="3600" b="1" dirty="0">
                <a:solidFill>
                  <a:schemeClr val="bg1">
                    <a:lumMod val="65000"/>
                  </a:schemeClr>
                </a:solidFill>
                <a:latin typeface="Microsoft YaHei Light" charset="-122"/>
                <a:ea typeface="Microsoft YaHei Light" charset="-122"/>
                <a:cs typeface="Microsoft YaHei Light" charset="-122"/>
              </a:rPr>
              <a:t>–</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zh-CN" altLang="en-US" sz="3600" b="1" dirty="0">
                <a:solidFill>
                  <a:schemeClr val="bg1">
                    <a:lumMod val="65000"/>
                  </a:schemeClr>
                </a:solidFill>
                <a:latin typeface="Microsoft YaHei Light" charset="-122"/>
                <a:ea typeface="Microsoft YaHei Light" charset="-122"/>
                <a:cs typeface="Microsoft YaHei Light" charset="-122"/>
              </a:rPr>
              <a:t>当前方式和困难</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3" name="TextBox 2"/>
          <p:cNvSpPr txBox="1"/>
          <p:nvPr/>
        </p:nvSpPr>
        <p:spPr>
          <a:xfrm>
            <a:off x="489857" y="2138289"/>
            <a:ext cx="11450571" cy="3447098"/>
          </a:xfrm>
          <a:prstGeom prst="rect">
            <a:avLst/>
          </a:prstGeom>
          <a:noFill/>
        </p:spPr>
        <p:txBody>
          <a:bodyPr wrap="none" rtlCol="0">
            <a:spAutoFit/>
          </a:bodyPr>
          <a:lstStyle/>
          <a:p>
            <a:r>
              <a:rPr lang="zh-CN" altLang="en-US" sz="2000" dirty="0">
                <a:latin typeface="Microsoft YaHei Light" charset="-122"/>
                <a:ea typeface="Microsoft YaHei Light" charset="-122"/>
                <a:cs typeface="Microsoft YaHei Light" charset="-122"/>
              </a:rPr>
              <a:t>从远程服务器抓取评论的</a:t>
            </a:r>
            <a:r>
              <a:rPr lang="en-US" altLang="zh-CN" sz="2000" dirty="0">
                <a:latin typeface="Microsoft YaHei Light" charset="-122"/>
                <a:ea typeface="Microsoft YaHei Light" charset="-122"/>
                <a:cs typeface="Microsoft YaHei Light" charset="-122"/>
              </a:rPr>
              <a:t>JSON</a:t>
            </a:r>
            <a:r>
              <a:rPr lang="zh-CN" altLang="en-US" sz="2000" dirty="0">
                <a:latin typeface="Microsoft YaHei Light" charset="-122"/>
                <a:ea typeface="Microsoft YaHei Light" charset="-122"/>
                <a:cs typeface="Microsoft YaHei Light" charset="-122"/>
              </a:rPr>
              <a:t>信息，然后通过</a:t>
            </a:r>
            <a:r>
              <a:rPr lang="en-US" altLang="zh-CN" sz="2000" dirty="0">
                <a:latin typeface="Microsoft YaHei Light" charset="-122"/>
                <a:ea typeface="Microsoft YaHei Light" charset="-122"/>
                <a:cs typeface="Microsoft YaHei Light" charset="-122"/>
              </a:rPr>
              <a:t>DOM</a:t>
            </a:r>
            <a:r>
              <a:rPr lang="zh-CN" altLang="en-US" sz="2000" dirty="0">
                <a:latin typeface="Microsoft YaHei Light" charset="-122"/>
                <a:ea typeface="Microsoft YaHei Light" charset="-122"/>
                <a:cs typeface="Microsoft YaHei Light" charset="-122"/>
              </a:rPr>
              <a:t>或者</a:t>
            </a:r>
            <a:r>
              <a:rPr lang="en-US" altLang="zh-CN" sz="2000" dirty="0">
                <a:latin typeface="Microsoft YaHei Light" charset="-122"/>
                <a:ea typeface="Microsoft YaHei Light" charset="-122"/>
                <a:cs typeface="Microsoft YaHei Light" charset="-122"/>
              </a:rPr>
              <a:t>Canvas</a:t>
            </a:r>
            <a:r>
              <a:rPr lang="zh-CN" altLang="en-US" sz="2000" dirty="0">
                <a:latin typeface="Microsoft YaHei Light" charset="-122"/>
                <a:ea typeface="Microsoft YaHei Light" charset="-122"/>
                <a:cs typeface="Microsoft YaHei Light" charset="-122"/>
              </a:rPr>
              <a:t>绘制并层叠在视频上。</a:t>
            </a:r>
            <a:endParaRPr lang="en-US" altLang="zh-CN" sz="2000" dirty="0">
              <a:latin typeface="Microsoft YaHei Light" charset="-122"/>
              <a:ea typeface="Microsoft YaHei Light" charset="-122"/>
              <a:cs typeface="Microsoft YaHei Light" charset="-122"/>
            </a:endParaRPr>
          </a:p>
          <a:p>
            <a:r>
              <a:rPr lang="en-US" sz="2000" dirty="0" smtClean="0">
                <a:solidFill>
                  <a:schemeClr val="bg1">
                    <a:lumMod val="50000"/>
                  </a:schemeClr>
                </a:solidFill>
                <a:latin typeface="Microsoft YaHei Light" charset="-122"/>
                <a:ea typeface="Microsoft YaHei Light" charset="-122"/>
                <a:cs typeface="Microsoft YaHei Light" charset="-122"/>
              </a:rPr>
              <a:t>The </a:t>
            </a:r>
            <a:r>
              <a:rPr lang="en-US" sz="2000" dirty="0">
                <a:solidFill>
                  <a:schemeClr val="bg1">
                    <a:lumMod val="50000"/>
                  </a:schemeClr>
                </a:solidFill>
                <a:latin typeface="Microsoft YaHei Light" charset="-122"/>
                <a:ea typeface="Microsoft YaHei Light" charset="-122"/>
                <a:cs typeface="Microsoft YaHei Light" charset="-122"/>
              </a:rPr>
              <a:t>JSON information of the comments is grabbed from the remote server, </a:t>
            </a:r>
          </a:p>
          <a:p>
            <a:r>
              <a:rPr lang="en-US" sz="2000" dirty="0">
                <a:solidFill>
                  <a:schemeClr val="bg1">
                    <a:lumMod val="50000"/>
                  </a:schemeClr>
                </a:solidFill>
                <a:latin typeface="Microsoft YaHei Light" charset="-122"/>
                <a:ea typeface="Microsoft YaHei Light" charset="-122"/>
                <a:cs typeface="Microsoft YaHei Light" charset="-122"/>
              </a:rPr>
              <a:t>then drawn and overlapped on the video through DOM or Canvas.</a:t>
            </a:r>
          </a:p>
          <a:p>
            <a:endParaRPr lang="en-US" altLang="zh-CN" sz="2000" dirty="0">
              <a:solidFill>
                <a:schemeClr val="bg1">
                  <a:lumMod val="65000"/>
                </a:schemeClr>
              </a:solidFill>
              <a:latin typeface="Microsoft YaHei Light" charset="-122"/>
              <a:ea typeface="Microsoft YaHei Light" charset="-122"/>
              <a:cs typeface="Microsoft YaHei Light" charset="-122"/>
            </a:endParaRPr>
          </a:p>
          <a:p>
            <a:r>
              <a:rPr lang="zh-CN" altLang="en-US" sz="2000" dirty="0">
                <a:latin typeface="Microsoft YaHei Light" charset="-122"/>
                <a:ea typeface="Microsoft YaHei Light" charset="-122"/>
                <a:cs typeface="Microsoft YaHei Light" charset="-122"/>
              </a:rPr>
              <a:t>需要计算弹幕的位置，考虑弹幕与视频的同步，弹幕的速度与动画，</a:t>
            </a:r>
            <a:endParaRPr lang="en-US" altLang="zh-CN" sz="2000" dirty="0">
              <a:latin typeface="Microsoft YaHei Light" charset="-122"/>
              <a:ea typeface="Microsoft YaHei Light" charset="-122"/>
              <a:cs typeface="Microsoft YaHei Light" charset="-122"/>
            </a:endParaRPr>
          </a:p>
          <a:p>
            <a:r>
              <a:rPr lang="zh-CN" altLang="en-US" sz="2000" dirty="0">
                <a:latin typeface="Microsoft YaHei Light" charset="-122"/>
                <a:ea typeface="Microsoft YaHei Light" charset="-122"/>
                <a:cs typeface="Microsoft YaHei Light" charset="-122"/>
              </a:rPr>
              <a:t>以及不同字号的弹幕文字要避免碰撞。如果视频画面存在人物，需要避免弹幕和人物碰撞（</a:t>
            </a:r>
            <a:r>
              <a:rPr lang="en-US" altLang="zh-CN" sz="2000" dirty="0">
                <a:latin typeface="Microsoft YaHei Light" charset="-122"/>
                <a:ea typeface="Microsoft YaHei Light" charset="-122"/>
                <a:cs typeface="Microsoft YaHei Light" charset="-122"/>
              </a:rPr>
              <a:t>AI</a:t>
            </a:r>
            <a:r>
              <a:rPr lang="zh-CN" altLang="en-US" sz="2000" dirty="0">
                <a:latin typeface="Microsoft YaHei Light" charset="-122"/>
                <a:ea typeface="Microsoft YaHei Light" charset="-122"/>
                <a:cs typeface="Microsoft YaHei Light" charset="-122"/>
              </a:rPr>
              <a:t>相关）</a:t>
            </a:r>
            <a:endParaRPr lang="en-US" altLang="zh-CN" sz="2000" dirty="0">
              <a:latin typeface="Microsoft YaHei Light" charset="-122"/>
              <a:ea typeface="Microsoft YaHei Light" charset="-122"/>
              <a:cs typeface="Microsoft YaHei Light" charset="-122"/>
            </a:endParaRPr>
          </a:p>
          <a:p>
            <a:r>
              <a:rPr lang="en-US" sz="2000" dirty="0" smtClean="0">
                <a:solidFill>
                  <a:schemeClr val="bg1">
                    <a:lumMod val="50000"/>
                  </a:schemeClr>
                </a:solidFill>
                <a:latin typeface="Microsoft YaHei Light" charset="-122"/>
                <a:ea typeface="Microsoft YaHei Light" charset="-122"/>
                <a:cs typeface="Microsoft YaHei Light" charset="-122"/>
              </a:rPr>
              <a:t>It </a:t>
            </a:r>
            <a:r>
              <a:rPr lang="en-US" sz="2000" dirty="0">
                <a:solidFill>
                  <a:schemeClr val="bg1">
                    <a:lumMod val="50000"/>
                  </a:schemeClr>
                </a:solidFill>
                <a:latin typeface="Microsoft YaHei Light" charset="-122"/>
                <a:ea typeface="Microsoft YaHei Light" charset="-122"/>
                <a:cs typeface="Microsoft YaHei Light" charset="-122"/>
              </a:rPr>
              <a:t>is necessary to calculate the position of the screen, consider the synchronization </a:t>
            </a:r>
          </a:p>
          <a:p>
            <a:r>
              <a:rPr lang="en-US" sz="2000" dirty="0">
                <a:solidFill>
                  <a:schemeClr val="bg1">
                    <a:lumMod val="50000"/>
                  </a:schemeClr>
                </a:solidFill>
                <a:latin typeface="Microsoft YaHei Light" charset="-122"/>
                <a:ea typeface="Microsoft YaHei Light" charset="-122"/>
                <a:cs typeface="Microsoft YaHei Light" charset="-122"/>
              </a:rPr>
              <a:t>between the screen and the video, the speed and animation of the screen, </a:t>
            </a:r>
          </a:p>
          <a:p>
            <a:r>
              <a:rPr lang="en-US" sz="2000" dirty="0">
                <a:solidFill>
                  <a:schemeClr val="bg1">
                    <a:lumMod val="50000"/>
                  </a:schemeClr>
                </a:solidFill>
                <a:latin typeface="Microsoft YaHei Light" charset="-122"/>
                <a:ea typeface="Microsoft YaHei Light" charset="-122"/>
                <a:cs typeface="Microsoft YaHei Light" charset="-122"/>
              </a:rPr>
              <a:t>and avoid collision of different titles of the screen. If there are characters in the video, </a:t>
            </a:r>
          </a:p>
          <a:p>
            <a:r>
              <a:rPr lang="en-US" sz="2000" dirty="0">
                <a:solidFill>
                  <a:schemeClr val="bg1">
                    <a:lumMod val="50000"/>
                  </a:schemeClr>
                </a:solidFill>
                <a:latin typeface="Microsoft YaHei Light" charset="-122"/>
                <a:ea typeface="Microsoft YaHei Light" charset="-122"/>
                <a:cs typeface="Microsoft YaHei Light" charset="-122"/>
              </a:rPr>
              <a:t>it is necessary to avoid collision between bullet curtain and characters.</a:t>
            </a:r>
          </a:p>
          <a:p>
            <a:endParaRPr lang="en-US" sz="2000" dirty="0">
              <a:solidFill>
                <a:schemeClr val="bg1">
                  <a:lumMod val="65000"/>
                </a:schemeClr>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val="1007520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64936" y="246294"/>
            <a:ext cx="8309391" cy="1200329"/>
          </a:xfrm>
          <a:prstGeom prst="rect">
            <a:avLst/>
          </a:prstGeom>
          <a:noFill/>
        </p:spPr>
        <p:txBody>
          <a:bodyPr wrap="none" rtlCol="0">
            <a:spAutoFit/>
          </a:bodyPr>
          <a:lstStyle/>
          <a:p>
            <a:pPr algn="ctr"/>
            <a:r>
              <a:rPr lang="en-US" altLang="zh-CN" sz="3600" b="1" dirty="0">
                <a:latin typeface="Microsoft YaHei Light" charset="-122"/>
                <a:ea typeface="Microsoft YaHei Light" charset="-122"/>
                <a:cs typeface="Microsoft YaHei Light" charset="-122"/>
              </a:rPr>
              <a:t>Bullet Curtain </a:t>
            </a:r>
            <a:r>
              <a:rPr lang="mr-IN" altLang="zh-CN" sz="3600" b="1" dirty="0">
                <a:latin typeface="Microsoft YaHei Light" charset="-122"/>
                <a:ea typeface="Microsoft YaHei Light" charset="-122"/>
                <a:cs typeface="Microsoft YaHei Light" charset="-122"/>
              </a:rPr>
              <a:t>–</a:t>
            </a:r>
            <a:r>
              <a:rPr lang="en-US" altLang="zh-CN" sz="3600" b="1" dirty="0">
                <a:latin typeface="Microsoft YaHei Light" charset="-122"/>
                <a:ea typeface="Microsoft YaHei Light" charset="-122"/>
                <a:cs typeface="Microsoft YaHei Light" charset="-122"/>
              </a:rPr>
              <a:t> Why</a:t>
            </a:r>
            <a:r>
              <a:rPr lang="zh-CN" altLang="en-US" sz="3600" b="1" dirty="0">
                <a:latin typeface="Microsoft YaHei Light" charset="-122"/>
                <a:ea typeface="Microsoft YaHei Light" charset="-122"/>
                <a:cs typeface="Microsoft YaHei Light" charset="-122"/>
              </a:rPr>
              <a:t> </a:t>
            </a:r>
            <a:r>
              <a:rPr lang="en-US" altLang="zh-CN" sz="3600" b="1" dirty="0">
                <a:latin typeface="Microsoft YaHei Light" charset="-122"/>
                <a:ea typeface="Microsoft YaHei Light" charset="-122"/>
                <a:cs typeface="Microsoft YaHei Light" charset="-122"/>
              </a:rPr>
              <a:t>Standardization</a:t>
            </a:r>
            <a:r>
              <a:rPr lang="zh-CN" altLang="en-US" sz="3600" b="1" dirty="0">
                <a:latin typeface="Microsoft YaHei Light" charset="-122"/>
                <a:ea typeface="Microsoft YaHei Light" charset="-122"/>
                <a:cs typeface="Microsoft YaHei Light" charset="-122"/>
              </a:rPr>
              <a:t>？</a:t>
            </a:r>
            <a:endParaRPr lang="en-US" altLang="zh-CN" sz="3600" b="1" dirty="0">
              <a:latin typeface="Microsoft YaHei Light" charset="-122"/>
              <a:ea typeface="Microsoft YaHei Light" charset="-122"/>
              <a:cs typeface="Microsoft YaHei Light" charset="-122"/>
            </a:endParaRPr>
          </a:p>
          <a:p>
            <a:pPr algn="ctr"/>
            <a:r>
              <a:rPr lang="zh-CN" altLang="en-US" sz="3600" b="1" dirty="0">
                <a:solidFill>
                  <a:schemeClr val="bg1">
                    <a:lumMod val="65000"/>
                  </a:schemeClr>
                </a:solidFill>
                <a:latin typeface="Microsoft YaHei Light" charset="-122"/>
                <a:ea typeface="Microsoft YaHei Light" charset="-122"/>
                <a:cs typeface="Microsoft YaHei Light" charset="-122"/>
              </a:rPr>
              <a:t>弹幕</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mr-IN" altLang="zh-CN" sz="3600" b="1" dirty="0">
                <a:solidFill>
                  <a:schemeClr val="bg1">
                    <a:lumMod val="65000"/>
                  </a:schemeClr>
                </a:solidFill>
                <a:latin typeface="Microsoft YaHei Light" charset="-122"/>
                <a:ea typeface="Microsoft YaHei Light" charset="-122"/>
                <a:cs typeface="Microsoft YaHei Light" charset="-122"/>
              </a:rPr>
              <a:t>–</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zh-CN" altLang="en-US" sz="3600" b="1" dirty="0">
                <a:solidFill>
                  <a:schemeClr val="bg1">
                    <a:lumMod val="65000"/>
                  </a:schemeClr>
                </a:solidFill>
                <a:latin typeface="Microsoft YaHei Light" charset="-122"/>
                <a:ea typeface="Microsoft YaHei Light" charset="-122"/>
                <a:cs typeface="Microsoft YaHei Light" charset="-122"/>
              </a:rPr>
              <a:t>为什么要标准化？</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2" name="矩形 1">
            <a:extLst>
              <a:ext uri="{FF2B5EF4-FFF2-40B4-BE49-F238E27FC236}">
                <a16:creationId xmlns:a16="http://schemas.microsoft.com/office/drawing/2014/main" xmlns="" id="{9836C51D-BC9E-1B40-8248-9C654B076059}"/>
              </a:ext>
            </a:extLst>
          </p:cNvPr>
          <p:cNvSpPr/>
          <p:nvPr/>
        </p:nvSpPr>
        <p:spPr>
          <a:xfrm>
            <a:off x="923641" y="1835682"/>
            <a:ext cx="10634375" cy="3785652"/>
          </a:xfrm>
          <a:prstGeom prst="rect">
            <a:avLst/>
          </a:prstGeom>
        </p:spPr>
        <p:txBody>
          <a:bodyPr wrap="square">
            <a:spAutoFit/>
          </a:bodyPr>
          <a:lstStyle/>
          <a:p>
            <a:pPr marL="285750" indent="-285750">
              <a:buFont typeface="Wingdings" charset="2"/>
              <a:buChar char="q"/>
            </a:pPr>
            <a:r>
              <a:rPr lang="zh-CN" altLang="en-US" sz="2000" dirty="0" smtClean="0">
                <a:latin typeface="Microsoft YaHei Light" charset="-122"/>
                <a:ea typeface="Microsoft YaHei Light" charset="-122"/>
              </a:rPr>
              <a:t>弹幕</a:t>
            </a:r>
            <a:r>
              <a:rPr lang="zh-CN" altLang="en-US" sz="2000" dirty="0">
                <a:latin typeface="Microsoft YaHei Light" charset="-122"/>
                <a:ea typeface="Microsoft YaHei Light" charset="-122"/>
              </a:rPr>
              <a:t>在亚洲地区需求普遍</a:t>
            </a:r>
            <a:endParaRPr lang="en-US" altLang="zh-CN" sz="2000" dirty="0">
              <a:latin typeface="Microsoft YaHei Light" charset="-122"/>
              <a:ea typeface="Microsoft YaHei Light" charset="-122"/>
            </a:endParaRPr>
          </a:p>
          <a:p>
            <a:pPr marL="285750" indent="-285750">
              <a:buFont typeface="Wingdings" charset="2"/>
              <a:buChar char="q"/>
            </a:pPr>
            <a:r>
              <a:rPr lang="en-US" altLang="zh-CN" sz="2000" dirty="0">
                <a:solidFill>
                  <a:schemeClr val="bg1">
                    <a:lumMod val="50000"/>
                  </a:schemeClr>
                </a:solidFill>
                <a:latin typeface="Microsoft YaHei Light" charset="-122"/>
                <a:ea typeface="Microsoft YaHei Light" charset="-122"/>
              </a:rPr>
              <a:t>Demand for bullet curtain is more common in Asia</a:t>
            </a:r>
          </a:p>
          <a:p>
            <a:pPr marL="285750" indent="-285750">
              <a:buFont typeface="Wingdings" charset="2"/>
              <a:buChar char="q"/>
            </a:pPr>
            <a:endParaRPr lang="en-US" altLang="zh-CN" sz="2000" dirty="0">
              <a:latin typeface="Microsoft YaHei Light" charset="-122"/>
              <a:ea typeface="Microsoft YaHei Light" charset="-122"/>
            </a:endParaRPr>
          </a:p>
          <a:p>
            <a:pPr marL="285750" indent="-285750">
              <a:buFont typeface="Wingdings" charset="2"/>
              <a:buChar char="q"/>
            </a:pPr>
            <a:r>
              <a:rPr lang="zh-CN" altLang="en-US" sz="2000" dirty="0" smtClean="0">
                <a:latin typeface="Microsoft YaHei Light" charset="-122"/>
                <a:ea typeface="Microsoft YaHei Light" charset="-122"/>
              </a:rPr>
              <a:t>提升</a:t>
            </a:r>
            <a:r>
              <a:rPr lang="zh-CN" altLang="en-US" sz="2000" dirty="0">
                <a:latin typeface="Microsoft YaHei Light" charset="-122"/>
                <a:ea typeface="Microsoft YaHei Light" charset="-122"/>
              </a:rPr>
              <a:t>观影体验</a:t>
            </a:r>
            <a:endParaRPr lang="en-US" altLang="zh-CN" sz="2000" dirty="0">
              <a:latin typeface="Microsoft YaHei Light" charset="-122"/>
              <a:ea typeface="Microsoft YaHei Light" charset="-122"/>
            </a:endParaRPr>
          </a:p>
          <a:p>
            <a:pPr marL="285750" indent="-285750">
              <a:buFont typeface="Wingdings" charset="2"/>
              <a:buChar char="q"/>
            </a:pPr>
            <a:r>
              <a:rPr lang="en-US" altLang="zh-CN" sz="2000" dirty="0">
                <a:solidFill>
                  <a:schemeClr val="bg1">
                    <a:lumMod val="50000"/>
                  </a:schemeClr>
                </a:solidFill>
                <a:latin typeface="Microsoft YaHei Light" charset="-122"/>
                <a:ea typeface="Microsoft YaHei Light" charset="-122"/>
                <a:cs typeface="Microsoft YaHei Light" charset="-122"/>
              </a:rPr>
              <a:t>Improve user experience</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when</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watching</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videos</a:t>
            </a:r>
          </a:p>
          <a:p>
            <a:pPr marL="285750" indent="-285750">
              <a:buFont typeface="Wingdings" charset="2"/>
              <a:buChar char="q"/>
            </a:pP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zh-CN" altLang="en-US" sz="2000" dirty="0" smtClean="0">
                <a:latin typeface="Microsoft YaHei Light" charset="-122"/>
                <a:ea typeface="Microsoft YaHei Light" charset="-122"/>
              </a:rPr>
              <a:t>降低</a:t>
            </a:r>
            <a:r>
              <a:rPr lang="zh-CN" altLang="en-US" sz="2000" dirty="0">
                <a:latin typeface="Microsoft YaHei Light" charset="-122"/>
                <a:ea typeface="Microsoft YaHei Light" charset="-122"/>
              </a:rPr>
              <a:t>开发难度</a:t>
            </a:r>
            <a:endParaRPr lang="en-US" altLang="zh-CN" sz="2000" dirty="0">
              <a:latin typeface="Microsoft YaHei Light" charset="-122"/>
              <a:ea typeface="Microsoft YaHei Light" charset="-122"/>
            </a:endParaRPr>
          </a:p>
          <a:p>
            <a:pPr marL="285750" indent="-285750">
              <a:buFont typeface="Wingdings" charset="2"/>
              <a:buChar char="q"/>
            </a:pPr>
            <a:r>
              <a:rPr lang="en-US" altLang="zh-CN" sz="2000" dirty="0">
                <a:solidFill>
                  <a:schemeClr val="bg1">
                    <a:lumMod val="50000"/>
                  </a:schemeClr>
                </a:solidFill>
                <a:latin typeface="Microsoft YaHei Light" charset="-122"/>
                <a:ea typeface="Microsoft YaHei Light" charset="-122"/>
                <a:cs typeface="Microsoft YaHei Light" charset="-122"/>
              </a:rPr>
              <a:t>Reduce the difficulty of development,</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make</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life</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easier</a:t>
            </a:r>
          </a:p>
          <a:p>
            <a:pPr marL="285750" indent="-285750">
              <a:buFont typeface="Wingdings" charset="2"/>
              <a:buChar char="q"/>
            </a:pP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zh-CN" altLang="en-US" sz="2000" dirty="0" smtClean="0">
                <a:latin typeface="Microsoft YaHei Light" charset="-122"/>
                <a:ea typeface="Microsoft YaHei Light" charset="-122"/>
              </a:rPr>
              <a:t>统一</a:t>
            </a:r>
            <a:r>
              <a:rPr lang="zh-CN" altLang="en-US" sz="2000" dirty="0">
                <a:latin typeface="Microsoft YaHei Light" charset="-122"/>
                <a:ea typeface="Microsoft YaHei Light" charset="-122"/>
              </a:rPr>
              <a:t>弹幕数据结构，方便后期扩展高级功能</a:t>
            </a:r>
            <a:endParaRPr lang="en-US" altLang="zh-CN" sz="2000" dirty="0">
              <a:latin typeface="Microsoft YaHei Light" charset="-122"/>
              <a:ea typeface="Microsoft YaHei Light" charset="-122"/>
            </a:endParaRPr>
          </a:p>
          <a:p>
            <a:pPr marL="285750" indent="-285750">
              <a:buFont typeface="Wingdings" charset="2"/>
              <a:buChar char="q"/>
            </a:pPr>
            <a:r>
              <a:rPr lang="en-US" altLang="zh-CN" sz="2000" dirty="0">
                <a:solidFill>
                  <a:schemeClr val="bg1">
                    <a:lumMod val="50000"/>
                  </a:schemeClr>
                </a:solidFill>
                <a:latin typeface="Microsoft YaHei Light" charset="-122"/>
                <a:ea typeface="Microsoft YaHei Light" charset="-122"/>
                <a:cs typeface="Microsoft YaHei Light" charset="-122"/>
              </a:rPr>
              <a:t>Unifying the data structure of bullet curtain,</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expand more</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advanced functions in the </a:t>
            </a:r>
            <a:r>
              <a:rPr lang="en-US" altLang="zh-CN" sz="2000" dirty="0" smtClean="0">
                <a:solidFill>
                  <a:schemeClr val="bg1">
                    <a:lumMod val="50000"/>
                  </a:schemeClr>
                </a:solidFill>
                <a:latin typeface="Microsoft YaHei Light" charset="-122"/>
                <a:ea typeface="Microsoft YaHei Light" charset="-122"/>
                <a:cs typeface="Microsoft YaHei Light" charset="-122"/>
              </a:rPr>
              <a:t>future</a:t>
            </a:r>
            <a:endParaRPr lang="en-US" altLang="zh-CN" sz="2000" dirty="0">
              <a:solidFill>
                <a:schemeClr val="bg1">
                  <a:lumMod val="50000"/>
                </a:schemeClr>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val="3544292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071537" y="246294"/>
            <a:ext cx="8096191" cy="1200329"/>
          </a:xfrm>
          <a:prstGeom prst="rect">
            <a:avLst/>
          </a:prstGeom>
          <a:noFill/>
        </p:spPr>
        <p:txBody>
          <a:bodyPr wrap="none" rtlCol="0">
            <a:spAutoFit/>
          </a:bodyPr>
          <a:lstStyle/>
          <a:p>
            <a:pPr algn="ctr"/>
            <a:r>
              <a:rPr lang="en-US" altLang="zh-CN" sz="3600" b="1" dirty="0">
                <a:latin typeface="Microsoft YaHei Light" charset="-122"/>
                <a:ea typeface="Microsoft YaHei Light" charset="-122"/>
                <a:cs typeface="Microsoft YaHei Light" charset="-122"/>
              </a:rPr>
              <a:t>Bullet Curtain </a:t>
            </a:r>
            <a:r>
              <a:rPr lang="mr-IN" altLang="zh-CN" sz="3600" b="1" dirty="0">
                <a:latin typeface="Microsoft YaHei Light" charset="-122"/>
                <a:ea typeface="Microsoft YaHei Light" charset="-122"/>
                <a:cs typeface="Microsoft YaHei Light" charset="-122"/>
              </a:rPr>
              <a:t>–</a:t>
            </a:r>
            <a:r>
              <a:rPr lang="en-US" altLang="zh-CN" sz="3600" b="1" dirty="0">
                <a:latin typeface="Microsoft YaHei Light" charset="-122"/>
                <a:ea typeface="Microsoft YaHei Light" charset="-122"/>
                <a:cs typeface="Microsoft YaHei Light" charset="-122"/>
              </a:rPr>
              <a:t> How</a:t>
            </a:r>
            <a:r>
              <a:rPr lang="zh-CN" altLang="en-US" sz="3600" b="1" dirty="0">
                <a:latin typeface="Microsoft YaHei Light" charset="-122"/>
                <a:ea typeface="Microsoft YaHei Light" charset="-122"/>
                <a:cs typeface="Microsoft YaHei Light" charset="-122"/>
              </a:rPr>
              <a:t> </a:t>
            </a:r>
            <a:r>
              <a:rPr lang="en-US" altLang="zh-CN" sz="3600" b="1" dirty="0">
                <a:latin typeface="Microsoft YaHei Light" charset="-122"/>
                <a:ea typeface="Microsoft YaHei Light" charset="-122"/>
                <a:cs typeface="Microsoft YaHei Light" charset="-122"/>
              </a:rPr>
              <a:t>to</a:t>
            </a:r>
            <a:r>
              <a:rPr lang="zh-CN" altLang="en-US" sz="3600" b="1" dirty="0">
                <a:latin typeface="Microsoft YaHei Light" charset="-122"/>
                <a:ea typeface="Microsoft YaHei Light" charset="-122"/>
                <a:cs typeface="Microsoft YaHei Light" charset="-122"/>
              </a:rPr>
              <a:t> </a:t>
            </a:r>
            <a:r>
              <a:rPr lang="en-US" altLang="zh-CN" sz="3600" b="1" dirty="0">
                <a:latin typeface="Microsoft YaHei Light" charset="-122"/>
                <a:ea typeface="Microsoft YaHei Light" charset="-122"/>
                <a:cs typeface="Microsoft YaHei Light" charset="-122"/>
              </a:rPr>
              <a:t>Standardize</a:t>
            </a:r>
            <a:r>
              <a:rPr lang="zh-CN" altLang="en-US" sz="3600" b="1" dirty="0">
                <a:latin typeface="Microsoft YaHei Light" charset="-122"/>
                <a:ea typeface="Microsoft YaHei Light" charset="-122"/>
                <a:cs typeface="Microsoft YaHei Light" charset="-122"/>
              </a:rPr>
              <a:t>？</a:t>
            </a:r>
            <a:endParaRPr lang="en-US" altLang="zh-CN" sz="3600" b="1" dirty="0">
              <a:latin typeface="Microsoft YaHei Light" charset="-122"/>
              <a:ea typeface="Microsoft YaHei Light" charset="-122"/>
              <a:cs typeface="Microsoft YaHei Light" charset="-122"/>
            </a:endParaRPr>
          </a:p>
          <a:p>
            <a:pPr algn="ctr"/>
            <a:r>
              <a:rPr lang="zh-CN" altLang="en-US" sz="3600" b="1" dirty="0">
                <a:solidFill>
                  <a:schemeClr val="bg1">
                    <a:lumMod val="65000"/>
                  </a:schemeClr>
                </a:solidFill>
                <a:latin typeface="Microsoft YaHei Light" charset="-122"/>
                <a:ea typeface="Microsoft YaHei Light" charset="-122"/>
                <a:cs typeface="Microsoft YaHei Light" charset="-122"/>
              </a:rPr>
              <a:t>弹幕</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mr-IN" altLang="zh-CN" sz="3600" b="1" dirty="0">
                <a:solidFill>
                  <a:schemeClr val="bg1">
                    <a:lumMod val="65000"/>
                  </a:schemeClr>
                </a:solidFill>
                <a:latin typeface="Microsoft YaHei Light" charset="-122"/>
                <a:ea typeface="Microsoft YaHei Light" charset="-122"/>
                <a:cs typeface="Microsoft YaHei Light" charset="-122"/>
              </a:rPr>
              <a:t>–</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zh-CN" altLang="en-US" sz="3600" b="1" dirty="0">
                <a:solidFill>
                  <a:schemeClr val="bg1">
                    <a:lumMod val="65000"/>
                  </a:schemeClr>
                </a:solidFill>
                <a:latin typeface="Microsoft YaHei Light" charset="-122"/>
                <a:ea typeface="Microsoft YaHei Light" charset="-122"/>
                <a:cs typeface="Microsoft YaHei Light" charset="-122"/>
              </a:rPr>
              <a:t>该怎么标准化？</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2" name="矩形 1">
            <a:extLst>
              <a:ext uri="{FF2B5EF4-FFF2-40B4-BE49-F238E27FC236}">
                <a16:creationId xmlns:a16="http://schemas.microsoft.com/office/drawing/2014/main" xmlns="" id="{9836C51D-BC9E-1B40-8248-9C654B076059}"/>
              </a:ext>
            </a:extLst>
          </p:cNvPr>
          <p:cNvSpPr/>
          <p:nvPr/>
        </p:nvSpPr>
        <p:spPr>
          <a:xfrm>
            <a:off x="306977" y="1689863"/>
            <a:ext cx="8440696" cy="5016758"/>
          </a:xfrm>
          <a:prstGeom prst="rect">
            <a:avLst/>
          </a:prstGeom>
        </p:spPr>
        <p:txBody>
          <a:bodyPr wrap="square">
            <a:spAutoFit/>
          </a:bodyPr>
          <a:lstStyle/>
          <a:p>
            <a:pPr marL="285750" indent="-285750">
              <a:buFont typeface="Wingdings" charset="2"/>
              <a:buChar char="q"/>
            </a:pPr>
            <a:r>
              <a:rPr lang="zh-CN" altLang="en-US" sz="2000" dirty="0" smtClean="0">
                <a:latin typeface="Microsoft YaHei Light" charset="-122"/>
                <a:ea typeface="Microsoft YaHei Light" charset="-122"/>
              </a:rPr>
              <a:t>搜集</a:t>
            </a:r>
            <a:r>
              <a:rPr lang="zh-CN" altLang="en-US" sz="2000" dirty="0">
                <a:latin typeface="Microsoft YaHei Light" charset="-122"/>
                <a:ea typeface="Microsoft YaHei Light" charset="-122"/>
              </a:rPr>
              <a:t>整理弹幕各种使用场景，并精确描述</a:t>
            </a:r>
            <a:endParaRPr lang="en-US" altLang="zh-CN" sz="2000" dirty="0">
              <a:latin typeface="Microsoft YaHei Light" charset="-122"/>
              <a:ea typeface="Microsoft YaHei Light" charset="-122"/>
            </a:endParaRPr>
          </a:p>
          <a:p>
            <a:pPr marL="285750" indent="-285750">
              <a:buFont typeface="Wingdings" charset="2"/>
              <a:buChar char="q"/>
            </a:pPr>
            <a:r>
              <a:rPr lang="en-US" altLang="zh-CN" sz="2000" dirty="0" smtClean="0">
                <a:solidFill>
                  <a:schemeClr val="bg1">
                    <a:lumMod val="50000"/>
                  </a:schemeClr>
                </a:solidFill>
                <a:latin typeface="Microsoft YaHei Light" charset="-122"/>
                <a:ea typeface="Microsoft YaHei Light" charset="-122"/>
              </a:rPr>
              <a:t>Collect</a:t>
            </a:r>
            <a:r>
              <a:rPr lang="zh-CN" altLang="en-US" sz="2000" dirty="0" smtClean="0">
                <a:solidFill>
                  <a:schemeClr val="bg1">
                    <a:lumMod val="50000"/>
                  </a:schemeClr>
                </a:solidFill>
                <a:latin typeface="Microsoft YaHei Light" charset="-122"/>
                <a:ea typeface="Microsoft YaHei Light" charset="-122"/>
              </a:rPr>
              <a:t>  </a:t>
            </a:r>
            <a:r>
              <a:rPr lang="en-US" altLang="zh-CN" sz="2000" dirty="0">
                <a:solidFill>
                  <a:schemeClr val="bg1">
                    <a:lumMod val="50000"/>
                  </a:schemeClr>
                </a:solidFill>
                <a:latin typeface="Microsoft YaHei Light" charset="-122"/>
                <a:ea typeface="Microsoft YaHei Light" charset="-122"/>
              </a:rPr>
              <a:t>user</a:t>
            </a:r>
            <a:r>
              <a:rPr lang="zh-CN" altLang="en-US" sz="2000" dirty="0">
                <a:solidFill>
                  <a:schemeClr val="bg1">
                    <a:lumMod val="50000"/>
                  </a:schemeClr>
                </a:solidFill>
                <a:latin typeface="Microsoft YaHei Light" charset="-122"/>
                <a:ea typeface="Microsoft YaHei Light" charset="-122"/>
              </a:rPr>
              <a:t>  </a:t>
            </a:r>
            <a:r>
              <a:rPr lang="en-US" altLang="zh-CN" sz="2000" dirty="0">
                <a:solidFill>
                  <a:schemeClr val="bg1">
                    <a:lumMod val="50000"/>
                  </a:schemeClr>
                </a:solidFill>
                <a:latin typeface="Microsoft YaHei Light" charset="-122"/>
                <a:ea typeface="Microsoft YaHei Light" charset="-122"/>
              </a:rPr>
              <a:t>cases</a:t>
            </a:r>
            <a:r>
              <a:rPr lang="zh-CN" altLang="en-US" sz="2000" dirty="0">
                <a:solidFill>
                  <a:schemeClr val="bg1">
                    <a:lumMod val="50000"/>
                  </a:schemeClr>
                </a:solidFill>
                <a:latin typeface="Microsoft YaHei Light" charset="-122"/>
                <a:ea typeface="Microsoft YaHei Light" charset="-122"/>
              </a:rPr>
              <a:t>  </a:t>
            </a:r>
            <a:r>
              <a:rPr lang="en-US" altLang="zh-CN" sz="2000" dirty="0">
                <a:solidFill>
                  <a:schemeClr val="bg1">
                    <a:lumMod val="50000"/>
                  </a:schemeClr>
                </a:solidFill>
                <a:latin typeface="Microsoft YaHei Light" charset="-122"/>
                <a:ea typeface="Microsoft YaHei Light" charset="-122"/>
              </a:rPr>
              <a:t>and</a:t>
            </a:r>
            <a:r>
              <a:rPr lang="zh-CN" altLang="en-US" sz="2000" dirty="0">
                <a:solidFill>
                  <a:schemeClr val="bg1">
                    <a:lumMod val="50000"/>
                  </a:schemeClr>
                </a:solidFill>
                <a:latin typeface="Microsoft YaHei Light" charset="-122"/>
                <a:ea typeface="Microsoft YaHei Light" charset="-122"/>
              </a:rPr>
              <a:t>  </a:t>
            </a:r>
            <a:r>
              <a:rPr lang="en" altLang="zh-CN" sz="2000" dirty="0">
                <a:solidFill>
                  <a:schemeClr val="bg1">
                    <a:lumMod val="50000"/>
                  </a:schemeClr>
                </a:solidFill>
                <a:latin typeface="Microsoft YaHei Light" charset="-122"/>
                <a:ea typeface="Microsoft YaHei Light" charset="-122"/>
              </a:rPr>
              <a:t>scenarios</a:t>
            </a:r>
            <a:r>
              <a:rPr lang="en-US" altLang="zh-CN" sz="2000" dirty="0">
                <a:solidFill>
                  <a:schemeClr val="bg1">
                    <a:lumMod val="50000"/>
                  </a:schemeClr>
                </a:solidFill>
                <a:latin typeface="Microsoft YaHei Light" charset="-122"/>
                <a:ea typeface="Microsoft YaHei Light" charset="-122"/>
              </a:rPr>
              <a:t>,</a:t>
            </a:r>
            <a:r>
              <a:rPr lang="zh-CN" altLang="en-US" sz="2000" dirty="0">
                <a:solidFill>
                  <a:schemeClr val="bg1">
                    <a:lumMod val="50000"/>
                  </a:schemeClr>
                </a:solidFill>
                <a:latin typeface="Microsoft YaHei Light" charset="-122"/>
                <a:ea typeface="Microsoft YaHei Light" charset="-122"/>
              </a:rPr>
              <a:t> </a:t>
            </a:r>
            <a:r>
              <a:rPr lang="en-US" altLang="zh-CN" sz="2000" dirty="0">
                <a:solidFill>
                  <a:schemeClr val="bg1">
                    <a:lumMod val="50000"/>
                  </a:schemeClr>
                </a:solidFill>
                <a:latin typeface="Microsoft YaHei Light" charset="-122"/>
                <a:ea typeface="Microsoft YaHei Light" charset="-122"/>
              </a:rPr>
              <a:t>and</a:t>
            </a:r>
            <a:r>
              <a:rPr lang="zh-CN" altLang="en-US" sz="2000" dirty="0">
                <a:solidFill>
                  <a:schemeClr val="bg1">
                    <a:lumMod val="50000"/>
                  </a:schemeClr>
                </a:solidFill>
                <a:latin typeface="Microsoft YaHei Light" charset="-122"/>
                <a:ea typeface="Microsoft YaHei Light" charset="-122"/>
              </a:rPr>
              <a:t> </a:t>
            </a:r>
            <a:r>
              <a:rPr lang="en-US" altLang="zh-CN" sz="2000" dirty="0">
                <a:solidFill>
                  <a:schemeClr val="bg1">
                    <a:lumMod val="50000"/>
                  </a:schemeClr>
                </a:solidFill>
                <a:latin typeface="Microsoft YaHei Light" charset="-122"/>
                <a:ea typeface="Microsoft YaHei Light" charset="-122"/>
              </a:rPr>
              <a:t>describe</a:t>
            </a:r>
            <a:r>
              <a:rPr lang="zh-CN" altLang="en-US" sz="2000" dirty="0">
                <a:solidFill>
                  <a:schemeClr val="bg1">
                    <a:lumMod val="50000"/>
                  </a:schemeClr>
                </a:solidFill>
                <a:latin typeface="Microsoft YaHei Light" charset="-122"/>
                <a:ea typeface="Microsoft YaHei Light" charset="-122"/>
              </a:rPr>
              <a:t> </a:t>
            </a:r>
            <a:r>
              <a:rPr lang="en-US" altLang="zh-CN" sz="2000" dirty="0">
                <a:solidFill>
                  <a:schemeClr val="bg1">
                    <a:lumMod val="50000"/>
                  </a:schemeClr>
                </a:solidFill>
                <a:latin typeface="Microsoft YaHei Light" charset="-122"/>
                <a:ea typeface="Microsoft YaHei Light" charset="-122"/>
              </a:rPr>
              <a:t>them</a:t>
            </a:r>
            <a:r>
              <a:rPr lang="zh-CN" altLang="en-US" sz="2000" dirty="0">
                <a:solidFill>
                  <a:schemeClr val="bg1">
                    <a:lumMod val="50000"/>
                  </a:schemeClr>
                </a:solidFill>
                <a:latin typeface="Microsoft YaHei Light" charset="-122"/>
                <a:ea typeface="Microsoft YaHei Light" charset="-122"/>
              </a:rPr>
              <a:t> </a:t>
            </a:r>
            <a:r>
              <a:rPr lang="en-US" altLang="zh-CN" sz="2000" dirty="0">
                <a:solidFill>
                  <a:schemeClr val="bg1">
                    <a:lumMod val="50000"/>
                  </a:schemeClr>
                </a:solidFill>
                <a:latin typeface="Microsoft YaHei Light" charset="-122"/>
                <a:ea typeface="Microsoft YaHei Light" charset="-122"/>
              </a:rPr>
              <a:t>clearly</a:t>
            </a:r>
          </a:p>
          <a:p>
            <a:pPr marL="285750" indent="-285750">
              <a:buFont typeface="Wingdings" charset="2"/>
              <a:buChar char="q"/>
            </a:pPr>
            <a:endParaRPr lang="en-US" altLang="zh-CN" sz="2000" dirty="0">
              <a:latin typeface="Microsoft YaHei Light" charset="-122"/>
              <a:ea typeface="Microsoft YaHei Light" charset="-122"/>
            </a:endParaRPr>
          </a:p>
          <a:p>
            <a:pPr marL="285750" indent="-285750">
              <a:buFont typeface="Wingdings" charset="2"/>
              <a:buChar char="q"/>
            </a:pPr>
            <a:r>
              <a:rPr lang="zh-CN" altLang="en-US" sz="2000" dirty="0">
                <a:latin typeface="Microsoft YaHei Light" charset="-122"/>
                <a:ea typeface="Microsoft YaHei Light" charset="-122"/>
                <a:cs typeface="Microsoft YaHei Light" charset="-122"/>
              </a:rPr>
              <a:t>中文兴趣组编弹幕标准</a:t>
            </a:r>
            <a:r>
              <a:rPr lang="en-US" altLang="zh-CN" sz="2000" dirty="0">
                <a:latin typeface="Microsoft YaHei Light" charset="-122"/>
                <a:ea typeface="Microsoft YaHei Light" charset="-122"/>
                <a:cs typeface="Microsoft YaHei Light" charset="-122"/>
              </a:rPr>
              <a:t>Notes</a:t>
            </a:r>
          </a:p>
          <a:p>
            <a:pPr marL="285750" indent="-285750">
              <a:buFont typeface="Wingdings" charset="2"/>
              <a:buChar char="q"/>
            </a:pPr>
            <a:r>
              <a:rPr lang="en-US" altLang="zh-CN" sz="2000" dirty="0" smtClean="0">
                <a:solidFill>
                  <a:schemeClr val="bg1">
                    <a:lumMod val="50000"/>
                  </a:schemeClr>
                </a:solidFill>
                <a:latin typeface="Microsoft YaHei Light" charset="-122"/>
                <a:ea typeface="Microsoft YaHei Light" charset="-122"/>
                <a:cs typeface="Microsoft YaHei Light" charset="-122"/>
              </a:rPr>
              <a:t>Writings</a:t>
            </a:r>
            <a:r>
              <a:rPr lang="zh-CN" altLang="en-US" sz="2000" dirty="0" smtClean="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IG</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Notes</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for</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bullet</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curtain</a:t>
            </a:r>
          </a:p>
          <a:p>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zh-CN" altLang="en-US" sz="2000" dirty="0">
                <a:latin typeface="Microsoft YaHei Light" charset="-122"/>
                <a:ea typeface="Microsoft YaHei Light" charset="-122"/>
                <a:cs typeface="Microsoft YaHei Light" charset="-122"/>
              </a:rPr>
              <a:t>创建 </a:t>
            </a:r>
            <a:r>
              <a:rPr lang="en-US" altLang="zh-CN" sz="2000" dirty="0">
                <a:latin typeface="Microsoft YaHei Light" charset="-122"/>
                <a:ea typeface="Microsoft YaHei Light" charset="-122"/>
                <a:cs typeface="Microsoft YaHei Light" charset="-122"/>
              </a:rPr>
              <a:t>TF </a:t>
            </a:r>
            <a:r>
              <a:rPr lang="zh-CN" altLang="en-US" sz="2000" dirty="0">
                <a:latin typeface="Microsoft YaHei Light" charset="-122"/>
                <a:ea typeface="Microsoft YaHei Light" charset="-122"/>
                <a:cs typeface="Microsoft YaHei Light" charset="-122"/>
              </a:rPr>
              <a:t>工作组</a:t>
            </a: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en-US" altLang="zh-CN" sz="2000" dirty="0" smtClean="0">
                <a:solidFill>
                  <a:schemeClr val="bg1">
                    <a:lumMod val="50000"/>
                  </a:schemeClr>
                </a:solidFill>
                <a:latin typeface="Microsoft YaHei Light" charset="-122"/>
                <a:ea typeface="Microsoft YaHei Light" charset="-122"/>
                <a:cs typeface="Microsoft YaHei Light" charset="-122"/>
              </a:rPr>
              <a:t>Setting</a:t>
            </a:r>
            <a:r>
              <a:rPr lang="zh-CN" altLang="en-US" sz="2000" dirty="0" smtClean="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Up</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Task</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Force</a:t>
            </a:r>
            <a:r>
              <a:rPr lang="zh-CN" altLang="en-US" sz="2000" dirty="0">
                <a:solidFill>
                  <a:schemeClr val="bg1">
                    <a:lumMod val="50000"/>
                  </a:schemeClr>
                </a:solidFill>
                <a:latin typeface="Microsoft YaHei Light" charset="-122"/>
                <a:ea typeface="Microsoft YaHei Light" charset="-122"/>
                <a:cs typeface="Microsoft YaHei Light" charset="-122"/>
              </a:rPr>
              <a:t> </a:t>
            </a:r>
            <a:endParaRPr lang="en-US" altLang="zh-CN" sz="2000" dirty="0">
              <a:solidFill>
                <a:schemeClr val="bg1">
                  <a:lumMod val="50000"/>
                </a:schemeClr>
              </a:solidFill>
              <a:latin typeface="Microsoft YaHei Light" charset="-122"/>
              <a:ea typeface="Microsoft YaHei Light" charset="-122"/>
              <a:cs typeface="Microsoft YaHei Light" charset="-122"/>
            </a:endParaRPr>
          </a:p>
          <a:p>
            <a:pPr marL="285750" indent="-285750">
              <a:buFont typeface="Wingdings" charset="2"/>
              <a:buChar char="q"/>
            </a:pP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zh-CN" altLang="en-US" sz="2000" dirty="0">
                <a:latin typeface="Microsoft YaHei Light" charset="-122"/>
                <a:ea typeface="Microsoft YaHei Light" charset="-122"/>
                <a:cs typeface="Microsoft YaHei Light" charset="-122"/>
              </a:rPr>
              <a:t>编写弹幕技术细节以及 </a:t>
            </a:r>
            <a:r>
              <a:rPr lang="en-US" altLang="zh-CN" sz="2000" dirty="0">
                <a:latin typeface="Microsoft YaHei Light" charset="-122"/>
                <a:ea typeface="Microsoft YaHei Light" charset="-122"/>
                <a:cs typeface="Microsoft YaHei Light" charset="-122"/>
              </a:rPr>
              <a:t>API</a:t>
            </a:r>
            <a:r>
              <a:rPr lang="zh-CN" altLang="en-US" sz="2000" dirty="0">
                <a:latin typeface="Microsoft YaHei Light" charset="-122"/>
                <a:ea typeface="Microsoft YaHei Light" charset="-122"/>
                <a:cs typeface="Microsoft YaHei Light" charset="-122"/>
              </a:rPr>
              <a:t>文档</a:t>
            </a: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en-US" altLang="zh-CN" sz="2000" dirty="0" smtClean="0">
                <a:solidFill>
                  <a:schemeClr val="bg1">
                    <a:lumMod val="50000"/>
                  </a:schemeClr>
                </a:solidFill>
                <a:latin typeface="Microsoft YaHei Light" charset="-122"/>
                <a:ea typeface="Microsoft YaHei Light" charset="-122"/>
                <a:cs typeface="Microsoft YaHei Light" charset="-122"/>
              </a:rPr>
              <a:t>Writing</a:t>
            </a:r>
            <a:r>
              <a:rPr lang="zh-CN" altLang="en-US" sz="2000" dirty="0" smtClean="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explainer</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notes</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for</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bullet</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curtain,</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describing</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API</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and</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technical</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details</a:t>
            </a:r>
          </a:p>
          <a:p>
            <a:pPr marL="285750" indent="-285750">
              <a:buFont typeface="Wingdings" charset="2"/>
              <a:buChar char="q"/>
            </a:pP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zh-CN" altLang="en-US" sz="2000" dirty="0">
                <a:latin typeface="Microsoft YaHei Light" charset="-122"/>
                <a:ea typeface="Microsoft YaHei Light" charset="-122"/>
                <a:cs typeface="Microsoft YaHei Light" charset="-122"/>
              </a:rPr>
              <a:t>向 </a:t>
            </a:r>
            <a:r>
              <a:rPr lang="en-US" altLang="zh-CN" sz="2000" dirty="0">
                <a:latin typeface="Microsoft YaHei Light" charset="-122"/>
                <a:ea typeface="Microsoft YaHei Light" charset="-122"/>
                <a:cs typeface="Microsoft YaHei Light" charset="-122"/>
              </a:rPr>
              <a:t>WICG</a:t>
            </a:r>
            <a:r>
              <a:rPr lang="zh-CN" altLang="en-US" sz="2000" dirty="0">
                <a:latin typeface="Microsoft YaHei Light" charset="-122"/>
                <a:ea typeface="Microsoft YaHei Light" charset="-122"/>
                <a:cs typeface="Microsoft YaHei Light" charset="-122"/>
              </a:rPr>
              <a:t>社区组提交</a:t>
            </a:r>
            <a:r>
              <a:rPr lang="en-US" altLang="zh-CN" sz="2000" dirty="0">
                <a:latin typeface="Microsoft YaHei Light" charset="-122"/>
                <a:ea typeface="Microsoft YaHei Light" charset="-122"/>
                <a:cs typeface="Microsoft YaHei Light" charset="-122"/>
              </a:rPr>
              <a:t> topic</a:t>
            </a:r>
            <a:r>
              <a:rPr lang="zh-CN" altLang="en-US" sz="2000" dirty="0">
                <a:latin typeface="Microsoft YaHei Light" charset="-122"/>
                <a:ea typeface="Microsoft YaHei Light" charset="-122"/>
                <a:cs typeface="Microsoft YaHei Light" charset="-122"/>
              </a:rPr>
              <a:t>，邀请浏览器厂商进行讨论</a:t>
            </a: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en-US" altLang="zh-CN" sz="2000" dirty="0" smtClean="0">
                <a:solidFill>
                  <a:schemeClr val="bg1">
                    <a:lumMod val="50000"/>
                  </a:schemeClr>
                </a:solidFill>
                <a:latin typeface="Microsoft YaHei Light" charset="-122"/>
                <a:ea typeface="Microsoft YaHei Light" charset="-122"/>
                <a:cs typeface="Microsoft YaHei Light" charset="-122"/>
              </a:rPr>
              <a:t>Open</a:t>
            </a:r>
            <a:r>
              <a:rPr lang="zh-CN" altLang="en-US" sz="2000" dirty="0" smtClean="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topics</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in</a:t>
            </a:r>
            <a:r>
              <a:rPr lang="zh-CN" altLang="en-US" sz="2000" dirty="0">
                <a:solidFill>
                  <a:schemeClr val="bg1">
                    <a:lumMod val="50000"/>
                  </a:schemeClr>
                </a:solidFill>
                <a:latin typeface="Microsoft YaHei Light" charset="-122"/>
                <a:ea typeface="Microsoft YaHei Light" charset="-122"/>
                <a:cs typeface="Microsoft YaHei Light" charset="-122"/>
              </a:rPr>
              <a:t> </a:t>
            </a:r>
            <a:r>
              <a:rPr lang="en-US" altLang="zh-CN" sz="2000" dirty="0">
                <a:solidFill>
                  <a:schemeClr val="bg1">
                    <a:lumMod val="50000"/>
                  </a:schemeClr>
                </a:solidFill>
                <a:latin typeface="Microsoft YaHei Light" charset="-122"/>
                <a:ea typeface="Microsoft YaHei Light" charset="-122"/>
                <a:cs typeface="Microsoft YaHei Light" charset="-122"/>
              </a:rPr>
              <a:t>WICG </a:t>
            </a:r>
          </a:p>
          <a:p>
            <a:pPr marL="285750" indent="-285750">
              <a:buFont typeface="Wingdings" charset="2"/>
              <a:buChar char="q"/>
            </a:pPr>
            <a:endParaRPr lang="en-US" altLang="zh-CN" sz="2000" dirty="0">
              <a:latin typeface="Microsoft YaHei Light" charset="-122"/>
              <a:ea typeface="Microsoft YaHei Light" charset="-122"/>
              <a:cs typeface="Microsoft YaHei Light" charset="-122"/>
            </a:endParaRPr>
          </a:p>
        </p:txBody>
      </p:sp>
      <p:pic>
        <p:nvPicPr>
          <p:cNvPr id="3" name="图片 2">
            <a:extLst>
              <a:ext uri="{FF2B5EF4-FFF2-40B4-BE49-F238E27FC236}">
                <a16:creationId xmlns:a16="http://schemas.microsoft.com/office/drawing/2014/main" xmlns="" id="{CF699939-D281-374C-81C4-5B9BEE30A4EC}"/>
              </a:ext>
            </a:extLst>
          </p:cNvPr>
          <p:cNvPicPr>
            <a:picLocks noChangeAspect="1"/>
          </p:cNvPicPr>
          <p:nvPr/>
        </p:nvPicPr>
        <p:blipFill>
          <a:blip r:embed="rId6"/>
          <a:stretch>
            <a:fillRect/>
          </a:stretch>
        </p:blipFill>
        <p:spPr>
          <a:xfrm>
            <a:off x="7961377" y="1430544"/>
            <a:ext cx="3477372" cy="5417378"/>
          </a:xfrm>
          <a:prstGeom prst="rect">
            <a:avLst/>
          </a:prstGeom>
        </p:spPr>
      </p:pic>
    </p:spTree>
    <p:extLst>
      <p:ext uri="{BB962C8B-B14F-4D97-AF65-F5344CB8AC3E}">
        <p14:creationId xmlns:p14="http://schemas.microsoft.com/office/powerpoint/2010/main" val="3435844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200689" y="246294"/>
            <a:ext cx="5837880" cy="1200329"/>
          </a:xfrm>
          <a:prstGeom prst="rect">
            <a:avLst/>
          </a:prstGeom>
          <a:noFill/>
        </p:spPr>
        <p:txBody>
          <a:bodyPr wrap="none" rtlCol="0">
            <a:spAutoFit/>
          </a:bodyPr>
          <a:lstStyle/>
          <a:p>
            <a:pPr algn="ctr"/>
            <a:r>
              <a:rPr lang="en-US" altLang="zh-CN" sz="3600" b="1" dirty="0">
                <a:latin typeface="Microsoft YaHei Light" charset="-122"/>
                <a:ea typeface="Microsoft YaHei Light" charset="-122"/>
                <a:cs typeface="Microsoft YaHei Light" charset="-122"/>
              </a:rPr>
              <a:t>Bullet Curtain </a:t>
            </a:r>
            <a:r>
              <a:rPr lang="mr-IN" altLang="zh-CN" sz="3600" b="1" dirty="0">
                <a:latin typeface="Microsoft YaHei Light" charset="-122"/>
                <a:ea typeface="Microsoft YaHei Light" charset="-122"/>
                <a:cs typeface="Microsoft YaHei Light" charset="-122"/>
              </a:rPr>
              <a:t>–</a:t>
            </a:r>
            <a:r>
              <a:rPr lang="en-US" altLang="zh-CN" sz="3600" b="1" dirty="0">
                <a:latin typeface="Microsoft YaHei Light" charset="-122"/>
                <a:ea typeface="Microsoft YaHei Light" charset="-122"/>
                <a:cs typeface="Microsoft YaHei Light" charset="-122"/>
              </a:rPr>
              <a:t> Suggestion</a:t>
            </a:r>
          </a:p>
          <a:p>
            <a:pPr algn="ctr"/>
            <a:r>
              <a:rPr lang="zh-CN" altLang="en-US" sz="3600" b="1" dirty="0">
                <a:solidFill>
                  <a:schemeClr val="bg1">
                    <a:lumMod val="65000"/>
                  </a:schemeClr>
                </a:solidFill>
                <a:latin typeface="Microsoft YaHei Light" charset="-122"/>
                <a:ea typeface="Microsoft YaHei Light" charset="-122"/>
                <a:cs typeface="Microsoft YaHei Light" charset="-122"/>
              </a:rPr>
              <a:t>弹幕</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mr-IN" altLang="zh-CN" sz="3600" b="1" dirty="0">
                <a:solidFill>
                  <a:schemeClr val="bg1">
                    <a:lumMod val="65000"/>
                  </a:schemeClr>
                </a:solidFill>
                <a:latin typeface="Microsoft YaHei Light" charset="-122"/>
                <a:ea typeface="Microsoft YaHei Light" charset="-122"/>
                <a:cs typeface="Microsoft YaHei Light" charset="-122"/>
              </a:rPr>
              <a:t>–</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zh-CN" altLang="en-US" sz="3600" b="1" dirty="0">
                <a:solidFill>
                  <a:schemeClr val="bg1">
                    <a:lumMod val="65000"/>
                  </a:schemeClr>
                </a:solidFill>
                <a:latin typeface="Microsoft YaHei Light" charset="-122"/>
                <a:ea typeface="Microsoft YaHei Light" charset="-122"/>
                <a:cs typeface="Microsoft YaHei Light" charset="-122"/>
              </a:rPr>
              <a:t>建议</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3" name="TextBox 2"/>
          <p:cNvSpPr txBox="1"/>
          <p:nvPr/>
        </p:nvSpPr>
        <p:spPr>
          <a:xfrm>
            <a:off x="304800" y="1446623"/>
            <a:ext cx="11472672" cy="3785652"/>
          </a:xfrm>
          <a:prstGeom prst="rect">
            <a:avLst/>
          </a:prstGeom>
          <a:noFill/>
        </p:spPr>
        <p:txBody>
          <a:bodyPr wrap="square" rtlCol="0">
            <a:spAutoFit/>
          </a:bodyPr>
          <a:lstStyle/>
          <a:p>
            <a:pPr marL="285750" indent="-285750">
              <a:buFont typeface="Wingdings" charset="2"/>
              <a:buChar char="q"/>
            </a:pPr>
            <a:r>
              <a:rPr lang="zh-CN" altLang="en-US" sz="2000" dirty="0">
                <a:latin typeface="Microsoft YaHei Light" charset="-122"/>
                <a:ea typeface="Microsoft YaHei Light" charset="-122"/>
                <a:cs typeface="Microsoft YaHei Light" charset="-122"/>
              </a:rPr>
              <a:t>制定弹幕的标准格式，比如弹幕包含</a:t>
            </a:r>
            <a:r>
              <a:rPr lang="en-US" altLang="zh-CN" sz="2000" dirty="0">
                <a:latin typeface="Microsoft YaHei Light" charset="-122"/>
                <a:ea typeface="Microsoft YaHei Light" charset="-122"/>
                <a:cs typeface="Microsoft YaHei Light" charset="-122"/>
              </a:rPr>
              <a:t>text</a:t>
            </a:r>
            <a:r>
              <a:rPr lang="zh-CN" altLang="en-US" sz="2000" dirty="0">
                <a:latin typeface="Microsoft YaHei Light" charset="-122"/>
                <a:ea typeface="Microsoft YaHei Light" charset="-122"/>
                <a:cs typeface="Microsoft YaHei Light" charset="-122"/>
              </a:rPr>
              <a:t>（文本），</a:t>
            </a:r>
            <a:r>
              <a:rPr lang="en-US" altLang="zh-CN" sz="2000" dirty="0">
                <a:latin typeface="Microsoft YaHei Light" charset="-122"/>
                <a:ea typeface="Microsoft YaHei Light" charset="-122"/>
                <a:cs typeface="Microsoft YaHei Light" charset="-122"/>
              </a:rPr>
              <a:t>color</a:t>
            </a:r>
            <a:r>
              <a:rPr lang="zh-CN" altLang="en-US" sz="2000" dirty="0">
                <a:latin typeface="Microsoft YaHei Light" charset="-122"/>
                <a:ea typeface="Microsoft YaHei Light" charset="-122"/>
                <a:cs typeface="Microsoft YaHei Light" charset="-122"/>
              </a:rPr>
              <a:t>（颜色），</a:t>
            </a:r>
            <a:r>
              <a:rPr lang="en-US" altLang="zh-CN" sz="2000" dirty="0">
                <a:latin typeface="Microsoft YaHei Light" charset="-122"/>
                <a:ea typeface="Microsoft YaHei Light" charset="-122"/>
                <a:cs typeface="Microsoft YaHei Light" charset="-122"/>
              </a:rPr>
              <a:t>style</a:t>
            </a:r>
            <a:r>
              <a:rPr lang="zh-CN" altLang="en-US" sz="2000" dirty="0">
                <a:latin typeface="Microsoft YaHei Light" charset="-122"/>
                <a:ea typeface="Microsoft YaHei Light" charset="-122"/>
                <a:cs typeface="Microsoft YaHei Light" charset="-122"/>
              </a:rPr>
              <a:t>（样式），</a:t>
            </a:r>
            <a:r>
              <a:rPr lang="en-US" altLang="zh-CN" sz="2000" dirty="0">
                <a:latin typeface="Microsoft YaHei Light" charset="-122"/>
                <a:ea typeface="Microsoft YaHei Light" charset="-122"/>
                <a:cs typeface="Microsoft YaHei Light" charset="-122"/>
              </a:rPr>
              <a:t>duration</a:t>
            </a:r>
            <a:r>
              <a:rPr lang="zh-CN" altLang="en-US" sz="2000" dirty="0">
                <a:latin typeface="Microsoft YaHei Light" charset="-122"/>
                <a:ea typeface="Microsoft YaHei Light" charset="-122"/>
                <a:cs typeface="Microsoft YaHei Light" charset="-122"/>
              </a:rPr>
              <a:t>（显示时长</a:t>
            </a:r>
            <a:r>
              <a:rPr lang="zh-CN" altLang="en-US" sz="2000" dirty="0" smtClean="0">
                <a:latin typeface="Microsoft YaHei Light" charset="-122"/>
                <a:ea typeface="Microsoft YaHei Light" charset="-122"/>
                <a:cs typeface="Microsoft YaHei Light" charset="-122"/>
              </a:rPr>
              <a:t>）</a:t>
            </a:r>
            <a:endParaRPr lang="en-US" altLang="zh-CN" sz="2000" dirty="0" smtClean="0">
              <a:latin typeface="Microsoft YaHei Light" charset="-122"/>
              <a:ea typeface="Microsoft YaHei Light" charset="-122"/>
              <a:cs typeface="Microsoft YaHei Light" charset="-122"/>
            </a:endParaRPr>
          </a:p>
          <a:p>
            <a:pPr marL="285750" indent="-285750">
              <a:buFont typeface="Wingdings" charset="2"/>
              <a:buChar char="q"/>
            </a:pPr>
            <a:r>
              <a:rPr lang="en-US" altLang="zh-CN" sz="2000" dirty="0">
                <a:solidFill>
                  <a:schemeClr val="bg1">
                    <a:lumMod val="50000"/>
                  </a:schemeClr>
                </a:solidFill>
                <a:latin typeface="Microsoft YaHei Light" charset="-122"/>
                <a:ea typeface="Microsoft YaHei Light" charset="-122"/>
                <a:cs typeface="Microsoft YaHei Light" charset="-122"/>
              </a:rPr>
              <a:t>Develop standard formats for bullet curtain, such as text, color, style, duration and time offset</a:t>
            </a:r>
            <a:r>
              <a:rPr lang="en-US" altLang="zh-CN" sz="2000" dirty="0" smtClean="0">
                <a:solidFill>
                  <a:schemeClr val="bg1">
                    <a:lumMod val="50000"/>
                  </a:schemeClr>
                </a:solidFill>
                <a:latin typeface="Microsoft YaHei Light" charset="-122"/>
                <a:ea typeface="Microsoft YaHei Light" charset="-122"/>
                <a:cs typeface="Microsoft YaHei Light" charset="-122"/>
              </a:rPr>
              <a:t>.</a:t>
            </a: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zh-CN" altLang="en-US" sz="2000" dirty="0">
                <a:latin typeface="Microsoft YaHei Light" charset="-122"/>
                <a:ea typeface="Microsoft YaHei Light" charset="-122"/>
                <a:cs typeface="Microsoft YaHei Light" charset="-122"/>
              </a:rPr>
              <a:t>以及</a:t>
            </a:r>
            <a:r>
              <a:rPr lang="en-US" altLang="zh-CN" sz="2000" dirty="0" err="1">
                <a:latin typeface="Microsoft YaHei Light" charset="-122"/>
                <a:ea typeface="Microsoft YaHei Light" charset="-122"/>
                <a:cs typeface="Microsoft YaHei Light" charset="-122"/>
              </a:rPr>
              <a:t>timeoffset</a:t>
            </a:r>
            <a:r>
              <a:rPr lang="zh-CN" altLang="en-US" sz="2000" dirty="0">
                <a:latin typeface="Microsoft YaHei Light" charset="-122"/>
                <a:ea typeface="Microsoft YaHei Light" charset="-122"/>
                <a:cs typeface="Microsoft YaHei Light" charset="-122"/>
              </a:rPr>
              <a:t>（时间偏移量，用于在指定时间显示文本</a:t>
            </a:r>
            <a:r>
              <a:rPr lang="zh-CN" altLang="en-US" sz="2000" dirty="0" smtClean="0">
                <a:latin typeface="Microsoft YaHei Light" charset="-122"/>
                <a:ea typeface="Microsoft YaHei Light" charset="-122"/>
                <a:cs typeface="Microsoft YaHei Light" charset="-122"/>
              </a:rPr>
              <a:t>）</a:t>
            </a:r>
          </a:p>
          <a:p>
            <a:pPr marL="285750" indent="-285750">
              <a:buFont typeface="Wingdings" charset="2"/>
              <a:buChar char="q"/>
            </a:pPr>
            <a:r>
              <a:rPr lang="zh-CN" altLang="en-US" sz="2000" dirty="0" smtClean="0">
                <a:latin typeface="Microsoft YaHei Light" charset="-122"/>
                <a:ea typeface="Microsoft YaHei Light" charset="-122"/>
                <a:cs typeface="Microsoft YaHei Light" charset="-122"/>
              </a:rPr>
              <a:t>增加</a:t>
            </a:r>
            <a:r>
              <a:rPr lang="zh-CN" altLang="en-US" sz="2000" dirty="0">
                <a:latin typeface="Microsoft YaHei Light" charset="-122"/>
                <a:ea typeface="Microsoft YaHei Light" charset="-122"/>
                <a:cs typeface="Microsoft YaHei Light" charset="-122"/>
              </a:rPr>
              <a:t>新的文件格式（</a:t>
            </a:r>
            <a:r>
              <a:rPr lang="en-US" altLang="zh-CN" sz="2000" dirty="0" err="1">
                <a:latin typeface="Microsoft YaHei Light" charset="-122"/>
                <a:ea typeface="Microsoft YaHei Light" charset="-122"/>
                <a:cs typeface="Microsoft YaHei Light" charset="-122"/>
              </a:rPr>
              <a:t>vdt</a:t>
            </a:r>
            <a:r>
              <a:rPr lang="en-US" altLang="zh-CN" sz="2000" dirty="0">
                <a:latin typeface="Microsoft YaHei Light" charset="-122"/>
                <a:ea typeface="Microsoft YaHei Light" charset="-122"/>
                <a:cs typeface="Microsoft YaHei Light" charset="-122"/>
              </a:rPr>
              <a:t>, Video </a:t>
            </a:r>
            <a:r>
              <a:rPr lang="en-US" altLang="zh-CN" sz="2000" dirty="0" err="1">
                <a:latin typeface="Microsoft YaHei Light" charset="-122"/>
                <a:ea typeface="Microsoft YaHei Light" charset="-122"/>
                <a:cs typeface="Microsoft YaHei Light" charset="-122"/>
              </a:rPr>
              <a:t>Danmaku</a:t>
            </a:r>
            <a:r>
              <a:rPr lang="en-US" altLang="zh-CN" sz="2000" dirty="0">
                <a:latin typeface="Microsoft YaHei Light" charset="-122"/>
                <a:ea typeface="Microsoft YaHei Light" charset="-122"/>
                <a:cs typeface="Microsoft YaHei Light" charset="-122"/>
              </a:rPr>
              <a:t> Track</a:t>
            </a:r>
            <a:r>
              <a:rPr lang="zh-CN" altLang="en-US" sz="2000" dirty="0">
                <a:latin typeface="Microsoft YaHei Light" charset="-122"/>
                <a:ea typeface="Microsoft YaHei Light" charset="-122"/>
                <a:cs typeface="Microsoft YaHei Light" charset="-122"/>
              </a:rPr>
              <a:t>），</a:t>
            </a:r>
            <a:r>
              <a:rPr lang="en-US" altLang="zh-CN" sz="2000" dirty="0" err="1">
                <a:latin typeface="Microsoft YaHei Light" charset="-122"/>
                <a:ea typeface="Microsoft YaHei Light" charset="-122"/>
                <a:cs typeface="Microsoft YaHei Light" charset="-122"/>
              </a:rPr>
              <a:t>vdt</a:t>
            </a:r>
            <a:r>
              <a:rPr lang="zh-CN" altLang="en-US" sz="2000" dirty="0">
                <a:latin typeface="Microsoft YaHei Light" charset="-122"/>
                <a:ea typeface="Microsoft YaHei Light" charset="-122"/>
                <a:cs typeface="Microsoft YaHei Light" charset="-122"/>
              </a:rPr>
              <a:t>的数据格式可以参考上面的</a:t>
            </a:r>
            <a:r>
              <a:rPr lang="zh-CN" altLang="en-US" sz="2000" dirty="0" smtClean="0">
                <a:latin typeface="Microsoft YaHei Light" charset="-122"/>
                <a:ea typeface="Microsoft YaHei Light" charset="-122"/>
                <a:cs typeface="Microsoft YaHei Light" charset="-122"/>
              </a:rPr>
              <a:t>说明</a:t>
            </a:r>
            <a:endParaRPr lang="en-US" altLang="zh-CN" sz="2000" dirty="0" smtClean="0">
              <a:latin typeface="Microsoft YaHei Light" charset="-122"/>
              <a:ea typeface="Microsoft YaHei Light" charset="-122"/>
              <a:cs typeface="Microsoft YaHei Light" charset="-122"/>
            </a:endParaRPr>
          </a:p>
          <a:p>
            <a:pPr marL="285750" indent="-285750">
              <a:buFont typeface="Wingdings" charset="2"/>
              <a:buChar char="q"/>
            </a:pPr>
            <a:r>
              <a:rPr lang="en-US" altLang="zh-CN" sz="2000" dirty="0">
                <a:solidFill>
                  <a:schemeClr val="bg1">
                    <a:lumMod val="50000"/>
                  </a:schemeClr>
                </a:solidFill>
                <a:latin typeface="Microsoft YaHei Light" charset="-122"/>
                <a:ea typeface="Microsoft YaHei Light" charset="-122"/>
                <a:cs typeface="Microsoft YaHei Light" charset="-122"/>
              </a:rPr>
              <a:t>Add new file formats (</a:t>
            </a:r>
            <a:r>
              <a:rPr lang="en-US" altLang="zh-CN" sz="2000" dirty="0" err="1">
                <a:solidFill>
                  <a:schemeClr val="bg1">
                    <a:lumMod val="50000"/>
                  </a:schemeClr>
                </a:solidFill>
                <a:latin typeface="Microsoft YaHei Light" charset="-122"/>
                <a:ea typeface="Microsoft YaHei Light" charset="-122"/>
                <a:cs typeface="Microsoft YaHei Light" charset="-122"/>
              </a:rPr>
              <a:t>vdt</a:t>
            </a:r>
            <a:r>
              <a:rPr lang="en-US" altLang="zh-CN" sz="2000" dirty="0">
                <a:solidFill>
                  <a:schemeClr val="bg1">
                    <a:lumMod val="50000"/>
                  </a:schemeClr>
                </a:solidFill>
                <a:latin typeface="Microsoft YaHei Light" charset="-122"/>
                <a:ea typeface="Microsoft YaHei Light" charset="-122"/>
                <a:cs typeface="Microsoft YaHei Light" charset="-122"/>
              </a:rPr>
              <a:t>, Video </a:t>
            </a:r>
            <a:r>
              <a:rPr lang="en-US" altLang="zh-CN" sz="2000" dirty="0" err="1">
                <a:solidFill>
                  <a:schemeClr val="bg1">
                    <a:lumMod val="50000"/>
                  </a:schemeClr>
                </a:solidFill>
                <a:latin typeface="Microsoft YaHei Light" charset="-122"/>
                <a:ea typeface="Microsoft YaHei Light" charset="-122"/>
                <a:cs typeface="Microsoft YaHei Light" charset="-122"/>
              </a:rPr>
              <a:t>Danmaku</a:t>
            </a:r>
            <a:r>
              <a:rPr lang="en-US" altLang="zh-CN" sz="2000" dirty="0">
                <a:solidFill>
                  <a:schemeClr val="bg1">
                    <a:lumMod val="50000"/>
                  </a:schemeClr>
                </a:solidFill>
                <a:latin typeface="Microsoft YaHei Light" charset="-122"/>
                <a:ea typeface="Microsoft YaHei Light" charset="-122"/>
                <a:cs typeface="Microsoft YaHei Light" charset="-122"/>
              </a:rPr>
              <a:t> Track). The data format of VDT can refer to the </a:t>
            </a:r>
            <a:r>
              <a:rPr lang="en-US" altLang="zh-CN" sz="2000" dirty="0" smtClean="0">
                <a:solidFill>
                  <a:schemeClr val="bg1">
                    <a:lumMod val="50000"/>
                  </a:schemeClr>
                </a:solidFill>
                <a:latin typeface="Microsoft YaHei Light" charset="-122"/>
                <a:ea typeface="Microsoft YaHei Light" charset="-122"/>
                <a:cs typeface="Microsoft YaHei Light" charset="-122"/>
              </a:rPr>
              <a:t>instructions above.</a:t>
            </a:r>
            <a:endParaRPr lang="en-US" altLang="zh-CN" sz="2000" dirty="0">
              <a:solidFill>
                <a:schemeClr val="bg1">
                  <a:lumMod val="50000"/>
                </a:schemeClr>
              </a:solidFill>
              <a:latin typeface="Microsoft YaHei Light" charset="-122"/>
              <a:ea typeface="Microsoft YaHei Light" charset="-122"/>
              <a:cs typeface="Microsoft YaHei Light" charset="-122"/>
            </a:endParaRPr>
          </a:p>
          <a:p>
            <a:pPr marL="285750" indent="-285750">
              <a:buFont typeface="Wingdings" charset="2"/>
              <a:buChar char="q"/>
            </a:pPr>
            <a:endParaRPr lang="en-US" altLang="zh-CN" sz="2000" dirty="0">
              <a:latin typeface="Microsoft YaHei Light" charset="-122"/>
              <a:ea typeface="Microsoft YaHei Light" charset="-122"/>
              <a:cs typeface="Microsoft YaHei Light" charset="-122"/>
            </a:endParaRPr>
          </a:p>
          <a:p>
            <a:pPr marL="285750" indent="-285750">
              <a:buFont typeface="Wingdings" charset="2"/>
              <a:buChar char="q"/>
            </a:pPr>
            <a:r>
              <a:rPr lang="zh-CN" altLang="en-US" sz="2000" dirty="0">
                <a:latin typeface="Microsoft YaHei Light" charset="-122"/>
                <a:ea typeface="Microsoft YaHei Light" charset="-122"/>
                <a:cs typeface="Microsoft YaHei Light" charset="-122"/>
              </a:rPr>
              <a:t>通过</a:t>
            </a:r>
            <a:r>
              <a:rPr lang="en-US" altLang="zh-CN" sz="2000" dirty="0">
                <a:latin typeface="Microsoft YaHei Light" charset="-122"/>
                <a:ea typeface="Microsoft YaHei Light" charset="-122"/>
                <a:cs typeface="Microsoft YaHei Light" charset="-122"/>
              </a:rPr>
              <a:t>Video</a:t>
            </a:r>
            <a:r>
              <a:rPr lang="zh-CN" altLang="en-US" sz="2000" dirty="0">
                <a:latin typeface="Microsoft YaHei Light" charset="-122"/>
                <a:ea typeface="Microsoft YaHei Light" charset="-122"/>
                <a:cs typeface="Microsoft YaHei Light" charset="-122"/>
              </a:rPr>
              <a:t>下的</a:t>
            </a:r>
            <a:r>
              <a:rPr lang="en-US" altLang="zh-CN" sz="2000" dirty="0">
                <a:latin typeface="Microsoft YaHei Light" charset="-122"/>
                <a:ea typeface="Microsoft YaHei Light" charset="-122"/>
                <a:cs typeface="Microsoft YaHei Light" charset="-122"/>
              </a:rPr>
              <a:t>track</a:t>
            </a:r>
            <a:r>
              <a:rPr lang="zh-CN" altLang="en-US" sz="2000" dirty="0">
                <a:latin typeface="Microsoft YaHei Light" charset="-122"/>
                <a:ea typeface="Microsoft YaHei Light" charset="-122"/>
                <a:cs typeface="Microsoft YaHei Light" charset="-122"/>
              </a:rPr>
              <a:t>标签引入，</a:t>
            </a:r>
            <a:r>
              <a:rPr lang="en-US" altLang="zh-CN" sz="2000" dirty="0">
                <a:latin typeface="Microsoft YaHei Light" charset="-122"/>
                <a:ea typeface="Microsoft YaHei Light" charset="-122"/>
                <a:cs typeface="Microsoft YaHei Light" charset="-122"/>
              </a:rPr>
              <a:t>Video</a:t>
            </a:r>
            <a:r>
              <a:rPr lang="zh-CN" altLang="en-US" sz="2000" dirty="0">
                <a:latin typeface="Microsoft YaHei Light" charset="-122"/>
                <a:ea typeface="Microsoft YaHei Light" charset="-122"/>
                <a:cs typeface="Microsoft YaHei Light" charset="-122"/>
              </a:rPr>
              <a:t>根据</a:t>
            </a:r>
            <a:r>
              <a:rPr lang="en-US" altLang="zh-CN" sz="2000" dirty="0" err="1">
                <a:latin typeface="Microsoft YaHei Light" charset="-122"/>
                <a:ea typeface="Microsoft YaHei Light" charset="-122"/>
                <a:cs typeface="Microsoft YaHei Light" charset="-122"/>
              </a:rPr>
              <a:t>vdt</a:t>
            </a:r>
            <a:r>
              <a:rPr lang="zh-CN" altLang="en-US" sz="2000" dirty="0">
                <a:latin typeface="Microsoft YaHei Light" charset="-122"/>
                <a:ea typeface="Microsoft YaHei Light" charset="-122"/>
                <a:cs typeface="Microsoft YaHei Light" charset="-122"/>
              </a:rPr>
              <a:t>的内容进行自动绘制弹幕。</a:t>
            </a:r>
          </a:p>
          <a:p>
            <a:pPr marL="285750" indent="-285750">
              <a:buFont typeface="Wingdings" charset="2"/>
              <a:buChar char="§"/>
            </a:pPr>
            <a:r>
              <a:rPr lang="en-US" altLang="zh-CN" sz="2000" dirty="0" smtClean="0">
                <a:solidFill>
                  <a:schemeClr val="bg1">
                    <a:lumMod val="50000"/>
                  </a:schemeClr>
                </a:solidFill>
                <a:latin typeface="Microsoft YaHei Light" charset="-122"/>
                <a:ea typeface="Microsoft YaHei Light" charset="-122"/>
                <a:cs typeface="Microsoft YaHei Light" charset="-122"/>
              </a:rPr>
              <a:t>Introduced </a:t>
            </a:r>
            <a:r>
              <a:rPr lang="en-US" altLang="zh-CN" sz="2000" dirty="0">
                <a:solidFill>
                  <a:schemeClr val="bg1">
                    <a:lumMod val="50000"/>
                  </a:schemeClr>
                </a:solidFill>
                <a:latin typeface="Microsoft YaHei Light" charset="-122"/>
                <a:ea typeface="Microsoft YaHei Light" charset="-122"/>
                <a:cs typeface="Microsoft YaHei Light" charset="-122"/>
              </a:rPr>
              <a:t>through the track tag under Video, Video automatically draws the bullet curtain according to the content of </a:t>
            </a:r>
            <a:r>
              <a:rPr lang="en-US" altLang="zh-CN" sz="2000" dirty="0" err="1">
                <a:solidFill>
                  <a:schemeClr val="bg1">
                    <a:lumMod val="50000"/>
                  </a:schemeClr>
                </a:solidFill>
                <a:latin typeface="Microsoft YaHei Light" charset="-122"/>
                <a:ea typeface="Microsoft YaHei Light" charset="-122"/>
                <a:cs typeface="Microsoft YaHei Light" charset="-122"/>
              </a:rPr>
              <a:t>vdt</a:t>
            </a:r>
            <a:r>
              <a:rPr lang="en-US" altLang="zh-CN" sz="2000" dirty="0">
                <a:solidFill>
                  <a:schemeClr val="bg1">
                    <a:lumMod val="50000"/>
                  </a:schemeClr>
                </a:solidFill>
                <a:latin typeface="Microsoft YaHei Light" charset="-122"/>
                <a:ea typeface="Microsoft YaHei Light" charset="-122"/>
                <a:cs typeface="Microsoft YaHei Light" charset="-122"/>
              </a:rPr>
              <a:t>.</a:t>
            </a:r>
          </a:p>
          <a:p>
            <a:endParaRPr lang="en-US" altLang="zh-CN" sz="2000" dirty="0">
              <a:latin typeface="Microsoft YaHei Light" charset="-122"/>
              <a:ea typeface="Microsoft YaHei Light" charset="-122"/>
              <a:cs typeface="Microsoft YaHei Light" charset="-122"/>
            </a:endParaRPr>
          </a:p>
        </p:txBody>
      </p:sp>
      <p:pic>
        <p:nvPicPr>
          <p:cNvPr id="4" name="图片 3">
            <a:extLst>
              <a:ext uri="{FF2B5EF4-FFF2-40B4-BE49-F238E27FC236}">
                <a16:creationId xmlns:a16="http://schemas.microsoft.com/office/drawing/2014/main" xmlns="" id="{84AD3D33-A6DB-094F-B691-0CAB7C75A8AD}"/>
              </a:ext>
            </a:extLst>
          </p:cNvPr>
          <p:cNvPicPr>
            <a:picLocks noChangeAspect="1"/>
          </p:cNvPicPr>
          <p:nvPr/>
        </p:nvPicPr>
        <p:blipFill>
          <a:blip r:embed="rId6"/>
          <a:stretch>
            <a:fillRect/>
          </a:stretch>
        </p:blipFill>
        <p:spPr>
          <a:xfrm>
            <a:off x="2398387" y="5036335"/>
            <a:ext cx="6855781" cy="1522272"/>
          </a:xfrm>
          <a:prstGeom prst="rect">
            <a:avLst/>
          </a:prstGeom>
        </p:spPr>
      </p:pic>
    </p:spTree>
    <p:extLst>
      <p:ext uri="{BB962C8B-B14F-4D97-AF65-F5344CB8AC3E}">
        <p14:creationId xmlns:p14="http://schemas.microsoft.com/office/powerpoint/2010/main" val="2106765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24298" y="246294"/>
            <a:ext cx="6190670" cy="1200329"/>
          </a:xfrm>
          <a:prstGeom prst="rect">
            <a:avLst/>
          </a:prstGeom>
          <a:noFill/>
        </p:spPr>
        <p:txBody>
          <a:bodyPr wrap="none" rtlCol="0">
            <a:spAutoFit/>
          </a:bodyPr>
          <a:lstStyle/>
          <a:p>
            <a:pPr algn="ctr"/>
            <a:r>
              <a:rPr lang="en-US" altLang="zh-CN" sz="3600" b="1" dirty="0">
                <a:latin typeface="Microsoft YaHei Light" charset="-122"/>
                <a:ea typeface="Microsoft YaHei Light" charset="-122"/>
                <a:cs typeface="Microsoft YaHei Light" charset="-122"/>
              </a:rPr>
              <a:t>Bullet Curtain </a:t>
            </a:r>
            <a:r>
              <a:rPr lang="mr-IN" altLang="zh-CN" sz="3600" b="1" dirty="0">
                <a:latin typeface="Microsoft YaHei Light" charset="-122"/>
                <a:ea typeface="Microsoft YaHei Light" charset="-122"/>
                <a:cs typeface="Microsoft YaHei Light" charset="-122"/>
              </a:rPr>
              <a:t>–</a:t>
            </a:r>
            <a:r>
              <a:rPr lang="en-US" altLang="zh-CN" sz="3600" b="1" dirty="0">
                <a:latin typeface="Microsoft YaHei Light" charset="-122"/>
                <a:ea typeface="Microsoft YaHei Light" charset="-122"/>
                <a:cs typeface="Microsoft YaHei Light" charset="-122"/>
              </a:rPr>
              <a:t> VDT</a:t>
            </a:r>
            <a:r>
              <a:rPr lang="zh-CN" altLang="en-US" sz="3600" b="1" dirty="0">
                <a:latin typeface="Microsoft YaHei Light" charset="-122"/>
                <a:ea typeface="Microsoft YaHei Light" charset="-122"/>
                <a:cs typeface="Microsoft YaHei Light" charset="-122"/>
              </a:rPr>
              <a:t> </a:t>
            </a:r>
            <a:r>
              <a:rPr lang="en-US" altLang="zh-CN" sz="3600" b="1" dirty="0">
                <a:latin typeface="Microsoft YaHei Light" charset="-122"/>
                <a:ea typeface="Microsoft YaHei Light" charset="-122"/>
                <a:cs typeface="Microsoft YaHei Light" charset="-122"/>
              </a:rPr>
              <a:t>Formats</a:t>
            </a:r>
          </a:p>
          <a:p>
            <a:pPr algn="ctr"/>
            <a:r>
              <a:rPr lang="zh-CN" altLang="en-US" sz="3600" b="1" dirty="0">
                <a:solidFill>
                  <a:schemeClr val="bg1">
                    <a:lumMod val="65000"/>
                  </a:schemeClr>
                </a:solidFill>
                <a:latin typeface="Microsoft YaHei Light" charset="-122"/>
                <a:ea typeface="Microsoft YaHei Light" charset="-122"/>
                <a:cs typeface="Microsoft YaHei Light" charset="-122"/>
              </a:rPr>
              <a:t>弹幕</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mr-IN" altLang="zh-CN" sz="3600" b="1" dirty="0">
                <a:solidFill>
                  <a:schemeClr val="bg1">
                    <a:lumMod val="65000"/>
                  </a:schemeClr>
                </a:solidFill>
                <a:latin typeface="Microsoft YaHei Light" charset="-122"/>
                <a:ea typeface="Microsoft YaHei Light" charset="-122"/>
                <a:cs typeface="Microsoft YaHei Light" charset="-122"/>
              </a:rPr>
              <a:t>–</a:t>
            </a:r>
            <a:r>
              <a:rPr lang="en-US" altLang="zh-CN" sz="3600" b="1" dirty="0">
                <a:solidFill>
                  <a:schemeClr val="bg1">
                    <a:lumMod val="65000"/>
                  </a:schemeClr>
                </a:solidFill>
                <a:latin typeface="Microsoft YaHei Light" charset="-122"/>
                <a:ea typeface="Microsoft YaHei Light" charset="-122"/>
                <a:cs typeface="Microsoft YaHei Light" charset="-122"/>
              </a:rPr>
              <a:t> VDT</a:t>
            </a:r>
            <a:r>
              <a:rPr lang="zh-CN" altLang="en-US" sz="3600" b="1" dirty="0">
                <a:solidFill>
                  <a:schemeClr val="bg1">
                    <a:lumMod val="65000"/>
                  </a:schemeClr>
                </a:solidFill>
                <a:latin typeface="Microsoft YaHei Light" charset="-122"/>
                <a:ea typeface="Microsoft YaHei Light" charset="-122"/>
                <a:cs typeface="Microsoft YaHei Light" charset="-122"/>
              </a:rPr>
              <a:t>文件格式</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3" name="TextBox 2"/>
          <p:cNvSpPr txBox="1"/>
          <p:nvPr/>
        </p:nvSpPr>
        <p:spPr>
          <a:xfrm>
            <a:off x="534369" y="1579096"/>
            <a:ext cx="10098594" cy="369332"/>
          </a:xfrm>
          <a:prstGeom prst="rect">
            <a:avLst/>
          </a:prstGeom>
          <a:noFill/>
        </p:spPr>
        <p:txBody>
          <a:bodyPr wrap="square" rtlCol="0">
            <a:spAutoFit/>
          </a:bodyPr>
          <a:lstStyle/>
          <a:p>
            <a:r>
              <a:rPr lang="en-US" altLang="zh-CN" dirty="0">
                <a:latin typeface="Microsoft YaHei Light" charset="-122"/>
                <a:ea typeface="Microsoft YaHei Light" charset="-122"/>
                <a:cs typeface="Microsoft YaHei Light" charset="-122"/>
              </a:rPr>
              <a:t>VDT</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format</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file</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refers</a:t>
            </a:r>
            <a:r>
              <a:rPr lang="zh-CN" altLang="en-US" dirty="0">
                <a:latin typeface="Microsoft YaHei Light" charset="-122"/>
                <a:ea typeface="Microsoft YaHei Light" charset="-122"/>
                <a:cs typeface="Microsoft YaHei Light" charset="-122"/>
              </a:rPr>
              <a:t> </a:t>
            </a:r>
            <a:r>
              <a:rPr lang="en-US" altLang="zh-CN" dirty="0" err="1">
                <a:latin typeface="Microsoft YaHei Light" charset="-122"/>
                <a:ea typeface="Microsoft YaHei Light" charset="-122"/>
                <a:cs typeface="Microsoft YaHei Light" charset="-122"/>
              </a:rPr>
              <a:t>webVTT</a:t>
            </a:r>
            <a:r>
              <a:rPr lang="en-US" altLang="zh-CN" dirty="0">
                <a:latin typeface="Microsoft YaHei Light" charset="-122"/>
                <a:ea typeface="Microsoft YaHei Light" charset="-122"/>
                <a:cs typeface="Microsoft YaHei Light" charset="-122"/>
              </a:rPr>
              <a:t>,</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using</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JSON</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to</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describe</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bullet</a:t>
            </a:r>
            <a:r>
              <a:rPr lang="zh-CN" altLang="en-US" dirty="0">
                <a:latin typeface="Microsoft YaHei Light" charset="-122"/>
                <a:ea typeface="Microsoft YaHei Light" charset="-122"/>
                <a:cs typeface="Microsoft YaHei Light" charset="-122"/>
              </a:rPr>
              <a:t> </a:t>
            </a:r>
            <a:r>
              <a:rPr lang="en-US" altLang="zh-CN" dirty="0">
                <a:latin typeface="Microsoft YaHei Light" charset="-122"/>
                <a:ea typeface="Microsoft YaHei Light" charset="-122"/>
                <a:cs typeface="Microsoft YaHei Light" charset="-122"/>
              </a:rPr>
              <a:t>curtains</a:t>
            </a:r>
            <a:r>
              <a:rPr lang="zh-CN" altLang="en-US" dirty="0">
                <a:latin typeface="Microsoft YaHei Light" charset="-122"/>
                <a:ea typeface="Microsoft YaHei Light" charset="-122"/>
                <a:cs typeface="Microsoft YaHei Light" charset="-122"/>
              </a:rPr>
              <a:t> </a:t>
            </a:r>
          </a:p>
        </p:txBody>
      </p:sp>
      <p:pic>
        <p:nvPicPr>
          <p:cNvPr id="2" name="图片 1">
            <a:extLst>
              <a:ext uri="{FF2B5EF4-FFF2-40B4-BE49-F238E27FC236}">
                <a16:creationId xmlns:a16="http://schemas.microsoft.com/office/drawing/2014/main" xmlns="" id="{62E3BA3A-849C-D649-AB53-C30B1266FE8C}"/>
              </a:ext>
            </a:extLst>
          </p:cNvPr>
          <p:cNvPicPr>
            <a:picLocks noChangeAspect="1"/>
          </p:cNvPicPr>
          <p:nvPr/>
        </p:nvPicPr>
        <p:blipFill>
          <a:blip r:embed="rId6"/>
          <a:stretch>
            <a:fillRect/>
          </a:stretch>
        </p:blipFill>
        <p:spPr>
          <a:xfrm>
            <a:off x="534369" y="2080901"/>
            <a:ext cx="5476287" cy="4162611"/>
          </a:xfrm>
          <a:prstGeom prst="rect">
            <a:avLst/>
          </a:prstGeom>
        </p:spPr>
      </p:pic>
      <p:sp>
        <p:nvSpPr>
          <p:cNvPr id="8" name="TextBox 2">
            <a:extLst>
              <a:ext uri="{FF2B5EF4-FFF2-40B4-BE49-F238E27FC236}">
                <a16:creationId xmlns:a16="http://schemas.microsoft.com/office/drawing/2014/main" xmlns="" id="{DDCCBC38-B830-5B4B-AA08-3B0BD233E63F}"/>
              </a:ext>
            </a:extLst>
          </p:cNvPr>
          <p:cNvSpPr txBox="1"/>
          <p:nvPr/>
        </p:nvSpPr>
        <p:spPr>
          <a:xfrm>
            <a:off x="2897434" y="6242374"/>
            <a:ext cx="4252513" cy="369332"/>
          </a:xfrm>
          <a:prstGeom prst="rect">
            <a:avLst/>
          </a:prstGeom>
          <a:noFill/>
        </p:spPr>
        <p:txBody>
          <a:bodyPr wrap="square" rtlCol="0">
            <a:spAutoFit/>
          </a:bodyPr>
          <a:lstStyle/>
          <a:p>
            <a:r>
              <a:rPr lang="en-US" altLang="zh-CN" dirty="0">
                <a:solidFill>
                  <a:schemeClr val="bg1">
                    <a:lumMod val="65000"/>
                  </a:schemeClr>
                </a:solidFill>
                <a:latin typeface="Microsoft YaHei Light" charset="-122"/>
                <a:ea typeface="Microsoft YaHei Light" charset="-122"/>
                <a:cs typeface="Microsoft YaHei Light" charset="-122"/>
                <a:hlinkClick r:id="rId7"/>
              </a:rPr>
              <a:t>POC</a:t>
            </a:r>
            <a:r>
              <a:rPr lang="en-US" altLang="zh-CN" dirty="0">
                <a:solidFill>
                  <a:schemeClr val="bg1">
                    <a:lumMod val="65000"/>
                  </a:schemeClr>
                </a:solidFill>
                <a:latin typeface="Microsoft YaHei Light" charset="-122"/>
                <a:ea typeface="Microsoft YaHei Light" charset="-122"/>
                <a:cs typeface="Microsoft YaHei Light" charset="-122"/>
              </a:rPr>
              <a:t>(Only</a:t>
            </a:r>
            <a:r>
              <a:rPr lang="zh-CN" altLang="en-US" dirty="0">
                <a:solidFill>
                  <a:schemeClr val="bg1">
                    <a:lumMod val="65000"/>
                  </a:schemeClr>
                </a:solidFill>
                <a:latin typeface="Microsoft YaHei Light" charset="-122"/>
                <a:ea typeface="Microsoft YaHei Light" charset="-122"/>
                <a:cs typeface="Microsoft YaHei Light" charset="-122"/>
              </a:rPr>
              <a:t> </a:t>
            </a:r>
            <a:r>
              <a:rPr lang="en-US" altLang="zh-CN" dirty="0">
                <a:solidFill>
                  <a:schemeClr val="bg1">
                    <a:lumMod val="65000"/>
                  </a:schemeClr>
                </a:solidFill>
                <a:latin typeface="Microsoft YaHei Light" charset="-122"/>
                <a:ea typeface="Microsoft YaHei Light" charset="-122"/>
                <a:cs typeface="Microsoft YaHei Light" charset="-122"/>
              </a:rPr>
              <a:t>for</a:t>
            </a:r>
            <a:r>
              <a:rPr lang="zh-CN" altLang="en-US" dirty="0">
                <a:solidFill>
                  <a:schemeClr val="bg1">
                    <a:lumMod val="65000"/>
                  </a:schemeClr>
                </a:solidFill>
                <a:latin typeface="Microsoft YaHei Light" charset="-122"/>
                <a:ea typeface="Microsoft YaHei Light" charset="-122"/>
                <a:cs typeface="Microsoft YaHei Light" charset="-122"/>
              </a:rPr>
              <a:t> </a:t>
            </a:r>
            <a:r>
              <a:rPr lang="en-US" altLang="zh-CN" dirty="0">
                <a:solidFill>
                  <a:schemeClr val="bg1">
                    <a:lumMod val="65000"/>
                  </a:schemeClr>
                </a:solidFill>
                <a:latin typeface="Microsoft YaHei Light" charset="-122"/>
                <a:ea typeface="Microsoft YaHei Light" charset="-122"/>
                <a:cs typeface="Microsoft YaHei Light" charset="-122"/>
              </a:rPr>
              <a:t>Google</a:t>
            </a:r>
            <a:r>
              <a:rPr lang="zh-CN" altLang="en-US" dirty="0">
                <a:solidFill>
                  <a:schemeClr val="bg1">
                    <a:lumMod val="65000"/>
                  </a:schemeClr>
                </a:solidFill>
                <a:latin typeface="Microsoft YaHei Light" charset="-122"/>
                <a:ea typeface="Microsoft YaHei Light" charset="-122"/>
                <a:cs typeface="Microsoft YaHei Light" charset="-122"/>
              </a:rPr>
              <a:t> </a:t>
            </a:r>
            <a:r>
              <a:rPr lang="en-US" altLang="zh-CN" dirty="0">
                <a:solidFill>
                  <a:schemeClr val="bg1">
                    <a:lumMod val="65000"/>
                  </a:schemeClr>
                </a:solidFill>
                <a:latin typeface="Microsoft YaHei Light" charset="-122"/>
                <a:ea typeface="Microsoft YaHei Light" charset="-122"/>
                <a:cs typeface="Microsoft YaHei Light" charset="-122"/>
              </a:rPr>
              <a:t>Chrome)</a:t>
            </a:r>
            <a:endParaRPr lang="zh-CN" altLang="en-US" dirty="0">
              <a:solidFill>
                <a:schemeClr val="bg1">
                  <a:lumMod val="65000"/>
                </a:schemeClr>
              </a:solidFill>
              <a:latin typeface="Microsoft YaHei Light" charset="-122"/>
              <a:ea typeface="Microsoft YaHei Light" charset="-122"/>
              <a:cs typeface="Microsoft YaHei Light" charset="-122"/>
            </a:endParaRPr>
          </a:p>
        </p:txBody>
      </p:sp>
      <p:sp>
        <p:nvSpPr>
          <p:cNvPr id="10" name="TextBox 2">
            <a:extLst>
              <a:ext uri="{FF2B5EF4-FFF2-40B4-BE49-F238E27FC236}">
                <a16:creationId xmlns:a16="http://schemas.microsoft.com/office/drawing/2014/main" xmlns="" id="{872457D4-5A55-8E43-AAC4-4659658EB7C9}"/>
              </a:ext>
            </a:extLst>
          </p:cNvPr>
          <p:cNvSpPr txBox="1"/>
          <p:nvPr/>
        </p:nvSpPr>
        <p:spPr>
          <a:xfrm>
            <a:off x="1404412" y="6242374"/>
            <a:ext cx="4837892" cy="369332"/>
          </a:xfrm>
          <a:prstGeom prst="rect">
            <a:avLst/>
          </a:prstGeom>
          <a:noFill/>
        </p:spPr>
        <p:txBody>
          <a:bodyPr wrap="square" rtlCol="0">
            <a:spAutoFit/>
          </a:bodyPr>
          <a:lstStyle/>
          <a:p>
            <a:r>
              <a:rPr lang="en-US" altLang="zh-CN" dirty="0" err="1">
                <a:solidFill>
                  <a:schemeClr val="bg1">
                    <a:lumMod val="65000"/>
                  </a:schemeClr>
                </a:solidFill>
                <a:latin typeface="Microsoft YaHei Light" charset="-122"/>
                <a:ea typeface="Microsoft YaHei Light" charset="-122"/>
                <a:cs typeface="Microsoft YaHei Light" charset="-122"/>
              </a:rPr>
              <a:t>danmaku.vdt</a:t>
            </a:r>
            <a:endParaRPr lang="zh-CN" altLang="en-US" dirty="0">
              <a:solidFill>
                <a:schemeClr val="bg1">
                  <a:lumMod val="65000"/>
                </a:schemeClr>
              </a:solidFill>
              <a:latin typeface="Microsoft YaHei Light" charset="-122"/>
              <a:ea typeface="Microsoft YaHei Light" charset="-122"/>
              <a:cs typeface="Microsoft YaHei Light" charset="-122"/>
            </a:endParaRPr>
          </a:p>
        </p:txBody>
      </p:sp>
      <p:sp>
        <p:nvSpPr>
          <p:cNvPr id="11" name="TextBox 2">
            <a:extLst>
              <a:ext uri="{FF2B5EF4-FFF2-40B4-BE49-F238E27FC236}">
                <a16:creationId xmlns:a16="http://schemas.microsoft.com/office/drawing/2014/main" xmlns="" id="{8E041B1E-ED35-9C41-99F3-9344C5040FA9}"/>
              </a:ext>
            </a:extLst>
          </p:cNvPr>
          <p:cNvSpPr txBox="1"/>
          <p:nvPr/>
        </p:nvSpPr>
        <p:spPr>
          <a:xfrm>
            <a:off x="6242304" y="2080901"/>
            <a:ext cx="5281349" cy="4478149"/>
          </a:xfrm>
          <a:prstGeom prst="rect">
            <a:avLst/>
          </a:prstGeom>
          <a:noFill/>
        </p:spPr>
        <p:txBody>
          <a:bodyPr wrap="square" rtlCol="0">
            <a:spAutoFit/>
          </a:bodyPr>
          <a:lstStyle/>
          <a:p>
            <a:r>
              <a:rPr lang="en-US" altLang="zh-CN" sz="1500" b="1" dirty="0" smtClean="0">
                <a:solidFill>
                  <a:schemeClr val="bg1">
                    <a:lumMod val="65000"/>
                  </a:schemeClr>
                </a:solidFill>
                <a:highlight>
                  <a:srgbClr val="FFFF00"/>
                </a:highlight>
                <a:latin typeface="Microsoft YaHei Light" charset="-122"/>
                <a:ea typeface="Microsoft YaHei Light" charset="-122"/>
                <a:cs typeface="Microsoft YaHei Light" charset="-122"/>
              </a:rPr>
              <a:t>VDT</a:t>
            </a:r>
            <a:r>
              <a:rPr lang="en-US" altLang="zh-CN" sz="1500" dirty="0" smtClean="0">
                <a:solidFill>
                  <a:schemeClr val="bg1">
                    <a:lumMod val="65000"/>
                  </a:schemeClr>
                </a:solidFill>
                <a:latin typeface="Microsoft YaHei Light" charset="-122"/>
                <a:ea typeface="Microsoft YaHei Light" charset="-122"/>
                <a:cs typeface="Microsoft YaHei Light" charset="-122"/>
              </a:rPr>
              <a:t>:</a:t>
            </a:r>
            <a:r>
              <a:rPr lang="zh-CN" altLang="en-US" sz="1500" dirty="0" smtClean="0">
                <a:solidFill>
                  <a:schemeClr val="bg1">
                    <a:lumMod val="65000"/>
                  </a:schemeClr>
                </a:solidFill>
                <a:latin typeface="Microsoft YaHei Light" charset="-122"/>
                <a:ea typeface="Microsoft YaHei Light" charset="-122"/>
                <a:cs typeface="Microsoft YaHei Light" charset="-122"/>
              </a:rPr>
              <a:t>  </a:t>
            </a:r>
            <a:r>
              <a:rPr lang="en-US" altLang="zh-CN" sz="1500" dirty="0" smtClean="0">
                <a:solidFill>
                  <a:schemeClr val="bg1">
                    <a:lumMod val="65000"/>
                  </a:schemeClr>
                </a:solidFill>
                <a:latin typeface="Microsoft YaHei Light" charset="-122"/>
                <a:ea typeface="Microsoft YaHei Light" charset="-122"/>
                <a:cs typeface="Microsoft YaHei Light" charset="-122"/>
              </a:rPr>
              <a:t>Just</a:t>
            </a:r>
            <a:r>
              <a:rPr lang="zh-CN" altLang="en-US" sz="1500" dirty="0" smtClean="0">
                <a:solidFill>
                  <a:schemeClr val="bg1">
                    <a:lumMod val="65000"/>
                  </a:schemeClr>
                </a:solidFill>
                <a:latin typeface="Microsoft YaHei Light" charset="-122"/>
                <a:ea typeface="Microsoft YaHei Light" charset="-122"/>
                <a:cs typeface="Microsoft YaHei Light" charset="-122"/>
              </a:rPr>
              <a:t> </a:t>
            </a:r>
            <a:r>
              <a:rPr lang="en-US" altLang="zh-CN" sz="1500" dirty="0" smtClean="0">
                <a:solidFill>
                  <a:schemeClr val="bg1">
                    <a:lumMod val="65000"/>
                  </a:schemeClr>
                </a:solidFill>
                <a:latin typeface="Microsoft YaHei Light" charset="-122"/>
                <a:ea typeface="Microsoft YaHei Light" charset="-122"/>
                <a:cs typeface="Microsoft YaHei Light" charset="-122"/>
              </a:rPr>
              <a:t>like</a:t>
            </a:r>
            <a:r>
              <a:rPr lang="zh-CN" altLang="en-US" sz="1500" dirty="0" smtClean="0">
                <a:solidFill>
                  <a:schemeClr val="bg1">
                    <a:lumMod val="65000"/>
                  </a:schemeClr>
                </a:solidFill>
                <a:latin typeface="Microsoft YaHei Light" charset="-122"/>
                <a:ea typeface="Microsoft YaHei Light" charset="-122"/>
                <a:cs typeface="Microsoft YaHei Light" charset="-122"/>
              </a:rPr>
              <a:t> </a:t>
            </a:r>
            <a:r>
              <a:rPr lang="en-US" altLang="zh-CN" sz="1500" dirty="0" err="1" smtClean="0">
                <a:solidFill>
                  <a:schemeClr val="bg1">
                    <a:lumMod val="65000"/>
                  </a:schemeClr>
                </a:solidFill>
                <a:latin typeface="Microsoft YaHei Light" charset="-122"/>
                <a:ea typeface="Microsoft YaHei Light" charset="-122"/>
                <a:cs typeface="Microsoft YaHei Light" charset="-122"/>
              </a:rPr>
              <a:t>WebVTT</a:t>
            </a:r>
            <a:r>
              <a:rPr lang="en-US" altLang="zh-CN" sz="1500" dirty="0" smtClean="0">
                <a:solidFill>
                  <a:schemeClr val="bg1">
                    <a:lumMod val="65000"/>
                  </a:schemeClr>
                </a:solidFill>
                <a:latin typeface="Microsoft YaHei Light" charset="-122"/>
                <a:ea typeface="Microsoft YaHei Light" charset="-122"/>
                <a:cs typeface="Microsoft YaHei Light" charset="-122"/>
              </a:rPr>
              <a:t>,</a:t>
            </a:r>
            <a:r>
              <a:rPr lang="zh-CN" altLang="en-US" sz="1500" dirty="0" smtClean="0">
                <a:solidFill>
                  <a:schemeClr val="bg1">
                    <a:lumMod val="65000"/>
                  </a:schemeClr>
                </a:solidFill>
                <a:latin typeface="Microsoft YaHei Light" charset="-122"/>
                <a:ea typeface="Microsoft YaHei Light" charset="-122"/>
                <a:cs typeface="Microsoft YaHei Light" charset="-122"/>
              </a:rPr>
              <a:t> </a:t>
            </a:r>
            <a:r>
              <a:rPr lang="en-US" altLang="zh-CN" sz="1500" dirty="0" smtClean="0">
                <a:solidFill>
                  <a:schemeClr val="bg1">
                    <a:lumMod val="65000"/>
                  </a:schemeClr>
                </a:solidFill>
                <a:latin typeface="Microsoft YaHei Light" charset="-122"/>
                <a:ea typeface="Microsoft YaHei Light" charset="-122"/>
                <a:cs typeface="Microsoft YaHei Light" charset="-122"/>
              </a:rPr>
              <a:t>indicating</a:t>
            </a:r>
            <a:r>
              <a:rPr lang="zh-CN" altLang="en-US" sz="1500" dirty="0" smtClean="0">
                <a:solidFill>
                  <a:schemeClr val="bg1">
                    <a:lumMod val="65000"/>
                  </a:schemeClr>
                </a:solidFill>
                <a:latin typeface="Microsoft YaHei Light" charset="-122"/>
                <a:ea typeface="Microsoft YaHei Light" charset="-122"/>
                <a:cs typeface="Microsoft YaHei Light" charset="-122"/>
              </a:rPr>
              <a:t> </a:t>
            </a:r>
            <a:r>
              <a:rPr lang="en-US" altLang="zh-CN" sz="1500" dirty="0" smtClean="0">
                <a:solidFill>
                  <a:schemeClr val="bg1">
                    <a:lumMod val="65000"/>
                  </a:schemeClr>
                </a:solidFill>
                <a:latin typeface="Microsoft YaHei Light" charset="-122"/>
                <a:ea typeface="Microsoft YaHei Light" charset="-122"/>
                <a:cs typeface="Microsoft YaHei Light" charset="-122"/>
              </a:rPr>
              <a:t>file</a:t>
            </a:r>
            <a:r>
              <a:rPr lang="zh-CN" altLang="en-US" sz="1500" dirty="0" smtClean="0">
                <a:solidFill>
                  <a:schemeClr val="bg1">
                    <a:lumMod val="65000"/>
                  </a:schemeClr>
                </a:solidFill>
                <a:latin typeface="Microsoft YaHei Light" charset="-122"/>
                <a:ea typeface="Microsoft YaHei Light" charset="-122"/>
                <a:cs typeface="Microsoft YaHei Light" charset="-122"/>
              </a:rPr>
              <a:t> </a:t>
            </a:r>
            <a:r>
              <a:rPr lang="en-US" altLang="zh-CN" sz="1500" dirty="0" smtClean="0">
                <a:solidFill>
                  <a:schemeClr val="bg1">
                    <a:lumMod val="65000"/>
                  </a:schemeClr>
                </a:solidFill>
                <a:latin typeface="Microsoft YaHei Light" charset="-122"/>
                <a:ea typeface="Microsoft YaHei Light" charset="-122"/>
                <a:cs typeface="Microsoft YaHei Light" charset="-122"/>
              </a:rPr>
              <a:t>format</a:t>
            </a:r>
          </a:p>
          <a:p>
            <a:endParaRPr lang="en-US" altLang="zh-CN" sz="1500" dirty="0">
              <a:solidFill>
                <a:schemeClr val="bg1">
                  <a:lumMod val="65000"/>
                </a:schemeClr>
              </a:solidFill>
              <a:latin typeface="Microsoft YaHei Light" charset="-122"/>
              <a:ea typeface="Microsoft YaHei Light" charset="-122"/>
              <a:cs typeface="Microsoft YaHei Light" charset="-122"/>
            </a:endParaRPr>
          </a:p>
          <a:p>
            <a:r>
              <a:rPr lang="en-US" altLang="zh-CN" sz="1500" b="1" dirty="0">
                <a:solidFill>
                  <a:schemeClr val="bg1">
                    <a:lumMod val="65000"/>
                  </a:schemeClr>
                </a:solidFill>
                <a:latin typeface="Microsoft YaHei Light" charset="-122"/>
                <a:ea typeface="Microsoft YaHei Light" charset="-122"/>
                <a:cs typeface="Microsoft YaHei Light" charset="-122"/>
              </a:rPr>
              <a:t>00:00:00.100</a:t>
            </a:r>
            <a:r>
              <a:rPr lang="zh-CN" altLang="en-US" sz="1500" b="1" dirty="0">
                <a:solidFill>
                  <a:schemeClr val="bg1">
                    <a:lumMod val="65000"/>
                  </a:schemeClr>
                </a:solidFill>
                <a:latin typeface="Microsoft YaHei Light" charset="-122"/>
                <a:ea typeface="Microsoft YaHei Light" charset="-122"/>
                <a:cs typeface="Microsoft YaHei Light" charset="-122"/>
              </a:rPr>
              <a:t> </a:t>
            </a:r>
            <a:r>
              <a:rPr lang="en-US" altLang="zh-CN" sz="1500" b="1" dirty="0">
                <a:solidFill>
                  <a:schemeClr val="bg1">
                    <a:lumMod val="65000"/>
                  </a:schemeClr>
                </a:solidFill>
                <a:latin typeface="Microsoft YaHei Light" charset="-122"/>
                <a:ea typeface="Microsoft YaHei Light" charset="-122"/>
                <a:cs typeface="Microsoft YaHei Light" charset="-122"/>
              </a:rPr>
              <a:t>--&gt;</a:t>
            </a:r>
            <a:r>
              <a:rPr lang="zh-CN" altLang="en-US" sz="1500" b="1" dirty="0">
                <a:solidFill>
                  <a:schemeClr val="bg1">
                    <a:lumMod val="65000"/>
                  </a:schemeClr>
                </a:solidFill>
                <a:latin typeface="Microsoft YaHei Light" charset="-122"/>
                <a:ea typeface="Microsoft YaHei Light" charset="-122"/>
                <a:cs typeface="Microsoft YaHei Light" charset="-122"/>
              </a:rPr>
              <a:t> </a:t>
            </a:r>
            <a:r>
              <a:rPr lang="en-US" altLang="zh-CN" sz="1500" b="1" dirty="0">
                <a:solidFill>
                  <a:schemeClr val="bg1">
                    <a:lumMod val="65000"/>
                  </a:schemeClr>
                </a:solidFill>
                <a:latin typeface="Microsoft YaHei Light" charset="-122"/>
                <a:ea typeface="Microsoft YaHei Light" charset="-122"/>
                <a:cs typeface="Microsoft YaHei Light" charset="-122"/>
              </a:rPr>
              <a:t>00:00:10.100</a:t>
            </a:r>
            <a:r>
              <a:rPr lang="en-US" altLang="zh-CN" sz="1500" dirty="0">
                <a:solidFill>
                  <a:schemeClr val="bg1">
                    <a:lumMod val="65000"/>
                  </a:schemeClr>
                </a:solidFill>
                <a:latin typeface="Microsoft YaHei Light" charset="-122"/>
                <a:ea typeface="Microsoft YaHei Light" charset="-122"/>
                <a:cs typeface="Microsoft YaHei Light" charset="-122"/>
              </a:rPr>
              <a: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describing</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start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time</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and</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end</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time</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of</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the</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bullet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curtains</a:t>
            </a:r>
          </a:p>
          <a:p>
            <a:r>
              <a:rPr lang="zh-CN" altLang="en-US" sz="1500" dirty="0">
                <a:latin typeface="Microsoft YaHei Light" charset="-122"/>
                <a:ea typeface="Microsoft YaHei Light" charset="-122"/>
                <a:cs typeface="Microsoft YaHei Light" charset="-122"/>
              </a:rPr>
              <a:t>描述弹幕的起始时间和结束时间</a:t>
            </a:r>
            <a:endParaRPr lang="en-US" altLang="zh-CN" sz="1500" dirty="0">
              <a:latin typeface="Microsoft YaHei Light" charset="-122"/>
              <a:ea typeface="Microsoft YaHei Light" charset="-122"/>
              <a:cs typeface="Microsoft YaHei Light" charset="-122"/>
            </a:endParaRPr>
          </a:p>
          <a:p>
            <a:endParaRPr lang="en-US" altLang="zh-CN" sz="1500" dirty="0">
              <a:solidFill>
                <a:schemeClr val="bg1">
                  <a:lumMod val="65000"/>
                </a:schemeClr>
              </a:solidFill>
              <a:latin typeface="Microsoft YaHei Light" charset="-122"/>
              <a:ea typeface="Microsoft YaHei Light" charset="-122"/>
              <a:cs typeface="Microsoft YaHei Light" charset="-122"/>
            </a:endParaRPr>
          </a:p>
          <a:p>
            <a:r>
              <a:rPr lang="en-US" altLang="zh-CN" sz="1500" b="1" dirty="0">
                <a:solidFill>
                  <a:schemeClr val="bg1">
                    <a:lumMod val="65000"/>
                  </a:schemeClr>
                </a:solidFill>
                <a:highlight>
                  <a:srgbClr val="FFFF00"/>
                </a:highlight>
                <a:latin typeface="Microsoft YaHei Light" charset="-122"/>
                <a:ea typeface="Microsoft YaHei Light" charset="-122"/>
                <a:cs typeface="Microsoft YaHei Light" charset="-122"/>
              </a:rPr>
              <a:t>text</a:t>
            </a:r>
            <a:r>
              <a:rPr lang="en-US" altLang="zh-CN" sz="1500" dirty="0">
                <a:solidFill>
                  <a:schemeClr val="bg1">
                    <a:lumMod val="65000"/>
                  </a:schemeClr>
                </a:solidFill>
                <a:latin typeface="Microsoft YaHei Light" charset="-122"/>
                <a:ea typeface="Microsoft YaHei Light" charset="-122"/>
                <a:cs typeface="Microsoft YaHei Light" charset="-122"/>
              </a:rPr>
              <a: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content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of</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the</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bullets</a:t>
            </a:r>
          </a:p>
          <a:p>
            <a:r>
              <a:rPr lang="zh-CN" altLang="en-US" sz="1500" dirty="0">
                <a:latin typeface="Microsoft YaHei Light" charset="-122"/>
                <a:ea typeface="Microsoft YaHei Light" charset="-122"/>
                <a:cs typeface="Microsoft YaHei Light" charset="-122"/>
              </a:rPr>
              <a:t>弹幕内容</a:t>
            </a:r>
            <a:endParaRPr lang="en-US" altLang="zh-CN" sz="1500" dirty="0">
              <a:latin typeface="Microsoft YaHei Light" charset="-122"/>
              <a:ea typeface="Microsoft YaHei Light" charset="-122"/>
              <a:cs typeface="Microsoft YaHei Light" charset="-122"/>
            </a:endParaRPr>
          </a:p>
          <a:p>
            <a:endParaRPr lang="en-US" altLang="zh-CN" sz="1500" dirty="0">
              <a:solidFill>
                <a:schemeClr val="bg1">
                  <a:lumMod val="65000"/>
                </a:schemeClr>
              </a:solidFill>
              <a:latin typeface="Microsoft YaHei Light" charset="-122"/>
              <a:ea typeface="Microsoft YaHei Light" charset="-122"/>
              <a:cs typeface="Microsoft YaHei Light" charset="-122"/>
            </a:endParaRPr>
          </a:p>
          <a:p>
            <a:r>
              <a:rPr lang="en-US" altLang="zh-CN" sz="1500" b="1" dirty="0">
                <a:solidFill>
                  <a:schemeClr val="bg1">
                    <a:lumMod val="65000"/>
                  </a:schemeClr>
                </a:solidFill>
                <a:highlight>
                  <a:srgbClr val="FFFF00"/>
                </a:highlight>
                <a:latin typeface="Microsoft YaHei Light" charset="-122"/>
                <a:ea typeface="Microsoft YaHei Light" charset="-122"/>
                <a:cs typeface="Microsoft YaHei Light" charset="-122"/>
              </a:rPr>
              <a:t>mode</a:t>
            </a:r>
            <a:r>
              <a:rPr lang="en-US" altLang="zh-CN" sz="1500" dirty="0">
                <a:solidFill>
                  <a:schemeClr val="bg1">
                    <a:lumMod val="65000"/>
                  </a:schemeClr>
                </a:solidFill>
                <a:latin typeface="Microsoft YaHei Light" charset="-122"/>
                <a:ea typeface="Microsoft YaHei Light" charset="-122"/>
                <a:cs typeface="Microsoft YaHei Light" charset="-122"/>
              </a:rPr>
              <a: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Setting</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fixed</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position</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for</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bullets.</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“scroll”</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means</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text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can</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scroll,</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“bottom”</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means</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text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fixed</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on</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the</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bottom,</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“top”</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means</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text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fixed</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on</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the</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top</a:t>
            </a:r>
          </a:p>
          <a:p>
            <a:r>
              <a:rPr lang="zh-CN" altLang="en-US" sz="1500" dirty="0">
                <a:latin typeface="Microsoft YaHei Light" charset="-122"/>
                <a:ea typeface="Microsoft YaHei Light" charset="-122"/>
                <a:cs typeface="Microsoft YaHei Light" charset="-122"/>
              </a:rPr>
              <a:t>设置弹幕显示模式，是滚动还是固定在视频上方或者下方</a:t>
            </a:r>
            <a:endParaRPr lang="en-US" altLang="zh-CN" sz="1500" dirty="0">
              <a:latin typeface="Microsoft YaHei Light" charset="-122"/>
              <a:ea typeface="Microsoft YaHei Light" charset="-122"/>
              <a:cs typeface="Microsoft YaHei Light" charset="-122"/>
            </a:endParaRPr>
          </a:p>
          <a:p>
            <a:endParaRPr lang="en-US" altLang="zh-CN" sz="1500" dirty="0">
              <a:solidFill>
                <a:schemeClr val="bg1">
                  <a:lumMod val="65000"/>
                </a:schemeClr>
              </a:solidFill>
              <a:latin typeface="Microsoft YaHei Light" charset="-122"/>
              <a:ea typeface="Microsoft YaHei Light" charset="-122"/>
              <a:cs typeface="Microsoft YaHei Light" charset="-122"/>
            </a:endParaRPr>
          </a:p>
          <a:p>
            <a:r>
              <a:rPr lang="en-US" altLang="zh-CN" sz="1500" b="1" dirty="0">
                <a:solidFill>
                  <a:schemeClr val="bg1">
                    <a:lumMod val="65000"/>
                  </a:schemeClr>
                </a:solidFill>
                <a:highlight>
                  <a:srgbClr val="FFFF00"/>
                </a:highlight>
                <a:latin typeface="Microsoft YaHei Light" charset="-122"/>
                <a:ea typeface="Microsoft YaHei Light" charset="-122"/>
                <a:cs typeface="Microsoft YaHei Light" charset="-122"/>
              </a:rPr>
              <a:t>color</a:t>
            </a:r>
            <a:r>
              <a:rPr lang="en-US" altLang="zh-CN" sz="1500" dirty="0">
                <a:solidFill>
                  <a:schemeClr val="bg1">
                    <a:lumMod val="65000"/>
                  </a:schemeClr>
                </a:solidFill>
                <a:latin typeface="Microsoft YaHei Light" charset="-122"/>
                <a:ea typeface="Microsoft YaHei Light" charset="-122"/>
                <a:cs typeface="Microsoft YaHei Light" charset="-122"/>
              </a:rPr>
              <a: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color</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for</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bullets</a:t>
            </a:r>
          </a:p>
          <a:p>
            <a:r>
              <a:rPr lang="zh-CN" altLang="en-US" sz="1500" dirty="0">
                <a:latin typeface="Microsoft YaHei Light" charset="-122"/>
                <a:ea typeface="Microsoft YaHei Light" charset="-122"/>
                <a:cs typeface="Microsoft YaHei Light" charset="-122"/>
              </a:rPr>
              <a:t>弹幕颜色</a:t>
            </a:r>
            <a:endParaRPr lang="en-US" altLang="zh-CN" sz="1500" dirty="0">
              <a:latin typeface="Microsoft YaHei Light" charset="-122"/>
              <a:ea typeface="Microsoft YaHei Light" charset="-122"/>
              <a:cs typeface="Microsoft YaHei Light" charset="-122"/>
            </a:endParaRPr>
          </a:p>
          <a:p>
            <a:endParaRPr lang="en-US" altLang="zh-CN" sz="1500" dirty="0">
              <a:solidFill>
                <a:schemeClr val="bg1">
                  <a:lumMod val="65000"/>
                </a:schemeClr>
              </a:solidFill>
              <a:latin typeface="Microsoft YaHei Light" charset="-122"/>
              <a:ea typeface="Microsoft YaHei Light" charset="-122"/>
              <a:cs typeface="Microsoft YaHei Light" charset="-122"/>
            </a:endParaRPr>
          </a:p>
          <a:p>
            <a:r>
              <a:rPr lang="en-US" altLang="zh-CN" sz="1500" b="1" dirty="0" err="1">
                <a:solidFill>
                  <a:schemeClr val="bg1">
                    <a:lumMod val="65000"/>
                  </a:schemeClr>
                </a:solidFill>
                <a:highlight>
                  <a:srgbClr val="FFFF00"/>
                </a:highlight>
                <a:latin typeface="Microsoft YaHei Light" charset="-122"/>
                <a:ea typeface="Microsoft YaHei Light" charset="-122"/>
                <a:cs typeface="Microsoft YaHei Light" charset="-122"/>
              </a:rPr>
              <a:t>fontSize</a:t>
            </a:r>
            <a:r>
              <a:rPr lang="en-US" altLang="zh-CN" sz="1500" dirty="0">
                <a:solidFill>
                  <a:schemeClr val="bg1">
                    <a:lumMod val="65000"/>
                  </a:schemeClr>
                </a:solidFill>
                <a:latin typeface="Microsoft YaHei Light" charset="-122"/>
                <a:ea typeface="Microsoft YaHei Light" charset="-122"/>
                <a:cs typeface="Microsoft YaHei Light" charset="-122"/>
              </a:rPr>
              <a:t>:</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err="1">
                <a:solidFill>
                  <a:schemeClr val="bg1">
                    <a:lumMod val="65000"/>
                  </a:schemeClr>
                </a:solidFill>
                <a:latin typeface="Microsoft YaHei Light" charset="-122"/>
                <a:ea typeface="Microsoft YaHei Light" charset="-122"/>
                <a:cs typeface="Microsoft YaHei Light" charset="-122"/>
              </a:rPr>
              <a:t>fontSize</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for</a:t>
            </a:r>
            <a:r>
              <a:rPr lang="zh-CN" altLang="en-US" sz="1500" dirty="0">
                <a:solidFill>
                  <a:schemeClr val="bg1">
                    <a:lumMod val="65000"/>
                  </a:schemeClr>
                </a:solidFill>
                <a:latin typeface="Microsoft YaHei Light" charset="-122"/>
                <a:ea typeface="Microsoft YaHei Light" charset="-122"/>
                <a:cs typeface="Microsoft YaHei Light" charset="-122"/>
              </a:rPr>
              <a:t> </a:t>
            </a:r>
            <a:r>
              <a:rPr lang="en-US" altLang="zh-CN" sz="1500" dirty="0">
                <a:solidFill>
                  <a:schemeClr val="bg1">
                    <a:lumMod val="65000"/>
                  </a:schemeClr>
                </a:solidFill>
                <a:latin typeface="Microsoft YaHei Light" charset="-122"/>
                <a:ea typeface="Microsoft YaHei Light" charset="-122"/>
                <a:cs typeface="Microsoft YaHei Light" charset="-122"/>
              </a:rPr>
              <a:t>bullets</a:t>
            </a:r>
          </a:p>
          <a:p>
            <a:r>
              <a:rPr lang="zh-CN" altLang="en-US" sz="1500" dirty="0">
                <a:latin typeface="Microsoft YaHei Light" charset="-122"/>
                <a:ea typeface="Microsoft YaHei Light" charset="-122"/>
                <a:cs typeface="Microsoft YaHei Light" charset="-122"/>
              </a:rPr>
              <a:t>弹幕字体</a:t>
            </a:r>
            <a:r>
              <a:rPr lang="zh-CN" altLang="en-US" sz="1500" dirty="0" smtClean="0">
                <a:latin typeface="Microsoft YaHei Light" charset="-122"/>
                <a:ea typeface="Microsoft YaHei Light" charset="-122"/>
                <a:cs typeface="Microsoft YaHei Light" charset="-122"/>
              </a:rPr>
              <a:t>大小</a:t>
            </a:r>
            <a:endParaRPr lang="en-US" altLang="zh-CN" dirty="0">
              <a:solidFill>
                <a:schemeClr val="bg1">
                  <a:lumMod val="65000"/>
                </a:schemeClr>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val="1247187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024298" y="246294"/>
            <a:ext cx="6190670" cy="1200329"/>
          </a:xfrm>
          <a:prstGeom prst="rect">
            <a:avLst/>
          </a:prstGeom>
          <a:noFill/>
        </p:spPr>
        <p:txBody>
          <a:bodyPr wrap="none" rtlCol="0">
            <a:spAutoFit/>
          </a:bodyPr>
          <a:lstStyle/>
          <a:p>
            <a:pPr algn="ctr"/>
            <a:r>
              <a:rPr lang="en-US" altLang="zh-CN" sz="3600" b="1" dirty="0">
                <a:latin typeface="Microsoft YaHei Light" charset="-122"/>
                <a:ea typeface="Microsoft YaHei Light" charset="-122"/>
                <a:cs typeface="Microsoft YaHei Light" charset="-122"/>
              </a:rPr>
              <a:t>Bullet Curtain </a:t>
            </a:r>
            <a:r>
              <a:rPr lang="mr-IN" altLang="zh-CN" sz="3600" b="1" dirty="0">
                <a:latin typeface="Microsoft YaHei Light" charset="-122"/>
                <a:ea typeface="Microsoft YaHei Light" charset="-122"/>
                <a:cs typeface="Microsoft YaHei Light" charset="-122"/>
              </a:rPr>
              <a:t>–</a:t>
            </a:r>
            <a:r>
              <a:rPr lang="en-US" altLang="zh-CN" sz="3600" b="1" dirty="0">
                <a:latin typeface="Microsoft YaHei Light" charset="-122"/>
                <a:ea typeface="Microsoft YaHei Light" charset="-122"/>
                <a:cs typeface="Microsoft YaHei Light" charset="-122"/>
              </a:rPr>
              <a:t> VDT</a:t>
            </a:r>
            <a:r>
              <a:rPr lang="zh-CN" altLang="en-US" sz="3600" b="1" dirty="0">
                <a:latin typeface="Microsoft YaHei Light" charset="-122"/>
                <a:ea typeface="Microsoft YaHei Light" charset="-122"/>
                <a:cs typeface="Microsoft YaHei Light" charset="-122"/>
              </a:rPr>
              <a:t> </a:t>
            </a:r>
            <a:r>
              <a:rPr lang="en-US" altLang="zh-CN" sz="3600" b="1" dirty="0">
                <a:latin typeface="Microsoft YaHei Light" charset="-122"/>
                <a:ea typeface="Microsoft YaHei Light" charset="-122"/>
                <a:cs typeface="Microsoft YaHei Light" charset="-122"/>
              </a:rPr>
              <a:t>Formats</a:t>
            </a:r>
          </a:p>
          <a:p>
            <a:pPr algn="ctr"/>
            <a:r>
              <a:rPr lang="zh-CN" altLang="en-US" sz="3600" b="1" dirty="0">
                <a:solidFill>
                  <a:schemeClr val="bg1">
                    <a:lumMod val="65000"/>
                  </a:schemeClr>
                </a:solidFill>
                <a:latin typeface="Microsoft YaHei Light" charset="-122"/>
                <a:ea typeface="Microsoft YaHei Light" charset="-122"/>
                <a:cs typeface="Microsoft YaHei Light" charset="-122"/>
              </a:rPr>
              <a:t>弹幕</a:t>
            </a:r>
            <a:r>
              <a:rPr lang="en-US" altLang="zh-CN" sz="3600" b="1" dirty="0">
                <a:solidFill>
                  <a:schemeClr val="bg1">
                    <a:lumMod val="65000"/>
                  </a:schemeClr>
                </a:solidFill>
                <a:latin typeface="Microsoft YaHei Light" charset="-122"/>
                <a:ea typeface="Microsoft YaHei Light" charset="-122"/>
                <a:cs typeface="Microsoft YaHei Light" charset="-122"/>
              </a:rPr>
              <a:t> </a:t>
            </a:r>
            <a:r>
              <a:rPr lang="mr-IN" altLang="zh-CN" sz="3600" b="1" dirty="0">
                <a:solidFill>
                  <a:schemeClr val="bg1">
                    <a:lumMod val="65000"/>
                  </a:schemeClr>
                </a:solidFill>
                <a:latin typeface="Microsoft YaHei Light" charset="-122"/>
                <a:ea typeface="Microsoft YaHei Light" charset="-122"/>
                <a:cs typeface="Microsoft YaHei Light" charset="-122"/>
              </a:rPr>
              <a:t>–</a:t>
            </a:r>
            <a:r>
              <a:rPr lang="en-US" altLang="zh-CN" sz="3600" b="1" dirty="0">
                <a:solidFill>
                  <a:schemeClr val="bg1">
                    <a:lumMod val="65000"/>
                  </a:schemeClr>
                </a:solidFill>
                <a:latin typeface="Microsoft YaHei Light" charset="-122"/>
                <a:ea typeface="Microsoft YaHei Light" charset="-122"/>
                <a:cs typeface="Microsoft YaHei Light" charset="-122"/>
              </a:rPr>
              <a:t> VDT</a:t>
            </a:r>
            <a:r>
              <a:rPr lang="zh-CN" altLang="en-US" sz="3600" b="1" dirty="0">
                <a:solidFill>
                  <a:schemeClr val="bg1">
                    <a:lumMod val="65000"/>
                  </a:schemeClr>
                </a:solidFill>
                <a:latin typeface="Microsoft YaHei Light" charset="-122"/>
                <a:ea typeface="Microsoft YaHei Light" charset="-122"/>
                <a:cs typeface="Microsoft YaHei Light" charset="-122"/>
              </a:rPr>
              <a:t>文件格式</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3" name="TextBox 2"/>
          <p:cNvSpPr txBox="1"/>
          <p:nvPr/>
        </p:nvSpPr>
        <p:spPr>
          <a:xfrm>
            <a:off x="979714" y="2406513"/>
            <a:ext cx="10098594" cy="2246769"/>
          </a:xfrm>
          <a:prstGeom prst="rect">
            <a:avLst/>
          </a:prstGeom>
          <a:noFill/>
        </p:spPr>
        <p:txBody>
          <a:bodyPr wrap="square" rtlCol="0">
            <a:spAutoFit/>
          </a:bodyPr>
          <a:lstStyle/>
          <a:p>
            <a:r>
              <a:rPr lang="en-US" altLang="zh-CN" sz="2000" dirty="0" smtClean="0">
                <a:latin typeface="Microsoft YaHei Light" charset="-122"/>
                <a:ea typeface="Microsoft YaHei Light" charset="-122"/>
                <a:cs typeface="Microsoft YaHei Light" charset="-122"/>
              </a:rPr>
              <a:t>VDT </a:t>
            </a:r>
            <a:r>
              <a:rPr lang="zh-CN" altLang="en-US" sz="2000" dirty="0">
                <a:latin typeface="Microsoft YaHei Light" charset="-122"/>
                <a:ea typeface="Microsoft YaHei Light" charset="-122"/>
                <a:cs typeface="Microsoft YaHei Light" charset="-122"/>
              </a:rPr>
              <a:t>文件格式当前只是一种建议，未必是最优的格式化。需要讨论 通过</a:t>
            </a:r>
            <a:r>
              <a:rPr lang="en-US" altLang="zh-CN" sz="2000" dirty="0">
                <a:latin typeface="Microsoft YaHei Light" charset="-122"/>
                <a:ea typeface="Microsoft YaHei Light" charset="-122"/>
                <a:cs typeface="Microsoft YaHei Light" charset="-122"/>
              </a:rPr>
              <a:t> video</a:t>
            </a:r>
            <a:r>
              <a:rPr lang="zh-CN" altLang="en-US" sz="2000" dirty="0">
                <a:latin typeface="Microsoft YaHei Light" charset="-122"/>
                <a:ea typeface="Microsoft YaHei Light" charset="-122"/>
                <a:cs typeface="Microsoft YaHei Light" charset="-122"/>
              </a:rPr>
              <a:t>中的</a:t>
            </a:r>
            <a:r>
              <a:rPr lang="en-US" altLang="zh-CN" sz="2000" dirty="0">
                <a:latin typeface="Microsoft YaHei Light" charset="-122"/>
                <a:ea typeface="Microsoft YaHei Light" charset="-122"/>
                <a:cs typeface="Microsoft YaHei Light" charset="-122"/>
              </a:rPr>
              <a:t> track </a:t>
            </a:r>
            <a:r>
              <a:rPr lang="zh-CN" altLang="en-US" sz="2000" dirty="0">
                <a:latin typeface="Microsoft YaHei Light" charset="-122"/>
                <a:ea typeface="Microsoft YaHei Light" charset="-122"/>
                <a:cs typeface="Microsoft YaHei Light" charset="-122"/>
              </a:rPr>
              <a:t>引入</a:t>
            </a:r>
            <a:r>
              <a:rPr lang="en-US" altLang="zh-CN" sz="2000" dirty="0">
                <a:latin typeface="Microsoft YaHei Light" charset="-122"/>
                <a:ea typeface="Microsoft YaHei Light" charset="-122"/>
                <a:cs typeface="Microsoft YaHei Light" charset="-122"/>
              </a:rPr>
              <a:t> </a:t>
            </a:r>
            <a:r>
              <a:rPr lang="en-US" altLang="zh-CN" sz="2000" dirty="0" err="1">
                <a:latin typeface="Microsoft YaHei Light" charset="-122"/>
                <a:ea typeface="Microsoft YaHei Light" charset="-122"/>
                <a:cs typeface="Microsoft YaHei Light" charset="-122"/>
              </a:rPr>
              <a:t>vdt</a:t>
            </a:r>
            <a:r>
              <a:rPr lang="zh-CN" altLang="en-US" sz="2000" dirty="0">
                <a:latin typeface="Microsoft YaHei Light" charset="-122"/>
                <a:ea typeface="Microsoft YaHei Light" charset="-122"/>
                <a:cs typeface="Microsoft YaHei Light" charset="-122"/>
              </a:rPr>
              <a:t>文件</a:t>
            </a:r>
            <a:r>
              <a:rPr lang="en-US" altLang="zh-CN" sz="2000" dirty="0">
                <a:latin typeface="Microsoft YaHei Light" charset="-122"/>
                <a:ea typeface="Microsoft YaHei Light" charset="-122"/>
                <a:cs typeface="Microsoft YaHei Light" charset="-122"/>
              </a:rPr>
              <a:t> </a:t>
            </a:r>
            <a:r>
              <a:rPr lang="zh-CN" altLang="en-US" sz="2000" dirty="0">
                <a:latin typeface="Microsoft YaHei Light" charset="-122"/>
                <a:ea typeface="Microsoft YaHei Light" charset="-122"/>
                <a:cs typeface="Microsoft YaHei Light" charset="-122"/>
              </a:rPr>
              <a:t>是否合理</a:t>
            </a:r>
            <a:r>
              <a:rPr lang="zh-CN" altLang="en-US" sz="2000" dirty="0" smtClean="0">
                <a:latin typeface="Microsoft YaHei Light" charset="-122"/>
                <a:ea typeface="Microsoft YaHei Light" charset="-122"/>
                <a:cs typeface="Microsoft YaHei Light" charset="-122"/>
              </a:rPr>
              <a:t>？</a:t>
            </a:r>
            <a:endParaRPr lang="en-US" altLang="zh-CN" sz="2000" dirty="0" smtClean="0">
              <a:latin typeface="Microsoft YaHei Light" charset="-122"/>
              <a:ea typeface="Microsoft YaHei Light" charset="-122"/>
              <a:cs typeface="Microsoft YaHei Light" charset="-122"/>
            </a:endParaRPr>
          </a:p>
          <a:p>
            <a:r>
              <a:rPr lang="en-US" altLang="zh-CN" sz="2000" dirty="0">
                <a:solidFill>
                  <a:schemeClr val="bg1">
                    <a:lumMod val="65000"/>
                  </a:schemeClr>
                </a:solidFill>
                <a:latin typeface="Microsoft YaHei Light" charset="-122"/>
                <a:ea typeface="Microsoft YaHei Light" charset="-122"/>
                <a:cs typeface="Microsoft YaHei Light" charset="-122"/>
              </a:rPr>
              <a:t>VDT</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format</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file</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is</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only</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a</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suggestion</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and</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is</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not</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smtClean="0">
                <a:solidFill>
                  <a:schemeClr val="bg1">
                    <a:lumMod val="65000"/>
                  </a:schemeClr>
                </a:solidFill>
                <a:latin typeface="Microsoft YaHei Light" charset="-122"/>
                <a:ea typeface="Microsoft YaHei Light" charset="-122"/>
                <a:cs typeface="Microsoft YaHei Light" charset="-122"/>
              </a:rPr>
              <a:t>mature</a:t>
            </a:r>
            <a:endParaRPr lang="en-US" altLang="zh-CN" sz="2000" dirty="0">
              <a:latin typeface="Microsoft YaHei Light" charset="-122"/>
              <a:ea typeface="Microsoft YaHei Light" charset="-122"/>
              <a:cs typeface="Microsoft YaHei Light" charset="-122"/>
            </a:endParaRPr>
          </a:p>
          <a:p>
            <a:endParaRPr lang="en-US" altLang="zh-CN" sz="2000" dirty="0">
              <a:solidFill>
                <a:schemeClr val="bg1">
                  <a:lumMod val="65000"/>
                </a:schemeClr>
              </a:solidFill>
              <a:latin typeface="Microsoft YaHei Light" charset="-122"/>
              <a:ea typeface="Microsoft YaHei Light" charset="-122"/>
              <a:cs typeface="Microsoft YaHei Light" charset="-122"/>
            </a:endParaRPr>
          </a:p>
          <a:p>
            <a:endParaRPr lang="en-US" altLang="zh-CN" sz="2000" dirty="0">
              <a:solidFill>
                <a:schemeClr val="bg1">
                  <a:lumMod val="65000"/>
                </a:schemeClr>
              </a:solidFill>
              <a:latin typeface="Microsoft YaHei Light" charset="-122"/>
              <a:ea typeface="Microsoft YaHei Light" charset="-122"/>
              <a:cs typeface="Microsoft YaHei Light" charset="-122"/>
            </a:endParaRPr>
          </a:p>
          <a:p>
            <a:r>
              <a:rPr lang="en-US" altLang="zh-CN" sz="2000" dirty="0" smtClean="0">
                <a:latin typeface="Microsoft YaHei Light" charset="-122"/>
                <a:ea typeface="Microsoft YaHei Light" charset="-122"/>
                <a:cs typeface="Microsoft YaHei Light" charset="-122"/>
              </a:rPr>
              <a:t>VDT </a:t>
            </a:r>
            <a:r>
              <a:rPr lang="zh-CN" altLang="en-US" sz="2000" dirty="0">
                <a:latin typeface="Microsoft YaHei Light" charset="-122"/>
                <a:ea typeface="Microsoft YaHei Light" charset="-122"/>
                <a:cs typeface="Microsoft YaHei Light" charset="-122"/>
              </a:rPr>
              <a:t>中</a:t>
            </a:r>
            <a:r>
              <a:rPr lang="en-US" altLang="zh-CN" sz="2000" dirty="0">
                <a:latin typeface="Microsoft YaHei Light" charset="-122"/>
                <a:ea typeface="Microsoft YaHei Light" charset="-122"/>
                <a:cs typeface="Microsoft YaHei Light" charset="-122"/>
              </a:rPr>
              <a:t>JSON </a:t>
            </a:r>
            <a:r>
              <a:rPr lang="zh-CN" altLang="en-US" sz="2000" dirty="0">
                <a:latin typeface="Microsoft YaHei Light" charset="-122"/>
                <a:ea typeface="Microsoft YaHei Light" charset="-122"/>
                <a:cs typeface="Microsoft YaHei Light" charset="-122"/>
              </a:rPr>
              <a:t>的数据结构需要重点关注和</a:t>
            </a:r>
            <a:r>
              <a:rPr lang="zh-CN" altLang="en-US" sz="2000" dirty="0" smtClean="0">
                <a:latin typeface="Microsoft YaHei Light" charset="-122"/>
                <a:ea typeface="Microsoft YaHei Light" charset="-122"/>
                <a:cs typeface="Microsoft YaHei Light" charset="-122"/>
              </a:rPr>
              <a:t>优化</a:t>
            </a:r>
            <a:endParaRPr lang="en-US" altLang="zh-CN" sz="2000" dirty="0" smtClean="0">
              <a:latin typeface="Microsoft YaHei Light" charset="-122"/>
              <a:ea typeface="Microsoft YaHei Light" charset="-122"/>
              <a:cs typeface="Microsoft YaHei Light" charset="-122"/>
            </a:endParaRPr>
          </a:p>
          <a:p>
            <a:r>
              <a:rPr lang="en-US" altLang="zh-CN" sz="2000" dirty="0">
                <a:solidFill>
                  <a:schemeClr val="bg1">
                    <a:lumMod val="65000"/>
                  </a:schemeClr>
                </a:solidFill>
                <a:latin typeface="Microsoft YaHei Light" charset="-122"/>
                <a:ea typeface="Microsoft YaHei Light" charset="-122"/>
                <a:cs typeface="Microsoft YaHei Light" charset="-122"/>
              </a:rPr>
              <a:t>Discussions</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are</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needed,</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especially</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for</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the</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JSON</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format</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a:solidFill>
                  <a:schemeClr val="bg1">
                    <a:lumMod val="65000"/>
                  </a:schemeClr>
                </a:solidFill>
                <a:latin typeface="Microsoft YaHei Light" charset="-122"/>
                <a:ea typeface="Microsoft YaHei Light" charset="-122"/>
                <a:cs typeface="Microsoft YaHei Light" charset="-122"/>
              </a:rPr>
              <a:t>for</a:t>
            </a:r>
            <a:r>
              <a:rPr lang="zh-CN" altLang="en-US" sz="2000" dirty="0">
                <a:solidFill>
                  <a:schemeClr val="bg1">
                    <a:lumMod val="65000"/>
                  </a:schemeClr>
                </a:solidFill>
                <a:latin typeface="Microsoft YaHei Light" charset="-122"/>
                <a:ea typeface="Microsoft YaHei Light" charset="-122"/>
                <a:cs typeface="Microsoft YaHei Light" charset="-122"/>
              </a:rPr>
              <a:t> </a:t>
            </a:r>
            <a:r>
              <a:rPr lang="en-US" altLang="zh-CN" sz="2000" dirty="0" smtClean="0">
                <a:solidFill>
                  <a:schemeClr val="bg1">
                    <a:lumMod val="65000"/>
                  </a:schemeClr>
                </a:solidFill>
                <a:latin typeface="Microsoft YaHei Light" charset="-122"/>
                <a:ea typeface="Microsoft YaHei Light" charset="-122"/>
                <a:cs typeface="Microsoft YaHei Light" charset="-122"/>
              </a:rPr>
              <a:t>VDT</a:t>
            </a:r>
            <a:endParaRPr lang="en-US" altLang="zh-CN" sz="2000" dirty="0">
              <a:solidFill>
                <a:schemeClr val="bg1">
                  <a:lumMod val="65000"/>
                </a:schemeClr>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val="1807131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95655" y="246294"/>
            <a:ext cx="6647974" cy="1200329"/>
          </a:xfrm>
          <a:prstGeom prst="rect">
            <a:avLst/>
          </a:prstGeom>
          <a:noFill/>
        </p:spPr>
        <p:txBody>
          <a:bodyPr wrap="none" rtlCol="0">
            <a:spAutoFit/>
          </a:bodyPr>
          <a:lstStyle/>
          <a:p>
            <a:pPr algn="ctr"/>
            <a:r>
              <a:rPr lang="zh-CN" altLang="en-US" sz="3600" b="1" dirty="0" smtClean="0">
                <a:latin typeface="Microsoft YaHei Light" charset="-122"/>
                <a:ea typeface="Microsoft YaHei Light" charset="-122"/>
                <a:cs typeface="Microsoft YaHei Light" charset="-122"/>
              </a:rPr>
              <a:t>媒体与娱乐组其它相关用户场景</a:t>
            </a:r>
            <a:endParaRPr lang="en-US" altLang="zh-CN" sz="3600" b="1" dirty="0" smtClean="0">
              <a:latin typeface="Microsoft YaHei Light" charset="-122"/>
              <a:ea typeface="Microsoft YaHei Light" charset="-122"/>
              <a:cs typeface="Microsoft YaHei Light" charset="-122"/>
            </a:endParaRPr>
          </a:p>
          <a:p>
            <a:pPr algn="ctr"/>
            <a:r>
              <a:rPr lang="en-US" altLang="zh-CN" sz="3600" b="1" dirty="0" smtClean="0">
                <a:solidFill>
                  <a:schemeClr val="bg1">
                    <a:lumMod val="65000"/>
                  </a:schemeClr>
                </a:solidFill>
                <a:latin typeface="Microsoft YaHei Light" charset="-122"/>
                <a:ea typeface="Microsoft YaHei Light" charset="-122"/>
                <a:cs typeface="Microsoft YaHei Light" charset="-122"/>
              </a:rPr>
              <a:t>Other scenarios for MEIG</a:t>
            </a:r>
            <a:endParaRPr lang="en-US" sz="3600" b="1" dirty="0">
              <a:solidFill>
                <a:schemeClr val="bg1">
                  <a:lumMod val="65000"/>
                </a:schemeClr>
              </a:solidFill>
              <a:latin typeface="Microsoft YaHei" charset="-122"/>
              <a:ea typeface="Microsoft YaHei" charset="-122"/>
              <a:cs typeface="Microsoft YaHei" charset="-122"/>
            </a:endParaRPr>
          </a:p>
        </p:txBody>
      </p:sp>
      <p:pic>
        <p:nvPicPr>
          <p:cNvPr id="6" name="Picture 5"/>
          <p:cNvPicPr>
            <a:picLocks noChangeAspect="1"/>
          </p:cNvPicPr>
          <p:nvPr/>
        </p:nvPicPr>
        <p:blipFill>
          <a:blip r:embed="rId3"/>
          <a:stretch>
            <a:fillRect/>
          </a:stretch>
        </p:blipFill>
        <p:spPr>
          <a:xfrm>
            <a:off x="11438748" y="6558607"/>
            <a:ext cx="753250" cy="32041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artisticChalkSketch/>
                    </a14:imgEffect>
                    <a14:imgEffect>
                      <a14:saturation sat="0"/>
                    </a14:imgEffect>
                  </a14:imgLayer>
                </a14:imgProps>
              </a:ext>
            </a:extLst>
          </a:blip>
          <a:stretch>
            <a:fillRect/>
          </a:stretch>
        </p:blipFill>
        <p:spPr>
          <a:xfrm>
            <a:off x="0" y="6558607"/>
            <a:ext cx="979714" cy="296028"/>
          </a:xfrm>
          <a:prstGeom prst="rect">
            <a:avLst/>
          </a:prstGeom>
        </p:spPr>
      </p:pic>
      <p:sp>
        <p:nvSpPr>
          <p:cNvPr id="3" name="TextBox 2"/>
          <p:cNvSpPr txBox="1"/>
          <p:nvPr/>
        </p:nvSpPr>
        <p:spPr>
          <a:xfrm>
            <a:off x="890125" y="2430897"/>
            <a:ext cx="10459034" cy="2862322"/>
          </a:xfrm>
          <a:prstGeom prst="rect">
            <a:avLst/>
          </a:prstGeom>
          <a:noFill/>
        </p:spPr>
        <p:txBody>
          <a:bodyPr wrap="square" rtlCol="0">
            <a:spAutoFit/>
          </a:bodyPr>
          <a:lstStyle/>
          <a:p>
            <a:r>
              <a:rPr lang="zh-CN" altLang="en-US" sz="2000" dirty="0" smtClean="0">
                <a:latin typeface="Microsoft YaHei Light" charset="-122"/>
                <a:ea typeface="Microsoft YaHei Light" charset="-122"/>
                <a:cs typeface="Microsoft YaHei Light" charset="-122"/>
              </a:rPr>
              <a:t>我们还准备了</a:t>
            </a:r>
            <a:r>
              <a:rPr lang="en-US" altLang="zh-CN" sz="2000" dirty="0" smtClean="0">
                <a:latin typeface="Microsoft YaHei Light" charset="-122"/>
                <a:ea typeface="Microsoft YaHei Light" charset="-122"/>
                <a:cs typeface="Microsoft YaHei Light" charset="-122"/>
              </a:rPr>
              <a:t>《</a:t>
            </a:r>
            <a:r>
              <a:rPr lang="en-US" sz="2000" b="1" dirty="0" smtClean="0">
                <a:latin typeface="Microsoft YaHei Light" charset="-122"/>
                <a:ea typeface="Microsoft YaHei Light" charset="-122"/>
                <a:cs typeface="Microsoft YaHei Light" charset="-122"/>
              </a:rPr>
              <a:t>Use Cases Discussion for Media and Entertainment Interest Group</a:t>
            </a:r>
            <a:r>
              <a:rPr lang="en-US" sz="2000" dirty="0" smtClean="0">
                <a:latin typeface="Microsoft YaHei Light" charset="-122"/>
                <a:ea typeface="Microsoft YaHei Light" charset="-122"/>
                <a:cs typeface="Microsoft YaHei Light" charset="-122"/>
              </a:rPr>
              <a:t> DRAFT: Version 0.5 </a:t>
            </a:r>
            <a:r>
              <a:rPr lang="en-US" altLang="zh-CN" sz="2000" dirty="0" smtClean="0">
                <a:latin typeface="Microsoft YaHei Light" charset="-122"/>
                <a:ea typeface="Microsoft YaHei Light" charset="-122"/>
                <a:cs typeface="Microsoft YaHei Light" charset="-122"/>
              </a:rPr>
              <a:t>》,</a:t>
            </a:r>
            <a:r>
              <a:rPr lang="zh-CN" altLang="en-US" sz="2000" dirty="0" smtClean="0">
                <a:latin typeface="Microsoft YaHei Light" charset="-122"/>
                <a:ea typeface="Microsoft YaHei Light" charset="-122"/>
                <a:cs typeface="Microsoft YaHei Light" charset="-122"/>
              </a:rPr>
              <a:t>包含</a:t>
            </a:r>
            <a:r>
              <a:rPr lang="zh-CN" altLang="en-US" sz="2000" b="1" dirty="0" smtClean="0">
                <a:latin typeface="Microsoft YaHei Light" charset="-122"/>
                <a:ea typeface="Microsoft YaHei Light" charset="-122"/>
                <a:cs typeface="Microsoft YaHei Light" charset="-122"/>
              </a:rPr>
              <a:t>弹幕</a:t>
            </a:r>
            <a:r>
              <a:rPr lang="zh-CN" altLang="en-US" sz="2000" dirty="0" smtClean="0">
                <a:latin typeface="Microsoft YaHei Light" charset="-122"/>
                <a:ea typeface="Microsoft YaHei Light" charset="-122"/>
                <a:cs typeface="Microsoft YaHei Light" charset="-122"/>
              </a:rPr>
              <a:t>、</a:t>
            </a:r>
            <a:r>
              <a:rPr lang="zh-CN" altLang="en-US" sz="2000" b="1" dirty="0" smtClean="0">
                <a:latin typeface="Microsoft YaHei Light" charset="-122"/>
                <a:ea typeface="Microsoft YaHei Light" charset="-122"/>
                <a:cs typeface="Microsoft YaHei Light" charset="-122"/>
              </a:rPr>
              <a:t>超高清视频清晰度切换</a:t>
            </a:r>
            <a:r>
              <a:rPr lang="zh-CN" altLang="en-US" sz="2000" dirty="0" smtClean="0">
                <a:latin typeface="Microsoft YaHei Light" charset="-122"/>
                <a:ea typeface="Microsoft YaHei Light" charset="-122"/>
                <a:cs typeface="Microsoft YaHei Light" charset="-122"/>
              </a:rPr>
              <a:t>、</a:t>
            </a:r>
            <a:r>
              <a:rPr lang="zh-CN" altLang="en-US" sz="2000" b="1" dirty="0" smtClean="0">
                <a:latin typeface="Microsoft YaHei Light" charset="-122"/>
                <a:ea typeface="Microsoft YaHei Light" charset="-122"/>
                <a:cs typeface="Microsoft YaHei Light" charset="-122"/>
              </a:rPr>
              <a:t>多语言字幕</a:t>
            </a:r>
            <a:r>
              <a:rPr lang="zh-CN" altLang="en-US" sz="2000" dirty="0" smtClean="0">
                <a:latin typeface="Microsoft YaHei Light" charset="-122"/>
                <a:ea typeface="Microsoft YaHei Light" charset="-122"/>
                <a:cs typeface="Microsoft YaHei Light" charset="-122"/>
              </a:rPr>
              <a:t>、</a:t>
            </a:r>
            <a:r>
              <a:rPr lang="zh-CN" altLang="en-US" sz="2000" b="1" dirty="0" smtClean="0">
                <a:latin typeface="Microsoft YaHei Light" charset="-122"/>
                <a:ea typeface="Microsoft YaHei Light" charset="-122"/>
                <a:cs typeface="Microsoft YaHei Light" charset="-122"/>
              </a:rPr>
              <a:t>视频打点、</a:t>
            </a:r>
            <a:r>
              <a:rPr lang="en-US" altLang="zh-CN" sz="2000" b="1" dirty="0" smtClean="0">
                <a:latin typeface="Microsoft YaHei Light" charset="-122"/>
                <a:ea typeface="Microsoft YaHei Light" charset="-122"/>
                <a:cs typeface="Microsoft YaHei Light" charset="-122"/>
              </a:rPr>
              <a:t>VR360</a:t>
            </a:r>
            <a:r>
              <a:rPr lang="zh-CN" altLang="en-US" sz="2000" b="1" dirty="0" smtClean="0">
                <a:latin typeface="Microsoft YaHei Light" charset="-122"/>
                <a:ea typeface="Microsoft YaHei Light" charset="-122"/>
                <a:cs typeface="Microsoft YaHei Light" charset="-122"/>
              </a:rPr>
              <a:t>全景等用户场景</a:t>
            </a:r>
            <a:r>
              <a:rPr lang="zh-CN" altLang="en-US" sz="2000" dirty="0" smtClean="0">
                <a:latin typeface="Microsoft YaHei Light" charset="-122"/>
                <a:ea typeface="Microsoft YaHei Light" charset="-122"/>
                <a:cs typeface="Microsoft YaHei Light" charset="-122"/>
              </a:rPr>
              <a:t>，各位有兴趣的会员，希望我们能联合讨论并一起联名提交！</a:t>
            </a:r>
            <a:endParaRPr lang="en-US" altLang="zh-CN" sz="2000" dirty="0" smtClean="0">
              <a:latin typeface="Microsoft YaHei Light" charset="-122"/>
              <a:ea typeface="Microsoft YaHei Light" charset="-122"/>
              <a:cs typeface="Microsoft YaHei Light" charset="-122"/>
            </a:endParaRPr>
          </a:p>
          <a:p>
            <a:endParaRPr lang="en-US" altLang="zh-CN" sz="2000" dirty="0" smtClean="0">
              <a:latin typeface="Microsoft YaHei Light" charset="-122"/>
              <a:ea typeface="Microsoft YaHei Light" charset="-122"/>
              <a:cs typeface="Microsoft YaHei Light" charset="-122"/>
            </a:endParaRPr>
          </a:p>
          <a:p>
            <a:r>
              <a:rPr lang="en-US" altLang="zh-CN" sz="2000" dirty="0" smtClean="0">
                <a:solidFill>
                  <a:schemeClr val="bg1">
                    <a:lumMod val="65000"/>
                  </a:schemeClr>
                </a:solidFill>
                <a:latin typeface="Microsoft YaHei Light" charset="-122"/>
                <a:ea typeface="Microsoft YaHei Light" charset="-122"/>
                <a:cs typeface="Microsoft YaHei Light" charset="-122"/>
              </a:rPr>
              <a:t>We drafted《</a:t>
            </a:r>
            <a:r>
              <a:rPr lang="en-US" sz="2000" dirty="0" smtClean="0">
                <a:solidFill>
                  <a:schemeClr val="bg1">
                    <a:lumMod val="50000"/>
                  </a:schemeClr>
                </a:solidFill>
                <a:latin typeface="Microsoft YaHei Light" charset="-122"/>
                <a:ea typeface="Microsoft YaHei Light" charset="-122"/>
                <a:cs typeface="Microsoft YaHei Light" charset="-122"/>
              </a:rPr>
              <a:t> </a:t>
            </a:r>
            <a:r>
              <a:rPr lang="en-US" sz="2000" b="1" dirty="0">
                <a:solidFill>
                  <a:schemeClr val="bg1">
                    <a:lumMod val="50000"/>
                  </a:schemeClr>
                </a:solidFill>
                <a:latin typeface="Microsoft YaHei Light" charset="-122"/>
                <a:ea typeface="Microsoft YaHei Light" charset="-122"/>
                <a:cs typeface="Microsoft YaHei Light" charset="-122"/>
              </a:rPr>
              <a:t>Use Cases Discussion for Media and Entertainment Interest </a:t>
            </a:r>
            <a:r>
              <a:rPr lang="en-US" sz="2000" b="1" dirty="0" smtClean="0">
                <a:solidFill>
                  <a:schemeClr val="bg1">
                    <a:lumMod val="50000"/>
                  </a:schemeClr>
                </a:solidFill>
                <a:latin typeface="Microsoft YaHei Light" charset="-122"/>
                <a:ea typeface="Microsoft YaHei Light" charset="-122"/>
                <a:cs typeface="Microsoft YaHei Light" charset="-122"/>
              </a:rPr>
              <a:t>Group</a:t>
            </a:r>
            <a:r>
              <a:rPr lang="en-US" altLang="zh-CN" sz="2000" dirty="0" smtClean="0">
                <a:solidFill>
                  <a:schemeClr val="bg1">
                    <a:lumMod val="50000"/>
                  </a:schemeClr>
                </a:solidFill>
                <a:latin typeface="Microsoft YaHei Light" charset="-122"/>
                <a:ea typeface="Microsoft YaHei Light" charset="-122"/>
                <a:cs typeface="Microsoft YaHei Light" charset="-122"/>
              </a:rPr>
              <a:t>》</a:t>
            </a:r>
            <a:r>
              <a:rPr lang="zh-CN" altLang="en-US" sz="2000" dirty="0" smtClean="0">
                <a:solidFill>
                  <a:schemeClr val="bg1">
                    <a:lumMod val="50000"/>
                  </a:schemeClr>
                </a:solidFill>
                <a:latin typeface="Microsoft YaHei Light" charset="-122"/>
                <a:ea typeface="Microsoft YaHei Light" charset="-122"/>
                <a:cs typeface="Microsoft YaHei Light" charset="-122"/>
              </a:rPr>
              <a:t>， </a:t>
            </a:r>
            <a:r>
              <a:rPr lang="en-US" altLang="zh-CN" sz="2000" dirty="0" smtClean="0">
                <a:solidFill>
                  <a:schemeClr val="bg1">
                    <a:lumMod val="50000"/>
                  </a:schemeClr>
                </a:solidFill>
                <a:latin typeface="Microsoft YaHei Light" charset="-122"/>
                <a:ea typeface="Microsoft YaHei Light" charset="-122"/>
                <a:cs typeface="Microsoft YaHei Light" charset="-122"/>
              </a:rPr>
              <a:t>including use cases for </a:t>
            </a:r>
            <a:r>
              <a:rPr lang="en-US" altLang="zh-CN" sz="2000" b="1" dirty="0" smtClean="0">
                <a:solidFill>
                  <a:schemeClr val="bg1">
                    <a:lumMod val="50000"/>
                  </a:schemeClr>
                </a:solidFill>
                <a:latin typeface="Microsoft YaHei Light" charset="-122"/>
                <a:ea typeface="Microsoft YaHei Light" charset="-122"/>
                <a:cs typeface="Microsoft YaHei Light" charset="-122"/>
              </a:rPr>
              <a:t>bullet curtain, HD definition switch, multi-language subtitles, cue events, VR 360 view.</a:t>
            </a:r>
          </a:p>
          <a:p>
            <a:endParaRPr lang="en-US" altLang="zh-CN" sz="2000" dirty="0" smtClean="0">
              <a:solidFill>
                <a:schemeClr val="bg1">
                  <a:lumMod val="50000"/>
                </a:schemeClr>
              </a:solidFill>
              <a:latin typeface="Microsoft YaHei Light" charset="-122"/>
              <a:ea typeface="Microsoft YaHei Light" charset="-122"/>
              <a:cs typeface="Microsoft YaHei Light" charset="-122"/>
            </a:endParaRPr>
          </a:p>
          <a:p>
            <a:r>
              <a:rPr lang="en-US" altLang="zh-CN" sz="2000" b="1" dirty="0" smtClean="0">
                <a:solidFill>
                  <a:schemeClr val="bg1">
                    <a:lumMod val="50000"/>
                  </a:schemeClr>
                </a:solidFill>
                <a:latin typeface="Microsoft YaHei Light" charset="-122"/>
                <a:ea typeface="Microsoft YaHei Light" charset="-122"/>
                <a:cs typeface="Microsoft YaHei Light" charset="-122"/>
              </a:rPr>
              <a:t>CALL FOR ACTION</a:t>
            </a:r>
            <a:r>
              <a:rPr lang="en-US" altLang="zh-CN" sz="2000" dirty="0" smtClean="0">
                <a:solidFill>
                  <a:schemeClr val="bg1">
                    <a:lumMod val="50000"/>
                  </a:schemeClr>
                </a:solidFill>
                <a:latin typeface="Microsoft YaHei Light" charset="-122"/>
                <a:ea typeface="Microsoft YaHei Light" charset="-122"/>
                <a:cs typeface="Microsoft YaHei Light" charset="-122"/>
              </a:rPr>
              <a:t>:</a:t>
            </a:r>
            <a:r>
              <a:rPr lang="en-US" altLang="zh-CN" sz="2000" dirty="0">
                <a:solidFill>
                  <a:schemeClr val="bg1">
                    <a:lumMod val="50000"/>
                  </a:schemeClr>
                </a:solidFill>
                <a:latin typeface="Microsoft YaHei Light" charset="-122"/>
                <a:ea typeface="Microsoft YaHei Light" charset="-122"/>
                <a:cs typeface="Microsoft YaHei Light" charset="-122"/>
              </a:rPr>
              <a:t> </a:t>
            </a:r>
            <a:r>
              <a:rPr lang="en-US" altLang="zh-CN" sz="2000" dirty="0" smtClean="0">
                <a:solidFill>
                  <a:schemeClr val="bg1">
                    <a:lumMod val="50000"/>
                  </a:schemeClr>
                </a:solidFill>
                <a:latin typeface="Microsoft YaHei Light" charset="-122"/>
                <a:ea typeface="Microsoft YaHei Light" charset="-122"/>
                <a:cs typeface="Microsoft YaHei Light" charset="-122"/>
              </a:rPr>
              <a:t>Members work together to complete </a:t>
            </a:r>
            <a:r>
              <a:rPr lang="en-US" altLang="zh-CN" sz="2000" dirty="0" smtClean="0">
                <a:solidFill>
                  <a:schemeClr val="bg1">
                    <a:lumMod val="65000"/>
                  </a:schemeClr>
                </a:solidFill>
                <a:latin typeface="Microsoft YaHei Light" charset="-122"/>
                <a:ea typeface="Microsoft YaHei Light" charset="-122"/>
                <a:cs typeface="Microsoft YaHei Light" charset="-122"/>
              </a:rPr>
              <a:t>the scenarios definitions!</a:t>
            </a:r>
            <a:endParaRPr lang="en-US" altLang="zh-CN" sz="2000" dirty="0">
              <a:solidFill>
                <a:schemeClr val="bg1">
                  <a:lumMod val="65000"/>
                </a:schemeClr>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val="844181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9982</TotalTime>
  <Words>1394</Words>
  <Application>Microsoft Macintosh PowerPoint</Application>
  <PresentationFormat>Widescreen</PresentationFormat>
  <Paragraphs>137</Paragraphs>
  <Slides>10</Slides>
  <Notes>10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Calibri Light</vt:lpstr>
      <vt:lpstr>DengXian</vt:lpstr>
      <vt:lpstr>Microsoft YaHei</vt:lpstr>
      <vt:lpstr>Arial</vt:lpstr>
      <vt:lpstr>Calibri</vt:lpstr>
      <vt:lpstr>Microsoft YaHei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Song XU</dc:creator>
  <cp:lastModifiedBy>Song XU</cp:lastModifiedBy>
  <cp:revision>260</cp:revision>
  <cp:lastPrinted>2019-01-08T14:26:36Z</cp:lastPrinted>
  <dcterms:created xsi:type="dcterms:W3CDTF">2018-11-12T15:55:29Z</dcterms:created>
  <dcterms:modified xsi:type="dcterms:W3CDTF">2019-03-22T17:07:34Z</dcterms:modified>
</cp:coreProperties>
</file>