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20"/>
  </p:notesMasterIdLst>
  <p:sldIdLst>
    <p:sldId id="256" r:id="rId2"/>
    <p:sldId id="268" r:id="rId3"/>
    <p:sldId id="283" r:id="rId4"/>
    <p:sldId id="294" r:id="rId5"/>
    <p:sldId id="293" r:id="rId6"/>
    <p:sldId id="295" r:id="rId7"/>
    <p:sldId id="310" r:id="rId8"/>
    <p:sldId id="289" r:id="rId9"/>
    <p:sldId id="298" r:id="rId10"/>
    <p:sldId id="300" r:id="rId11"/>
    <p:sldId id="291" r:id="rId12"/>
    <p:sldId id="303" r:id="rId13"/>
    <p:sldId id="304" r:id="rId14"/>
    <p:sldId id="307" r:id="rId15"/>
    <p:sldId id="308" r:id="rId16"/>
    <p:sldId id="311" r:id="rId17"/>
    <p:sldId id="314" r:id="rId18"/>
    <p:sldId id="260" r:id="rId1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1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PingFang SC Regular"/>
        <a:ea typeface="PingFang SC Regular"/>
        <a:cs typeface="PingFang SC Regular"/>
        <a:sym typeface="PingFang SC Regular"/>
      </a:defRPr>
    </a:lvl1pPr>
    <a:lvl2pPr marL="0" marR="0" indent="457200" algn="l" defTabSz="914400" rtl="0" fontAlgn="auto" latinLnBrk="0" hangingPunct="0">
      <a:lnSpc>
        <a:spcPct val="11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PingFang SC Regular"/>
        <a:ea typeface="PingFang SC Regular"/>
        <a:cs typeface="PingFang SC Regular"/>
        <a:sym typeface="PingFang SC Regular"/>
      </a:defRPr>
    </a:lvl2pPr>
    <a:lvl3pPr marL="0" marR="0" indent="914400" algn="l" defTabSz="914400" rtl="0" fontAlgn="auto" latinLnBrk="0" hangingPunct="0">
      <a:lnSpc>
        <a:spcPct val="11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PingFang SC Regular"/>
        <a:ea typeface="PingFang SC Regular"/>
        <a:cs typeface="PingFang SC Regular"/>
        <a:sym typeface="PingFang SC Regular"/>
      </a:defRPr>
    </a:lvl3pPr>
    <a:lvl4pPr marL="0" marR="0" indent="1371600" algn="l" defTabSz="914400" rtl="0" fontAlgn="auto" latinLnBrk="0" hangingPunct="0">
      <a:lnSpc>
        <a:spcPct val="11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PingFang SC Regular"/>
        <a:ea typeface="PingFang SC Regular"/>
        <a:cs typeface="PingFang SC Regular"/>
        <a:sym typeface="PingFang SC Regular"/>
      </a:defRPr>
    </a:lvl4pPr>
    <a:lvl5pPr marL="0" marR="0" indent="1828800" algn="l" defTabSz="914400" rtl="0" fontAlgn="auto" latinLnBrk="0" hangingPunct="0">
      <a:lnSpc>
        <a:spcPct val="11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PingFang SC Regular"/>
        <a:ea typeface="PingFang SC Regular"/>
        <a:cs typeface="PingFang SC Regular"/>
        <a:sym typeface="PingFang SC Regular"/>
      </a:defRPr>
    </a:lvl5pPr>
    <a:lvl6pPr marL="0" marR="0" indent="2286000" algn="l" defTabSz="914400" rtl="0" fontAlgn="auto" latinLnBrk="0" hangingPunct="0">
      <a:lnSpc>
        <a:spcPct val="11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PingFang SC Regular"/>
        <a:ea typeface="PingFang SC Regular"/>
        <a:cs typeface="PingFang SC Regular"/>
        <a:sym typeface="PingFang SC Regular"/>
      </a:defRPr>
    </a:lvl6pPr>
    <a:lvl7pPr marL="0" marR="0" indent="2743200" algn="l" defTabSz="914400" rtl="0" fontAlgn="auto" latinLnBrk="0" hangingPunct="0">
      <a:lnSpc>
        <a:spcPct val="11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PingFang SC Regular"/>
        <a:ea typeface="PingFang SC Regular"/>
        <a:cs typeface="PingFang SC Regular"/>
        <a:sym typeface="PingFang SC Regular"/>
      </a:defRPr>
    </a:lvl7pPr>
    <a:lvl8pPr marL="0" marR="0" indent="3200400" algn="l" defTabSz="914400" rtl="0" fontAlgn="auto" latinLnBrk="0" hangingPunct="0">
      <a:lnSpc>
        <a:spcPct val="11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PingFang SC Regular"/>
        <a:ea typeface="PingFang SC Regular"/>
        <a:cs typeface="PingFang SC Regular"/>
        <a:sym typeface="PingFang SC Regular"/>
      </a:defRPr>
    </a:lvl8pPr>
    <a:lvl9pPr marL="0" marR="0" indent="3657600" algn="l" defTabSz="914400" rtl="0" fontAlgn="auto" latinLnBrk="0" hangingPunct="0">
      <a:lnSpc>
        <a:spcPct val="11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535353"/>
        </a:solidFill>
        <a:effectLst/>
        <a:uFillTx/>
        <a:latin typeface="PingFang SC Regular"/>
        <a:ea typeface="PingFang SC Regular"/>
        <a:cs typeface="PingFang SC Regular"/>
        <a:sym typeface="PingFang SC Regular"/>
      </a:defRPr>
    </a:lvl9pPr>
  </p:defaultTextStyle>
  <p:extLst>
    <p:ext uri="{EFAFB233-063F-42B5-8137-9DF3F51BA10A}">
      <p15:sldGuideLst xmlns:p15="http://schemas.microsoft.com/office/powerpoint/2012/main">
        <p15:guide id="1" orient="horz" pos="3702" userDrawn="1">
          <p15:clr>
            <a:srgbClr val="A4A3A4"/>
          </p15:clr>
        </p15:guide>
        <p15:guide id="2" pos="801" userDrawn="1">
          <p15:clr>
            <a:srgbClr val="A4A3A4"/>
          </p15:clr>
        </p15:guide>
        <p15:guide id="3" orient="horz" pos="2750" userDrawn="1">
          <p15:clr>
            <a:srgbClr val="A4A3A4"/>
          </p15:clr>
        </p15:guide>
        <p15:guide id="4" orient="horz" pos="2115" userDrawn="1">
          <p15:clr>
            <a:srgbClr val="A4A3A4"/>
          </p15:clr>
        </p15:guide>
        <p15:guide id="5" pos="3069" userDrawn="1">
          <p15:clr>
            <a:srgbClr val="A4A3A4"/>
          </p15:clr>
        </p15:guide>
        <p15:guide id="6" pos="529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5353"/>
    <a:srgbClr val="FF7F41"/>
    <a:srgbClr val="111A21"/>
    <a:srgbClr val="333333"/>
    <a:srgbClr val="000000"/>
    <a:srgbClr val="212122"/>
    <a:srgbClr val="1313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49"/>
    <p:restoredTop sz="76620"/>
  </p:normalViewPr>
  <p:slideViewPr>
    <p:cSldViewPr snapToObjects="1">
      <p:cViewPr>
        <p:scale>
          <a:sx n="113" d="100"/>
          <a:sy n="113" d="100"/>
        </p:scale>
        <p:origin x="848" y="-184"/>
      </p:cViewPr>
      <p:guideLst>
        <p:guide orient="horz" pos="3702"/>
        <p:guide pos="801"/>
        <p:guide orient="horz" pos="2750"/>
        <p:guide orient="horz" pos="2115"/>
        <p:guide pos="3069"/>
        <p:guide pos="529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4" d="100"/>
          <a:sy n="84" d="100"/>
        </p:scale>
        <p:origin x="2112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5" name="Shape 18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6582435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大家好，我叫张楠，来自滴滴。</a:t>
            </a:r>
            <a:endParaRPr lang="en-US" altLang="zh-CN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9918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讲</a:t>
            </a:r>
            <a:r>
              <a:rPr lang="en-US" altLang="zh-CN" dirty="0" smtClean="0"/>
              <a:t>2</a:t>
            </a:r>
            <a:r>
              <a:rPr lang="zh-CN" altLang="en-US" dirty="0" smtClean="0"/>
              <a:t>个事情，</a:t>
            </a:r>
            <a:endParaRPr lang="en-US" altLang="zh-CN" dirty="0" smtClean="0"/>
          </a:p>
          <a:p>
            <a:r>
              <a:rPr lang="zh-CN" altLang="en-US" dirty="0" smtClean="0"/>
              <a:t>第一是目前各端组件化实现的区别，</a:t>
            </a:r>
            <a:endParaRPr lang="en-US" altLang="zh-CN" dirty="0" smtClean="0"/>
          </a:p>
          <a:p>
            <a:r>
              <a:rPr lang="zh-CN" altLang="en-US" dirty="0" smtClean="0"/>
              <a:t>第二未来对小程序和</a:t>
            </a:r>
            <a:r>
              <a:rPr lang="en-US" altLang="zh-CN" dirty="0" smtClean="0"/>
              <a:t>web</a:t>
            </a:r>
            <a:r>
              <a:rPr lang="zh-CN" altLang="en-US" dirty="0" smtClean="0"/>
              <a:t>组件的期望和建议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4302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节点表现：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zh-CN" altLang="en-US" dirty="0" smtClean="0"/>
              <a:t>可以看到上面自定义了一个</a:t>
            </a:r>
            <a:r>
              <a:rPr lang="en-US" altLang="zh-CN" dirty="0" smtClean="0"/>
              <a:t>fancy-tabs</a:t>
            </a:r>
            <a:r>
              <a:rPr lang="zh-CN" altLang="en-US" dirty="0" smtClean="0"/>
              <a:t>，</a:t>
            </a:r>
            <a:endParaRPr lang="en-US" altLang="zh-CN" dirty="0" smtClean="0"/>
          </a:p>
          <a:p>
            <a:r>
              <a:rPr lang="zh-CN" altLang="en-US" dirty="0" smtClean="0"/>
              <a:t>然后各个端的表现。</a:t>
            </a:r>
            <a:endParaRPr lang="en-US" altLang="zh-CN" dirty="0" smtClean="0"/>
          </a:p>
          <a:p>
            <a:r>
              <a:rPr lang="en-US" altLang="zh-CN" dirty="0" smtClean="0"/>
              <a:t>web</a:t>
            </a:r>
            <a:r>
              <a:rPr lang="zh-CN" altLang="en-US" dirty="0" smtClean="0"/>
              <a:t>和微信小程序用了</a:t>
            </a:r>
            <a:r>
              <a:rPr lang="en-US" altLang="zh-CN" dirty="0" smtClean="0"/>
              <a:t>web</a:t>
            </a:r>
            <a:r>
              <a:rPr lang="zh-CN" altLang="en-US" dirty="0" smtClean="0"/>
              <a:t> </a:t>
            </a:r>
            <a:r>
              <a:rPr lang="en-US" altLang="zh-CN" dirty="0" smtClean="0"/>
              <a:t>components</a:t>
            </a:r>
            <a:r>
              <a:rPr lang="zh-CN" altLang="en-US" dirty="0" smtClean="0"/>
              <a:t> 实现，其他端没有。</a:t>
            </a:r>
            <a:endParaRPr lang="en-US" altLang="zh-CN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7946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三个差异：</a:t>
            </a:r>
            <a:endParaRPr lang="en-US" altLang="zh-CN" dirty="0" smtClean="0"/>
          </a:p>
          <a:p>
            <a:r>
              <a:rPr lang="en-US" altLang="zh-CN" dirty="0" smtClean="0"/>
              <a:t>1</a:t>
            </a:r>
            <a:r>
              <a:rPr lang="zh-CN" altLang="en-US" dirty="0" smtClean="0"/>
              <a:t>、</a:t>
            </a:r>
            <a:r>
              <a:rPr lang="en-US" altLang="zh-CN" dirty="0" smtClean="0"/>
              <a:t>light DOM</a:t>
            </a:r>
            <a:r>
              <a:rPr lang="zh-CN" altLang="en-US" dirty="0" smtClean="0"/>
              <a:t>只有</a:t>
            </a:r>
            <a:r>
              <a:rPr lang="en-US" altLang="zh-CN" dirty="0" smtClean="0"/>
              <a:t>web</a:t>
            </a:r>
            <a:r>
              <a:rPr lang="zh-CN" altLang="en-US" dirty="0" smtClean="0"/>
              <a:t>端不居中，使因为只有</a:t>
            </a:r>
            <a:r>
              <a:rPr lang="en-US" altLang="zh-CN" dirty="0" smtClean="0"/>
              <a:t>web</a:t>
            </a:r>
            <a:r>
              <a:rPr lang="zh-CN" altLang="en-US" dirty="0" smtClean="0"/>
              <a:t>标签选择器不生效</a:t>
            </a:r>
            <a:endParaRPr lang="en-US" altLang="zh-CN" dirty="0" smtClean="0"/>
          </a:p>
          <a:p>
            <a:r>
              <a:rPr lang="en-US" altLang="zh-CN" dirty="0" smtClean="0"/>
              <a:t>2</a:t>
            </a:r>
            <a:r>
              <a:rPr lang="zh-CN" altLang="en-US" dirty="0" smtClean="0"/>
              <a:t>、支付宝小程序没有边框是因为缺少宿主元素</a:t>
            </a:r>
            <a:endParaRPr lang="en-US" altLang="zh-CN" dirty="0" smtClean="0"/>
          </a:p>
          <a:p>
            <a:r>
              <a:rPr lang="en-US" altLang="zh-CN" dirty="0" smtClean="0"/>
              <a:t>3</a:t>
            </a:r>
            <a:r>
              <a:rPr lang="zh-CN" altLang="en-US" dirty="0" smtClean="0"/>
              <a:t>、支付宝和百度字体没有变细是因为没有</a:t>
            </a:r>
            <a:r>
              <a:rPr lang="zh-CN" altLang="en-US" sz="1200" b="0" i="0" dirty="0" smtClean="0">
                <a:effectLst/>
                <a:latin typeface="+mj-lt"/>
                <a:ea typeface="+mj-ea"/>
                <a:cs typeface="+mj-cs"/>
                <a:sym typeface="Calibri"/>
              </a:rPr>
              <a:t>宿主选择器，不生效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2049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2163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数据驱动视图包含</a:t>
            </a:r>
            <a:r>
              <a:rPr lang="en-US" altLang="zh-CN" dirty="0" smtClean="0"/>
              <a:t>2</a:t>
            </a:r>
            <a:r>
              <a:rPr lang="zh-CN" altLang="en-US" dirty="0" smtClean="0"/>
              <a:t>部分，</a:t>
            </a:r>
            <a:endParaRPr lang="en-US" altLang="zh-CN" dirty="0" smtClean="0"/>
          </a:p>
          <a:p>
            <a:r>
              <a:rPr lang="en-US" altLang="zh-CN" dirty="0" smtClean="0"/>
              <a:t>1</a:t>
            </a:r>
            <a:r>
              <a:rPr lang="zh-CN" altLang="en-US" dirty="0" smtClean="0"/>
              <a:t>、数据更改触发视图更新：属于应用层，</a:t>
            </a:r>
            <a:r>
              <a:rPr lang="en-US" altLang="zh-CN" dirty="0" err="1" smtClean="0"/>
              <a:t>Js</a:t>
            </a:r>
            <a:r>
              <a:rPr lang="zh-CN" altLang="en-US" dirty="0" smtClean="0"/>
              <a:t>框架自行实现即可</a:t>
            </a:r>
            <a:endParaRPr lang="en-US" altLang="zh-CN" dirty="0" smtClean="0"/>
          </a:p>
          <a:p>
            <a:r>
              <a:rPr lang="en-US" altLang="zh-CN" dirty="0" smtClean="0"/>
              <a:t>2</a:t>
            </a:r>
            <a:r>
              <a:rPr lang="zh-CN" altLang="en-US" dirty="0" smtClean="0"/>
              <a:t>、视图和逻辑层的关联语法（</a:t>
            </a:r>
            <a:r>
              <a:rPr lang="en-US" altLang="zh-CN" dirty="0" smtClean="0"/>
              <a:t>DSL</a:t>
            </a:r>
            <a:r>
              <a:rPr lang="zh-CN" altLang="en-US" dirty="0" smtClean="0"/>
              <a:t>）：因未来趋势和各平台小程序都使用不同的标准，且只能这样写，所以建议</a:t>
            </a:r>
            <a:r>
              <a:rPr lang="en-US" altLang="zh-CN" dirty="0" smtClean="0"/>
              <a:t>W3C</a:t>
            </a:r>
            <a:r>
              <a:rPr lang="zh-CN" altLang="en-US" dirty="0" smtClean="0"/>
              <a:t>规范标准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424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跨端做了一套标准协议，目前头条小程序由阿里、芒果</a:t>
            </a:r>
            <a:r>
              <a:rPr lang="en-US" altLang="zh-CN" dirty="0" err="1" smtClean="0"/>
              <a:t>tv</a:t>
            </a:r>
            <a:r>
              <a:rPr lang="zh-CN" altLang="en-US" dirty="0" smtClean="0"/>
              <a:t>的员工贡献实现标准，快应用由快应用官方</a:t>
            </a:r>
            <a:r>
              <a:rPr lang="zh-CN" altLang="en-US" smtClean="0"/>
              <a:t>自行实现协议标准。</a:t>
            </a:r>
            <a:endParaRPr lang="en-US" altLang="zh-CN" dirty="0" smtClean="0"/>
          </a:p>
          <a:p>
            <a:r>
              <a:rPr lang="zh-CN" altLang="en-US" dirty="0" smtClean="0"/>
              <a:t>框架协议：属于应用层，</a:t>
            </a:r>
            <a:endParaRPr lang="en-US" altLang="zh-CN" dirty="0" smtClean="0"/>
          </a:p>
          <a:p>
            <a:r>
              <a:rPr lang="en-US" altLang="zh-CN" dirty="0" smtClean="0"/>
              <a:t>DSL</a:t>
            </a:r>
            <a:r>
              <a:rPr lang="zh-CN" altLang="en-US" dirty="0" smtClean="0"/>
              <a:t>协议：一定程度属于接口层，之前的建议已经提过了。</a:t>
            </a:r>
            <a:endParaRPr lang="en-US" altLang="zh-CN" dirty="0" smtClean="0"/>
          </a:p>
          <a:p>
            <a:r>
              <a:rPr lang="en-US" altLang="zh-CN" dirty="0" err="1" smtClean="0"/>
              <a:t>Api</a:t>
            </a:r>
            <a:r>
              <a:rPr lang="zh-CN" altLang="en-US" dirty="0" smtClean="0"/>
              <a:t>接口协议：</a:t>
            </a:r>
            <a:r>
              <a:rPr lang="en-US" altLang="zh-CN" dirty="0" err="1" smtClean="0"/>
              <a:t>Js</a:t>
            </a:r>
            <a:r>
              <a:rPr lang="zh-CN" altLang="en-US" dirty="0" smtClean="0"/>
              <a:t>比较好封装，且方案的输入参数会显示声明，且易于封装</a:t>
            </a:r>
            <a:endParaRPr lang="en-US" altLang="zh-CN" dirty="0" smtClean="0"/>
          </a:p>
          <a:p>
            <a:r>
              <a:rPr lang="zh-CN" altLang="en-US" dirty="0" smtClean="0"/>
              <a:t>多态协议：更多是工程化架构设计</a:t>
            </a:r>
            <a:endParaRPr lang="en-US" altLang="zh-CN" dirty="0" smtClean="0"/>
          </a:p>
          <a:p>
            <a:r>
              <a:rPr lang="zh-CN" altLang="en-US" dirty="0" smtClean="0"/>
              <a:t>内置组件封装目前的问题如下。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8350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W3C</a:t>
            </a:r>
            <a:r>
              <a:rPr lang="zh-CN" altLang="en-US" dirty="0" smtClean="0"/>
              <a:t>标准为了各个浏览器厂商标准统一，提供了</a:t>
            </a:r>
            <a:r>
              <a:rPr lang="en-US" altLang="zh-CN" dirty="0" smtClean="0"/>
              <a:t>IDL</a:t>
            </a:r>
            <a:r>
              <a:rPr lang="zh-CN" altLang="en-US" dirty="0" smtClean="0"/>
              <a:t>标准资料给各厂商参考使用。</a:t>
            </a:r>
            <a:endParaRPr lang="en-US" altLang="zh-CN" dirty="0" smtClean="0"/>
          </a:p>
          <a:p>
            <a:r>
              <a:rPr lang="zh-CN" altLang="en-US" sz="1200" dirty="0" smtClean="0"/>
              <a:t>跨端框架为了各个小程序标准统一，提供了</a:t>
            </a:r>
            <a:r>
              <a:rPr lang="en-US" altLang="zh-CN" sz="1200" dirty="0" smtClean="0"/>
              <a:t>IDL</a:t>
            </a:r>
            <a:r>
              <a:rPr lang="zh-CN" altLang="en-US" sz="1200" dirty="0" smtClean="0"/>
              <a:t>标准资料给开发者扩展新端，且可以编译时、调试运行时检查是否符合标准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8977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9058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跨端框架会包装统一框架，</a:t>
            </a:r>
            <a:r>
              <a:rPr lang="en-US" altLang="zh-CN" dirty="0" smtClean="0"/>
              <a:t>web</a:t>
            </a:r>
            <a:r>
              <a:rPr lang="zh-CN" altLang="en-US" dirty="0" smtClean="0"/>
              <a:t> </a:t>
            </a:r>
            <a:r>
              <a:rPr lang="en-US" altLang="zh-CN" dirty="0" smtClean="0"/>
              <a:t>components</a:t>
            </a:r>
            <a:r>
              <a:rPr lang="zh-CN" altLang="en-US" dirty="0" smtClean="0"/>
              <a:t>规范可以直接继承扩展原生标签的能力，而各类小程序只能包装各平台原生组件，无法真正继承，</a:t>
            </a:r>
            <a:endParaRPr lang="en-US" altLang="zh-CN" dirty="0" smtClean="0"/>
          </a:p>
          <a:p>
            <a:r>
              <a:rPr lang="zh-CN" altLang="en-US" dirty="0" smtClean="0"/>
              <a:t>例如上面的组件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077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7065" cy="6858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765"/>
          <a:stretch/>
        </p:blipFill>
        <p:spPr>
          <a:xfrm>
            <a:off x="7896200" y="5944"/>
            <a:ext cx="4295800" cy="6857657"/>
          </a:xfrm>
          <a:prstGeom prst="rect">
            <a:avLst/>
          </a:prstGeom>
        </p:spPr>
      </p:pic>
      <p:sp>
        <p:nvSpPr>
          <p:cNvPr id="11" name="圆形">
            <a:extLst>
              <a:ext uri="{FF2B5EF4-FFF2-40B4-BE49-F238E27FC236}">
                <a16:creationId xmlns="" xmlns:a16="http://schemas.microsoft.com/office/drawing/2014/main" id="{47B3E352-DF53-7B40-92A5-14C4CEEB3F08}"/>
              </a:ext>
            </a:extLst>
          </p:cNvPr>
          <p:cNvSpPr/>
          <p:nvPr userDrawn="1"/>
        </p:nvSpPr>
        <p:spPr>
          <a:xfrm>
            <a:off x="916256" y="758471"/>
            <a:ext cx="5182526" cy="5182527"/>
          </a:xfrm>
          <a:prstGeom prst="ellipse">
            <a:avLst/>
          </a:prstGeom>
          <a:solidFill>
            <a:srgbClr val="FFFFFF">
              <a:alpha val="80000"/>
            </a:srgbClr>
          </a:solidFill>
          <a:ln w="38100">
            <a:solidFill>
              <a:srgbClr val="FF7F41"/>
            </a:solidFill>
            <a:miter lim="400000"/>
          </a:ln>
        </p:spPr>
        <p:txBody>
          <a:bodyPr lIns="45719" rIns="45719" anchor="ctr"/>
          <a:lstStyle/>
          <a:p>
            <a:pPr>
              <a:lnSpc>
                <a:spcPct val="90000"/>
              </a:lnSpc>
              <a:defRPr sz="2300">
                <a:solidFill>
                  <a:srgbClr val="FFFFFF"/>
                </a:solidFill>
                <a:latin typeface="PingFang HK Regular"/>
                <a:ea typeface="PingFang HK Regular"/>
                <a:cs typeface="PingFang HK Regular"/>
                <a:sym typeface="PingFang HK Regular"/>
              </a:defRPr>
            </a:pPr>
            <a:endParaRPr dirty="0"/>
          </a:p>
        </p:txBody>
      </p:sp>
      <p:sp>
        <p:nvSpPr>
          <p:cNvPr id="13" name="Name      2018.06.06"/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1476387" y="3819097"/>
            <a:ext cx="791028" cy="47399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10000"/>
              </a:lnSpc>
              <a:buSzTx/>
              <a:buFontTx/>
              <a:buNone/>
              <a:defRPr sz="1400" b="0" i="0">
                <a:solidFill>
                  <a:schemeClr val="tx1"/>
                </a:solidFill>
                <a:latin typeface="Microsoft YaHei" charset="-122"/>
                <a:ea typeface="Microsoft YaHei" charset="-122"/>
                <a:cs typeface="Microsoft YaHei" charset="-122"/>
              </a:defRPr>
            </a:lvl1pPr>
          </a:lstStyle>
          <a:p>
            <a:r>
              <a:rPr dirty="0"/>
              <a:t>Name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9A82B516-51E7-754C-96C2-B22426010D42}"/>
              </a:ext>
            </a:extLst>
          </p:cNvPr>
          <p:cNvSpPr txBox="1"/>
          <p:nvPr userDrawn="1"/>
        </p:nvSpPr>
        <p:spPr>
          <a:xfrm>
            <a:off x="4909457" y="-903514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ctr"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400" b="0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856DAC17-3CE3-FB4D-A77A-79680B9FD5E5}"/>
              </a:ext>
            </a:extLst>
          </p:cNvPr>
          <p:cNvSpPr txBox="1"/>
          <p:nvPr userDrawn="1"/>
        </p:nvSpPr>
        <p:spPr>
          <a:xfrm>
            <a:off x="1192696" y="-2107096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ctr"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400" b="0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6EE61546-AB5C-2243-8E87-AC49B8875FF4}"/>
              </a:ext>
            </a:extLst>
          </p:cNvPr>
          <p:cNvSpPr txBox="1"/>
          <p:nvPr userDrawn="1"/>
        </p:nvSpPr>
        <p:spPr>
          <a:xfrm>
            <a:off x="1815548" y="-490330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ctr"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400" b="0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</p:txBody>
      </p:sp>
      <p:sp>
        <p:nvSpPr>
          <p:cNvPr id="16" name="Name      2018.06.06">
            <a:extLst>
              <a:ext uri="{FF2B5EF4-FFF2-40B4-BE49-F238E27FC236}">
                <a16:creationId xmlns="" xmlns:a16="http://schemas.microsoft.com/office/drawing/2014/main" id="{EFD7B155-AFA3-144F-845A-D479D1E43B23}"/>
              </a:ext>
            </a:extLst>
          </p:cNvPr>
          <p:cNvSpPr txBox="1">
            <a:spLocks noGrp="1"/>
          </p:cNvSpPr>
          <p:nvPr>
            <p:ph type="body" sz="quarter" idx="15" hasCustomPrompt="1"/>
          </p:nvPr>
        </p:nvSpPr>
        <p:spPr>
          <a:xfrm>
            <a:off x="2381232" y="3819097"/>
            <a:ext cx="1967032" cy="47399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10000"/>
              </a:lnSpc>
              <a:buSzTx/>
              <a:buFontTx/>
              <a:buNone/>
              <a:defRPr sz="1400" b="0" i="0">
                <a:solidFill>
                  <a:schemeClr val="tx1"/>
                </a:solidFill>
                <a:latin typeface="+mj-ea"/>
                <a:ea typeface="+mj-ea"/>
                <a:cs typeface="Microsoft YaHei Normal"/>
              </a:defRPr>
            </a:lvl1pPr>
          </a:lstStyle>
          <a:p>
            <a:r>
              <a:rPr lang="en-US" altLang="zh-CN" dirty="0"/>
              <a:t>2018.06.06</a:t>
            </a:r>
            <a:endParaRPr dirty="0"/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59AD489F-B4FB-8F4A-A1AE-B4A3E317046F}"/>
              </a:ext>
            </a:extLst>
          </p:cNvPr>
          <p:cNvSpPr txBox="1"/>
          <p:nvPr userDrawn="1"/>
        </p:nvSpPr>
        <p:spPr>
          <a:xfrm>
            <a:off x="-345989" y="-790832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ctr"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400" b="0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</p:txBody>
      </p:sp>
      <p:sp>
        <p:nvSpPr>
          <p:cNvPr id="15" name="文本占位符 7"/>
          <p:cNvSpPr>
            <a:spLocks noGrp="1"/>
          </p:cNvSpPr>
          <p:nvPr>
            <p:ph type="body" sz="quarter" idx="16" hasCustomPrompt="1"/>
          </p:nvPr>
        </p:nvSpPr>
        <p:spPr>
          <a:xfrm>
            <a:off x="1407700" y="2587428"/>
            <a:ext cx="4199638" cy="1252985"/>
          </a:xfr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4200" baseline="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微软雅黑</a:t>
            </a:r>
            <a:r>
              <a:rPr lang="en-US" altLang="zh-CN" dirty="0"/>
              <a:t>42</a:t>
            </a:r>
            <a:r>
              <a:rPr lang="zh-CN" altLang="en-US" dirty="0"/>
              <a:t>号字</a:t>
            </a:r>
          </a:p>
          <a:p>
            <a:pPr lvl="0"/>
            <a:endParaRPr kumimoji="1" lang="zh-CN" alt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页 图片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占位符 12"/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870711" y="836613"/>
            <a:ext cx="5184000" cy="5184000"/>
          </a:xfrm>
          <a:prstGeom prst="ellipse">
            <a:avLst/>
          </a:prstGeom>
          <a:solidFill>
            <a:schemeClr val="tx1">
              <a:alpha val="20000"/>
            </a:schemeClr>
          </a:solidFill>
          <a:ln w="38100">
            <a:solidFill>
              <a:srgbClr val="FF7F41"/>
            </a:solidFill>
          </a:ln>
        </p:spPr>
        <p:txBody>
          <a:bodyPr lIns="0" tIns="1260000" rIns="0" bIns="0" anchor="ctr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zh-CN" altLang="en-US" sz="1400" b="0" i="0" u="none" strike="noStrike" cap="none" spc="0" baseline="0" dirty="0">
                <a:ln>
                  <a:noFill/>
                </a:ln>
                <a:solidFill>
                  <a:schemeClr val="bg1"/>
                </a:solidFill>
                <a:uFillTx/>
                <a:latin typeface="Microsoft YaHei" charset="-122"/>
                <a:ea typeface="Microsoft YaHei" charset="-122"/>
                <a:cs typeface="Microsoft YaHei" charset="-122"/>
                <a:sym typeface="PingFang SC Regular"/>
              </a:defRPr>
            </a:lvl1pPr>
          </a:lstStyle>
          <a:p>
            <a:pPr lvl="0"/>
            <a:r>
              <a:rPr kumimoji="1" lang="en-US" altLang="zh-CN" dirty="0" smtClean="0"/>
              <a:t>Name</a:t>
            </a:r>
            <a:endParaRPr kumimoji="1"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9A82B516-51E7-754C-96C2-B22426010D42}"/>
              </a:ext>
            </a:extLst>
          </p:cNvPr>
          <p:cNvSpPr txBox="1"/>
          <p:nvPr userDrawn="1"/>
        </p:nvSpPr>
        <p:spPr>
          <a:xfrm>
            <a:off x="4909457" y="-903514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ctr"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400" b="0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856DAC17-3CE3-FB4D-A77A-79680B9FD5E5}"/>
              </a:ext>
            </a:extLst>
          </p:cNvPr>
          <p:cNvSpPr txBox="1"/>
          <p:nvPr userDrawn="1"/>
        </p:nvSpPr>
        <p:spPr>
          <a:xfrm>
            <a:off x="1192696" y="-2107096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ctr"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400" b="0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6EE61546-AB5C-2243-8E87-AC49B8875FF4}"/>
              </a:ext>
            </a:extLst>
          </p:cNvPr>
          <p:cNvSpPr txBox="1"/>
          <p:nvPr userDrawn="1"/>
        </p:nvSpPr>
        <p:spPr>
          <a:xfrm>
            <a:off x="1815548" y="-490330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ctr"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400" b="0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</p:txBody>
      </p:sp>
      <p:sp>
        <p:nvSpPr>
          <p:cNvPr id="16" name="Name      2018.06.06">
            <a:extLst>
              <a:ext uri="{FF2B5EF4-FFF2-40B4-BE49-F238E27FC236}">
                <a16:creationId xmlns="" xmlns:a16="http://schemas.microsoft.com/office/drawing/2014/main" id="{EFD7B155-AFA3-144F-845A-D479D1E43B23}"/>
              </a:ext>
            </a:extLst>
          </p:cNvPr>
          <p:cNvSpPr txBox="1">
            <a:spLocks noGrp="1"/>
          </p:cNvSpPr>
          <p:nvPr>
            <p:ph type="body" sz="quarter" idx="15" hasCustomPrompt="1"/>
          </p:nvPr>
        </p:nvSpPr>
        <p:spPr>
          <a:xfrm>
            <a:off x="2381232" y="3819097"/>
            <a:ext cx="1967032" cy="47399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10000"/>
              </a:lnSpc>
              <a:buSzTx/>
              <a:buFontTx/>
              <a:buNone/>
              <a:defRPr sz="1400" b="0" i="0">
                <a:solidFill>
                  <a:schemeClr val="bg1"/>
                </a:solidFill>
                <a:latin typeface="+mj-ea"/>
                <a:ea typeface="+mj-ea"/>
                <a:cs typeface="Microsoft YaHei Normal"/>
              </a:defRPr>
            </a:lvl1pPr>
          </a:lstStyle>
          <a:p>
            <a:r>
              <a:rPr lang="en-US" altLang="zh-CN" dirty="0"/>
              <a:t>2018.06.06</a:t>
            </a:r>
            <a:endParaRPr dirty="0"/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59AD489F-B4FB-8F4A-A1AE-B4A3E317046F}"/>
              </a:ext>
            </a:extLst>
          </p:cNvPr>
          <p:cNvSpPr txBox="1"/>
          <p:nvPr userDrawn="1"/>
        </p:nvSpPr>
        <p:spPr>
          <a:xfrm>
            <a:off x="-345989" y="-790832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ctr"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400" b="0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</p:txBody>
      </p:sp>
      <p:sp>
        <p:nvSpPr>
          <p:cNvPr id="15" name="文本占位符 7"/>
          <p:cNvSpPr>
            <a:spLocks noGrp="1"/>
          </p:cNvSpPr>
          <p:nvPr>
            <p:ph type="body" sz="quarter" idx="16" hasCustomPrompt="1"/>
          </p:nvPr>
        </p:nvSpPr>
        <p:spPr>
          <a:xfrm>
            <a:off x="1407700" y="2587428"/>
            <a:ext cx="4199638" cy="1252985"/>
          </a:xfr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4200" baseline="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微软雅黑</a:t>
            </a:r>
            <a:r>
              <a:rPr lang="en-US" altLang="zh-CN" dirty="0"/>
              <a:t>42</a:t>
            </a:r>
            <a:r>
              <a:rPr lang="zh-CN" altLang="en-US" dirty="0"/>
              <a:t>号字</a:t>
            </a:r>
          </a:p>
          <a:p>
            <a:pPr lvl="0"/>
            <a:endParaRPr kumimoji="1"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3B353539-A699-984F-8E35-40B7632D3241}"/>
              </a:ext>
            </a:extLst>
          </p:cNvPr>
          <p:cNvSpPr txBox="1"/>
          <p:nvPr userDrawn="1"/>
        </p:nvSpPr>
        <p:spPr>
          <a:xfrm>
            <a:off x="14803395" y="7611762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ctr"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400" b="0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48494177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节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48067F02-D7C1-F44B-9D78-070493E57D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9" y="0"/>
            <a:ext cx="12187065" cy="6858000"/>
          </a:xfrm>
          <a:prstGeom prst="rect">
            <a:avLst/>
          </a:prstGeom>
        </p:spPr>
      </p:pic>
      <p:sp>
        <p:nvSpPr>
          <p:cNvPr id="13" name="文本占位符 12"/>
          <p:cNvSpPr>
            <a:spLocks noGrp="1"/>
          </p:cNvSpPr>
          <p:nvPr>
            <p:ph type="body" sz="quarter" idx="13" hasCustomPrompt="1"/>
          </p:nvPr>
        </p:nvSpPr>
        <p:spPr>
          <a:xfrm>
            <a:off x="3218619" y="615438"/>
            <a:ext cx="5760000" cy="5760000"/>
          </a:xfrm>
          <a:prstGeom prst="ellipse">
            <a:avLst/>
          </a:prstGeom>
          <a:solidFill>
            <a:schemeClr val="bg1">
              <a:alpha val="70000"/>
            </a:schemeClr>
          </a:solidFill>
          <a:ln w="38100">
            <a:solidFill>
              <a:srgbClr val="FF7F41"/>
            </a:solidFill>
          </a:ln>
        </p:spPr>
        <p:txBody>
          <a:bodyPr lIns="180000" tIns="36000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solidFill>
                  <a:schemeClr val="bg2"/>
                </a:solidFill>
              </a:defRPr>
            </a:lvl1pPr>
          </a:lstStyle>
          <a:p>
            <a:pPr lvl="0"/>
            <a:r>
              <a:rPr kumimoji="1" lang="zh-CN" altLang="en-US" dirty="0" smtClean="0"/>
              <a:t>微软雅黑</a:t>
            </a:r>
            <a:r>
              <a:rPr kumimoji="1" lang="en-US" altLang="zh-CN" dirty="0" smtClean="0"/>
              <a:t>36</a:t>
            </a:r>
            <a:r>
              <a:rPr kumimoji="1" lang="zh-CN" altLang="en-US" dirty="0" smtClean="0"/>
              <a:t>号字</a:t>
            </a:r>
            <a:endParaRPr kumimoji="1" lang="zh-CN" altLang="en-US" dirty="0"/>
          </a:p>
        </p:txBody>
      </p:sp>
      <p:sp>
        <p:nvSpPr>
          <p:cNvPr id="7" name="文本占位符 5">
            <a:extLst>
              <a:ext uri="{FF2B5EF4-FFF2-40B4-BE49-F238E27FC236}">
                <a16:creationId xmlns="" xmlns:a16="http://schemas.microsoft.com/office/drawing/2014/main" id="{7D7B8FF9-5214-CD43-9C83-0BE6F91DD6D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16080" y="3343300"/>
            <a:ext cx="1463845" cy="174771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6000" b="0" i="0" u="none">
                <a:solidFill>
                  <a:schemeClr val="bg2"/>
                </a:solidFill>
                <a:latin typeface="+mj-ea"/>
                <a:ea typeface="+mj-ea"/>
              </a:defRPr>
            </a:lvl1pPr>
          </a:lstStyle>
          <a:p>
            <a:r>
              <a:rPr kumimoji="1" lang="en-US" altLang="zh-CN" dirty="0"/>
              <a:t>1</a:t>
            </a:r>
            <a:endParaRPr kumimoji="1"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AB4F04BD-B076-794C-A3B9-D44233025184}"/>
              </a:ext>
            </a:extLst>
          </p:cNvPr>
          <p:cNvSpPr txBox="1"/>
          <p:nvPr userDrawn="1"/>
        </p:nvSpPr>
        <p:spPr>
          <a:xfrm>
            <a:off x="10089397" y="-480447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ctr"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400" b="0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4F47F1EA-1076-764C-B5ED-ACC0C00C1CCB}"/>
              </a:ext>
            </a:extLst>
          </p:cNvPr>
          <p:cNvSpPr txBox="1"/>
          <p:nvPr userDrawn="1"/>
        </p:nvSpPr>
        <p:spPr>
          <a:xfrm>
            <a:off x="4085303" y="-575187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ctr"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400" b="0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01478BA7-9889-A74A-87CA-5BA1813BA281}"/>
              </a:ext>
            </a:extLst>
          </p:cNvPr>
          <p:cNvSpPr txBox="1"/>
          <p:nvPr userDrawn="1"/>
        </p:nvSpPr>
        <p:spPr>
          <a:xfrm>
            <a:off x="6153150" y="-857250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ctr"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400" b="0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7CB3AC1A-274E-3B44-AD48-C4088E543CC0}"/>
              </a:ext>
            </a:extLst>
          </p:cNvPr>
          <p:cNvSpPr txBox="1"/>
          <p:nvPr userDrawn="1"/>
        </p:nvSpPr>
        <p:spPr>
          <a:xfrm>
            <a:off x="5410200" y="-990600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ctr"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400" b="0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A2E9AB72-A69C-8542-9984-71491F7790C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8877"/>
            <a:ext cx="12192000" cy="929123"/>
          </a:xfrm>
          <a:prstGeom prst="rect">
            <a:avLst/>
          </a:prstGeom>
        </p:spPr>
      </p:pic>
    </p:spTree>
    <p:extLst/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节页 图片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占位符 12"/>
          <p:cNvSpPr>
            <a:spLocks noGrp="1"/>
          </p:cNvSpPr>
          <p:nvPr>
            <p:ph type="body" sz="quarter" idx="13" hasCustomPrompt="1"/>
          </p:nvPr>
        </p:nvSpPr>
        <p:spPr>
          <a:xfrm>
            <a:off x="3218619" y="615438"/>
            <a:ext cx="5760000" cy="5760000"/>
          </a:xfrm>
          <a:prstGeom prst="ellipse">
            <a:avLst/>
          </a:prstGeom>
          <a:solidFill>
            <a:schemeClr val="tx1">
              <a:alpha val="20000"/>
            </a:schemeClr>
          </a:solidFill>
          <a:ln w="38100">
            <a:solidFill>
              <a:srgbClr val="FF7F41"/>
            </a:solidFill>
          </a:ln>
        </p:spPr>
        <p:txBody>
          <a:bodyPr lIns="180000" tIns="36000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zh-CN" altLang="en-US" dirty="0" smtClean="0"/>
              <a:t>微软雅黑</a:t>
            </a:r>
            <a:r>
              <a:rPr kumimoji="1" lang="en-US" altLang="zh-CN" dirty="0" smtClean="0"/>
              <a:t>36</a:t>
            </a:r>
            <a:r>
              <a:rPr kumimoji="1" lang="zh-CN" altLang="en-US" dirty="0" smtClean="0"/>
              <a:t>号字</a:t>
            </a:r>
            <a:endParaRPr kumimoji="1" lang="zh-CN" altLang="en-US" dirty="0"/>
          </a:p>
        </p:txBody>
      </p:sp>
      <p:sp>
        <p:nvSpPr>
          <p:cNvPr id="7" name="文本占位符 5">
            <a:extLst>
              <a:ext uri="{FF2B5EF4-FFF2-40B4-BE49-F238E27FC236}">
                <a16:creationId xmlns="" xmlns:a16="http://schemas.microsoft.com/office/drawing/2014/main" id="{7D7B8FF9-5214-CD43-9C83-0BE6F91DD6D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16080" y="3343300"/>
            <a:ext cx="1463845" cy="174771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6000" b="0" i="0" u="none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kumimoji="1" lang="en-US" altLang="zh-CN" dirty="0"/>
              <a:t>1</a:t>
            </a:r>
            <a:endParaRPr kumimoji="1"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AB4F04BD-B076-794C-A3B9-D44233025184}"/>
              </a:ext>
            </a:extLst>
          </p:cNvPr>
          <p:cNvSpPr txBox="1"/>
          <p:nvPr userDrawn="1"/>
        </p:nvSpPr>
        <p:spPr>
          <a:xfrm>
            <a:off x="10089397" y="-480447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ctr"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400" b="0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4F47F1EA-1076-764C-B5ED-ACC0C00C1CCB}"/>
              </a:ext>
            </a:extLst>
          </p:cNvPr>
          <p:cNvSpPr txBox="1"/>
          <p:nvPr userDrawn="1"/>
        </p:nvSpPr>
        <p:spPr>
          <a:xfrm>
            <a:off x="4085303" y="-575187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ctr"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400" b="0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01478BA7-9889-A74A-87CA-5BA1813BA281}"/>
              </a:ext>
            </a:extLst>
          </p:cNvPr>
          <p:cNvSpPr txBox="1"/>
          <p:nvPr userDrawn="1"/>
        </p:nvSpPr>
        <p:spPr>
          <a:xfrm>
            <a:off x="6153150" y="-857250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ctr"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400" b="0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7CB3AC1A-274E-3B44-AD48-C4088E543CC0}"/>
              </a:ext>
            </a:extLst>
          </p:cNvPr>
          <p:cNvSpPr txBox="1"/>
          <p:nvPr userDrawn="1"/>
        </p:nvSpPr>
        <p:spPr>
          <a:xfrm>
            <a:off x="5410200" y="-990600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ctr"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400" b="0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</p:txBody>
      </p:sp>
      <p:sp>
        <p:nvSpPr>
          <p:cNvPr id="18" name="文本占位符 17"/>
          <p:cNvSpPr>
            <a:spLocks noGrp="1"/>
          </p:cNvSpPr>
          <p:nvPr>
            <p:ph type="body" sz="quarter" idx="14" hasCustomPrompt="1"/>
          </p:nvPr>
        </p:nvSpPr>
        <p:spPr>
          <a:xfrm>
            <a:off x="410047" y="260649"/>
            <a:ext cx="4173785" cy="354790"/>
          </a:xfrm>
        </p:spPr>
        <p:txBody>
          <a:bodyPr>
            <a:normAutofit/>
          </a:bodyPr>
          <a:lstStyle>
            <a:lvl1pPr>
              <a:defRPr sz="1200" baseline="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r>
              <a:rPr kumimoji="1" lang="en-US" altLang="zh-CN" dirty="0" smtClean="0"/>
              <a:t>1</a:t>
            </a:r>
            <a:r>
              <a:rPr kumimoji="1" lang="zh-CN" altLang="en-US" dirty="0" smtClean="0"/>
              <a:t>把替换的图片置于底层  </a:t>
            </a:r>
            <a:r>
              <a:rPr kumimoji="1" lang="en-US" altLang="zh-CN" dirty="0" smtClean="0"/>
              <a:t>2</a:t>
            </a:r>
            <a:r>
              <a:rPr kumimoji="1" lang="zh-CN" altLang="en-US" dirty="0" smtClean="0"/>
              <a:t>在图片格式中 设置亮度为</a:t>
            </a:r>
            <a:r>
              <a:rPr kumimoji="1" lang="en-US" altLang="zh-CN" dirty="0" smtClean="0"/>
              <a:t>-40%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2387445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12192000" cy="685443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EB6ABAFA-17AA-1946-8625-CBCD56882AF3}"/>
              </a:ext>
            </a:extLst>
          </p:cNvPr>
          <p:cNvSpPr txBox="1"/>
          <p:nvPr userDrawn="1"/>
        </p:nvSpPr>
        <p:spPr>
          <a:xfrm>
            <a:off x="8241957" y="-1025611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ctr"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400" b="0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 hasCustomPrompt="1"/>
          </p:nvPr>
        </p:nvSpPr>
        <p:spPr>
          <a:xfrm>
            <a:off x="6528048" y="916054"/>
            <a:ext cx="5169056" cy="524245"/>
          </a:xfrm>
        </p:spPr>
        <p:txBody>
          <a:bodyPr tIns="0" bIns="0" anchor="ctr">
            <a:noAutofit/>
          </a:bodyPr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zh-CN" altLang="en-US" dirty="0"/>
              <a:t>微软雅黑</a:t>
            </a:r>
            <a:r>
              <a:rPr kumimoji="1" lang="en-US" altLang="zh-CN" dirty="0"/>
              <a:t>24</a:t>
            </a:r>
            <a:r>
              <a:rPr kumimoji="1" lang="zh-CN" altLang="en-US" dirty="0"/>
              <a:t>号字</a:t>
            </a:r>
          </a:p>
        </p:txBody>
      </p:sp>
      <p:sp>
        <p:nvSpPr>
          <p:cNvPr id="29" name="文本占位符 2"/>
          <p:cNvSpPr>
            <a:spLocks noGrp="1"/>
          </p:cNvSpPr>
          <p:nvPr>
            <p:ph type="body" sz="quarter" idx="11" hasCustomPrompt="1"/>
          </p:nvPr>
        </p:nvSpPr>
        <p:spPr>
          <a:xfrm>
            <a:off x="6527676" y="2616723"/>
            <a:ext cx="5169428" cy="524245"/>
          </a:xfrm>
        </p:spPr>
        <p:txBody>
          <a:bodyPr tIns="0" bIns="0" anchor="ctr">
            <a:noAutofit/>
          </a:bodyPr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zh-CN" altLang="en-US" dirty="0"/>
              <a:t>微软雅黑</a:t>
            </a:r>
            <a:r>
              <a:rPr kumimoji="1" lang="en-US" altLang="zh-CN" dirty="0"/>
              <a:t>24</a:t>
            </a:r>
            <a:r>
              <a:rPr kumimoji="1" lang="zh-CN" altLang="en-US" dirty="0"/>
              <a:t>号字</a:t>
            </a:r>
          </a:p>
        </p:txBody>
      </p:sp>
      <p:sp>
        <p:nvSpPr>
          <p:cNvPr id="30" name="文本占位符 2"/>
          <p:cNvSpPr>
            <a:spLocks noGrp="1"/>
          </p:cNvSpPr>
          <p:nvPr>
            <p:ph type="body" sz="quarter" idx="12" hasCustomPrompt="1"/>
          </p:nvPr>
        </p:nvSpPr>
        <p:spPr>
          <a:xfrm>
            <a:off x="6527675" y="4331045"/>
            <a:ext cx="5169429" cy="524245"/>
          </a:xfrm>
        </p:spPr>
        <p:txBody>
          <a:bodyPr tIns="0" bIns="0" anchor="ctr">
            <a:noAutofit/>
          </a:bodyPr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zh-CN" altLang="en-US" dirty="0"/>
              <a:t>微软雅黑</a:t>
            </a:r>
            <a:r>
              <a:rPr kumimoji="1" lang="en-US" altLang="zh-CN" dirty="0"/>
              <a:t>24</a:t>
            </a:r>
            <a:r>
              <a:rPr kumimoji="1" lang="zh-CN" altLang="en-US" dirty="0"/>
              <a:t>号字</a:t>
            </a: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3" hasCustomPrompt="1"/>
          </p:nvPr>
        </p:nvSpPr>
        <p:spPr>
          <a:xfrm>
            <a:off x="6585636" y="1550674"/>
            <a:ext cx="5111468" cy="958850"/>
          </a:xfrm>
        </p:spPr>
        <p:txBody>
          <a:bodyPr tIns="0" anchor="t">
            <a:normAutofit/>
          </a:bodyPr>
          <a:lstStyle>
            <a:lvl1pPr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kumimoji="1" lang="zh-CN" altLang="en-US" dirty="0"/>
              <a:t>微软雅黑</a:t>
            </a:r>
            <a:r>
              <a:rPr kumimoji="1" lang="en-US" altLang="zh-CN" dirty="0"/>
              <a:t>12</a:t>
            </a:r>
            <a:r>
              <a:rPr kumimoji="1" lang="zh-CN" altLang="en-US" dirty="0"/>
              <a:t>号字</a:t>
            </a:r>
          </a:p>
        </p:txBody>
      </p:sp>
      <p:sp>
        <p:nvSpPr>
          <p:cNvPr id="31" name="文本占位符 7"/>
          <p:cNvSpPr>
            <a:spLocks noGrp="1"/>
          </p:cNvSpPr>
          <p:nvPr>
            <p:ph type="body" sz="quarter" idx="14" hasCustomPrompt="1"/>
          </p:nvPr>
        </p:nvSpPr>
        <p:spPr>
          <a:xfrm>
            <a:off x="6585635" y="3255705"/>
            <a:ext cx="5111469" cy="958850"/>
          </a:xfrm>
        </p:spPr>
        <p:txBody>
          <a:bodyPr tIns="0" anchor="t">
            <a:normAutofit/>
          </a:bodyPr>
          <a:lstStyle>
            <a:lvl1pPr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kumimoji="1" lang="zh-CN" altLang="en-US" dirty="0"/>
              <a:t>微软雅黑</a:t>
            </a:r>
            <a:r>
              <a:rPr kumimoji="1" lang="en-US" altLang="zh-CN" dirty="0"/>
              <a:t>12</a:t>
            </a:r>
            <a:r>
              <a:rPr kumimoji="1" lang="zh-CN" altLang="en-US" dirty="0"/>
              <a:t>号字</a:t>
            </a:r>
          </a:p>
        </p:txBody>
      </p:sp>
      <p:sp>
        <p:nvSpPr>
          <p:cNvPr id="32" name="文本占位符 7"/>
          <p:cNvSpPr>
            <a:spLocks noGrp="1"/>
          </p:cNvSpPr>
          <p:nvPr>
            <p:ph type="body" sz="quarter" idx="15" hasCustomPrompt="1"/>
          </p:nvPr>
        </p:nvSpPr>
        <p:spPr>
          <a:xfrm>
            <a:off x="6585635" y="4971780"/>
            <a:ext cx="5111469" cy="1265532"/>
          </a:xfrm>
        </p:spPr>
        <p:txBody>
          <a:bodyPr tIns="0" anchor="t">
            <a:normAutofit/>
          </a:bodyPr>
          <a:lstStyle>
            <a:lvl1pPr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kumimoji="1" lang="zh-CN" altLang="en-US" dirty="0"/>
              <a:t>微软雅黑</a:t>
            </a:r>
            <a:r>
              <a:rPr kumimoji="1" lang="en-US" altLang="zh-CN" dirty="0"/>
              <a:t>12</a:t>
            </a:r>
            <a:r>
              <a:rPr kumimoji="1" lang="zh-CN" altLang="en-US" dirty="0"/>
              <a:t>号字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6" hasCustomPrompt="1"/>
          </p:nvPr>
        </p:nvSpPr>
        <p:spPr>
          <a:xfrm>
            <a:off x="5862388" y="962176"/>
            <a:ext cx="432000" cy="432000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0" tIns="0" rIns="0" bIns="0" anchor="ctr" anchorCtr="1">
            <a:noAutofit/>
          </a:bodyPr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zh-CN" dirty="0"/>
              <a:t>00</a:t>
            </a:r>
            <a:endParaRPr kumimoji="1" lang="zh-CN" altLang="en-US" dirty="0"/>
          </a:p>
        </p:txBody>
      </p:sp>
      <p:sp>
        <p:nvSpPr>
          <p:cNvPr id="18" name="文本占位符 3"/>
          <p:cNvSpPr>
            <a:spLocks noGrp="1"/>
          </p:cNvSpPr>
          <p:nvPr>
            <p:ph type="body" sz="quarter" idx="17" hasCustomPrompt="1"/>
          </p:nvPr>
        </p:nvSpPr>
        <p:spPr>
          <a:xfrm>
            <a:off x="5862388" y="2676498"/>
            <a:ext cx="432000" cy="432000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1">
            <a:noAutofit/>
          </a:bodyPr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zh-CN" dirty="0"/>
              <a:t>00</a:t>
            </a:r>
            <a:endParaRPr kumimoji="1" lang="zh-CN" altLang="en-US" dirty="0"/>
          </a:p>
        </p:txBody>
      </p:sp>
      <p:sp>
        <p:nvSpPr>
          <p:cNvPr id="19" name="文本占位符 3"/>
          <p:cNvSpPr>
            <a:spLocks noGrp="1"/>
          </p:cNvSpPr>
          <p:nvPr>
            <p:ph type="body" sz="quarter" idx="18" hasCustomPrompt="1"/>
          </p:nvPr>
        </p:nvSpPr>
        <p:spPr>
          <a:xfrm>
            <a:off x="5862388" y="4400503"/>
            <a:ext cx="432000" cy="432000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1">
            <a:noAutofit/>
          </a:bodyPr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zh-CN" dirty="0"/>
              <a:t>00</a:t>
            </a:r>
            <a:endParaRPr kumimoji="1" lang="zh-CN" altLang="en-US" dirty="0"/>
          </a:p>
        </p:txBody>
      </p:sp>
      <p:sp>
        <p:nvSpPr>
          <p:cNvPr id="15" name="文本占位符 12"/>
          <p:cNvSpPr>
            <a:spLocks noGrp="1"/>
          </p:cNvSpPr>
          <p:nvPr>
            <p:ph type="body" sz="quarter" idx="20" hasCustomPrompt="1"/>
          </p:nvPr>
        </p:nvSpPr>
        <p:spPr>
          <a:xfrm>
            <a:off x="623391" y="916054"/>
            <a:ext cx="2664000" cy="2664000"/>
          </a:xfrm>
          <a:prstGeom prst="ellipse">
            <a:avLst/>
          </a:prstGeom>
          <a:noFill/>
          <a:ln w="38100">
            <a:solidFill>
              <a:srgbClr val="FF7F41"/>
            </a:solidFill>
          </a:ln>
        </p:spPr>
        <p:txBody>
          <a:bodyPr lIns="0" tIns="0" rIns="0" bIns="0" anchor="ctr" anchorCtr="1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en-US" altLang="zh-CN" dirty="0" smtClean="0"/>
              <a:t>CONTENTS</a:t>
            </a:r>
            <a:endParaRPr kumimoji="1" lang="zh-CN" altLang="en-US" dirty="0"/>
          </a:p>
        </p:txBody>
      </p:sp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DD86FADF-772C-7544-ABD1-A01F5E46D6A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8877"/>
            <a:ext cx="12192000" cy="929123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文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占位符 3"/>
          <p:cNvSpPr>
            <a:spLocks noGrp="1"/>
          </p:cNvSpPr>
          <p:nvPr>
            <p:ph type="pic" sz="quarter" idx="10"/>
          </p:nvPr>
        </p:nvSpPr>
        <p:spPr>
          <a:xfrm>
            <a:off x="6432000" y="1337731"/>
            <a:ext cx="5760000" cy="4320000"/>
          </a:xfrm>
        </p:spPr>
        <p:txBody>
          <a:bodyPr/>
          <a:lstStyle/>
          <a:p>
            <a:endParaRPr kumimoji="1"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8877"/>
            <a:ext cx="12192000" cy="929123"/>
          </a:xfrm>
          <a:prstGeom prst="rect">
            <a:avLst/>
          </a:prstGeom>
        </p:spPr>
      </p:pic>
      <p:sp>
        <p:nvSpPr>
          <p:cNvPr id="7" name="标题文本"/>
          <p:cNvSpPr txBox="1">
            <a:spLocks noGrp="1"/>
          </p:cNvSpPr>
          <p:nvPr>
            <p:ph type="title" hasCustomPrompt="1"/>
          </p:nvPr>
        </p:nvSpPr>
        <p:spPr>
          <a:xfrm>
            <a:off x="872793" y="1337731"/>
            <a:ext cx="5367223" cy="15081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lang="zh-CN" altLang="en-US" sz="3400" b="0" i="0" u="none" strike="noStrike" cap="none" spc="0" baseline="0" dirty="0">
                <a:ln>
                  <a:noFill/>
                </a:ln>
                <a:solidFill>
                  <a:schemeClr val="tx1"/>
                </a:solidFill>
                <a:uFillTx/>
                <a:latin typeface="Microsoft YaHei" charset="-122"/>
                <a:ea typeface="Microsoft YaHei" charset="-122"/>
                <a:cs typeface="Microsoft YaHei" charset="-122"/>
                <a:sym typeface="PingFang SC Regular"/>
              </a:defRPr>
            </a:lvl1pPr>
          </a:lstStyle>
          <a:p>
            <a:r>
              <a:rPr lang="zh-CN" altLang="en-US" dirty="0"/>
              <a:t>微软雅黑</a:t>
            </a:r>
            <a:r>
              <a:rPr lang="en-US" altLang="zh-CN" dirty="0"/>
              <a:t>34</a:t>
            </a:r>
            <a:r>
              <a:rPr lang="zh-CN" altLang="en-US" dirty="0"/>
              <a:t>号字</a:t>
            </a:r>
            <a:endParaRPr dirty="0"/>
          </a:p>
        </p:txBody>
      </p:sp>
      <p:sp>
        <p:nvSpPr>
          <p:cNvPr id="10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872792" y="3117002"/>
            <a:ext cx="5367224" cy="237058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SzTx/>
              <a:buFontTx/>
              <a:buNone/>
              <a:defRPr sz="1400" b="0" i="0">
                <a:solidFill>
                  <a:schemeClr val="bg2"/>
                </a:solidFill>
                <a:latin typeface="Microsoft YaHei" charset="-122"/>
                <a:ea typeface="Microsoft YaHei" charset="-122"/>
                <a:cs typeface="Microsoft YaHei" charset="-122"/>
              </a:defRPr>
            </a:lvl1pPr>
            <a:lvl2pPr marL="0" indent="228600">
              <a:lnSpc>
                <a:spcPct val="110000"/>
              </a:lnSpc>
              <a:buSzTx/>
              <a:buFontTx/>
              <a:buNone/>
              <a:defRPr sz="1400">
                <a:solidFill>
                  <a:srgbClr val="535353"/>
                </a:solidFill>
              </a:defRPr>
            </a:lvl2pPr>
            <a:lvl3pPr marL="0" indent="457200">
              <a:lnSpc>
                <a:spcPct val="110000"/>
              </a:lnSpc>
              <a:buSzTx/>
              <a:buFontTx/>
              <a:buNone/>
              <a:defRPr sz="1400">
                <a:solidFill>
                  <a:srgbClr val="535353"/>
                </a:solidFill>
              </a:defRPr>
            </a:lvl3pPr>
            <a:lvl4pPr marL="0" indent="685800">
              <a:lnSpc>
                <a:spcPct val="110000"/>
              </a:lnSpc>
              <a:buSzTx/>
              <a:buFontTx/>
              <a:buNone/>
              <a:defRPr sz="1400">
                <a:solidFill>
                  <a:srgbClr val="535353"/>
                </a:solidFill>
              </a:defRPr>
            </a:lvl4pPr>
            <a:lvl5pPr marL="0" indent="914400">
              <a:lnSpc>
                <a:spcPct val="110000"/>
              </a:lnSpc>
              <a:buSzTx/>
              <a:buFontTx/>
              <a:buNone/>
              <a:defRPr sz="1400">
                <a:solidFill>
                  <a:srgbClr val="535353"/>
                </a:solidFill>
              </a:defRPr>
            </a:lvl5pPr>
          </a:lstStyle>
          <a:p>
            <a:r>
              <a:rPr lang="zh-CN" altLang="en-US" dirty="0"/>
              <a:t>微软雅黑</a:t>
            </a:r>
            <a:r>
              <a:rPr lang="en-US" altLang="zh-CN" dirty="0"/>
              <a:t>14</a:t>
            </a:r>
            <a:r>
              <a:rPr lang="zh-CN" altLang="en-US" dirty="0"/>
              <a:t>号字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文页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占位符 3"/>
          <p:cNvSpPr>
            <a:spLocks noGrp="1"/>
          </p:cNvSpPr>
          <p:nvPr>
            <p:ph type="pic" sz="quarter" idx="10"/>
          </p:nvPr>
        </p:nvSpPr>
        <p:spPr>
          <a:xfrm>
            <a:off x="6600056" y="916588"/>
            <a:ext cx="5040000" cy="5040000"/>
          </a:xfrm>
          <a:prstGeom prst="ellipse">
            <a:avLst/>
          </a:prstGeom>
        </p:spPr>
        <p:txBody>
          <a:bodyPr/>
          <a:lstStyle/>
          <a:p>
            <a:endParaRPr kumimoji="1"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8877"/>
            <a:ext cx="12192000" cy="929123"/>
          </a:xfrm>
          <a:prstGeom prst="rect">
            <a:avLst/>
          </a:prstGeom>
        </p:spPr>
      </p:pic>
      <p:sp>
        <p:nvSpPr>
          <p:cNvPr id="8" name="标题文本"/>
          <p:cNvSpPr txBox="1">
            <a:spLocks noGrp="1"/>
          </p:cNvSpPr>
          <p:nvPr>
            <p:ph type="title" hasCustomPrompt="1"/>
          </p:nvPr>
        </p:nvSpPr>
        <p:spPr>
          <a:xfrm>
            <a:off x="872793" y="1337731"/>
            <a:ext cx="5367223" cy="15081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lang="zh-CN" altLang="en-US" sz="3400" b="0" i="0" u="none" strike="noStrike" cap="none" spc="0" baseline="0" dirty="0">
                <a:ln>
                  <a:noFill/>
                </a:ln>
                <a:solidFill>
                  <a:schemeClr val="tx1"/>
                </a:solidFill>
                <a:uFillTx/>
                <a:latin typeface="Microsoft YaHei" charset="-122"/>
                <a:ea typeface="Microsoft YaHei" charset="-122"/>
                <a:cs typeface="Microsoft YaHei" charset="-122"/>
                <a:sym typeface="PingFang SC Regular"/>
              </a:defRPr>
            </a:lvl1pPr>
          </a:lstStyle>
          <a:p>
            <a:r>
              <a:rPr lang="zh-CN" altLang="en-US" dirty="0"/>
              <a:t>微软雅黑</a:t>
            </a:r>
            <a:r>
              <a:rPr lang="en-US" altLang="zh-CN" dirty="0"/>
              <a:t>34</a:t>
            </a:r>
            <a:r>
              <a:rPr lang="zh-CN" altLang="en-US" dirty="0"/>
              <a:t>号字</a:t>
            </a:r>
            <a:endParaRPr dirty="0"/>
          </a:p>
        </p:txBody>
      </p:sp>
      <p:sp>
        <p:nvSpPr>
          <p:cNvPr id="10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872792" y="3117002"/>
            <a:ext cx="5367224" cy="237058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SzTx/>
              <a:buFontTx/>
              <a:buNone/>
              <a:defRPr sz="1400" b="0" i="0">
                <a:solidFill>
                  <a:schemeClr val="bg2"/>
                </a:solidFill>
                <a:latin typeface="Microsoft YaHei" charset="-122"/>
                <a:ea typeface="Microsoft YaHei" charset="-122"/>
                <a:cs typeface="Microsoft YaHei" charset="-122"/>
              </a:defRPr>
            </a:lvl1pPr>
            <a:lvl2pPr marL="0" indent="228600">
              <a:lnSpc>
                <a:spcPct val="110000"/>
              </a:lnSpc>
              <a:buSzTx/>
              <a:buFontTx/>
              <a:buNone/>
              <a:defRPr sz="1400">
                <a:solidFill>
                  <a:srgbClr val="535353"/>
                </a:solidFill>
              </a:defRPr>
            </a:lvl2pPr>
            <a:lvl3pPr marL="0" indent="457200">
              <a:lnSpc>
                <a:spcPct val="110000"/>
              </a:lnSpc>
              <a:buSzTx/>
              <a:buFontTx/>
              <a:buNone/>
              <a:defRPr sz="1400">
                <a:solidFill>
                  <a:srgbClr val="535353"/>
                </a:solidFill>
              </a:defRPr>
            </a:lvl3pPr>
            <a:lvl4pPr marL="0" indent="685800">
              <a:lnSpc>
                <a:spcPct val="110000"/>
              </a:lnSpc>
              <a:buSzTx/>
              <a:buFontTx/>
              <a:buNone/>
              <a:defRPr sz="1400">
                <a:solidFill>
                  <a:srgbClr val="535353"/>
                </a:solidFill>
              </a:defRPr>
            </a:lvl4pPr>
            <a:lvl5pPr marL="0" indent="914400">
              <a:lnSpc>
                <a:spcPct val="110000"/>
              </a:lnSpc>
              <a:buSzTx/>
              <a:buFontTx/>
              <a:buNone/>
              <a:defRPr sz="1400">
                <a:solidFill>
                  <a:srgbClr val="535353"/>
                </a:solidFill>
              </a:defRPr>
            </a:lvl5pPr>
          </a:lstStyle>
          <a:p>
            <a:r>
              <a:rPr lang="zh-CN" altLang="en-US" dirty="0"/>
              <a:t>微软雅黑</a:t>
            </a:r>
            <a:r>
              <a:rPr lang="en-US" altLang="zh-CN" dirty="0"/>
              <a:t>14</a:t>
            </a:r>
            <a:r>
              <a:rPr lang="zh-CN" altLang="en-US" dirty="0"/>
              <a:t>号字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43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DD86FADF-772C-7544-ABD1-A01F5E46D6A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8877"/>
            <a:ext cx="12192000" cy="929123"/>
          </a:xfrm>
          <a:prstGeom prst="rect">
            <a:avLst/>
          </a:prstGeom>
        </p:spPr>
      </p:pic>
      <p:sp>
        <p:nvSpPr>
          <p:cNvPr id="8" name="2014年北京共经历了175个雾霾天…">
            <a:extLst>
              <a:ext uri="{FF2B5EF4-FFF2-40B4-BE49-F238E27FC236}">
                <a16:creationId xmlns="" xmlns:a16="http://schemas.microsoft.com/office/drawing/2014/main" id="{6F2BD207-DE2F-EC42-A971-C229EC3DA698}"/>
              </a:ext>
            </a:extLst>
          </p:cNvPr>
          <p:cNvSpPr txBox="1">
            <a:spLocks noGrp="1"/>
          </p:cNvSpPr>
          <p:nvPr>
            <p:ph type="body" sz="quarter" idx="18" hasCustomPrompt="1"/>
          </p:nvPr>
        </p:nvSpPr>
        <p:spPr>
          <a:xfrm>
            <a:off x="839788" y="1700808"/>
            <a:ext cx="10512425" cy="431967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zh-CN" altLang="en-US" sz="1400" b="0" i="0" u="none" strike="noStrike" cap="none" spc="0" baseline="0" dirty="0" smtClean="0">
                <a:ln>
                  <a:noFill/>
                </a:ln>
                <a:solidFill>
                  <a:schemeClr val="bg2"/>
                </a:solidFill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Microsoft YaHei" panose="020B0503020204020204" pitchFamily="34" charset="-122"/>
                <a:sym typeface="PingFang SC Regular"/>
              </a:defRPr>
            </a:lvl1pPr>
          </a:lstStyle>
          <a:p>
            <a:r>
              <a:rPr lang="zh-CN" altLang="en-US" dirty="0"/>
              <a:t>正文 微软雅黑 可根据内容调整字号 </a:t>
            </a:r>
            <a:r>
              <a:rPr lang="en-US" altLang="zh-CN" dirty="0"/>
              <a:t>14</a:t>
            </a:r>
            <a:r>
              <a:rPr lang="zh-CN" altLang="en-US" dirty="0"/>
              <a:t>号 </a:t>
            </a:r>
            <a:r>
              <a:rPr lang="en-US" altLang="zh-CN" dirty="0"/>
              <a:t>16</a:t>
            </a:r>
            <a:r>
              <a:rPr lang="zh-CN" altLang="en-US" dirty="0"/>
              <a:t>号 </a:t>
            </a:r>
            <a:r>
              <a:rPr lang="en-US" altLang="zh-CN" dirty="0"/>
              <a:t>18</a:t>
            </a:r>
            <a:r>
              <a:rPr lang="zh-CN" altLang="en-US" dirty="0"/>
              <a:t>号字</a:t>
            </a:r>
            <a:endParaRPr lang="en-US" altLang="zh-CN" dirty="0"/>
          </a:p>
          <a:p>
            <a:pPr marL="0" indent="0">
              <a:lnSpc>
                <a:spcPct val="110000"/>
              </a:lnSpc>
              <a:buSzTx/>
              <a:buFontTx/>
              <a:buNone/>
              <a:defRPr sz="1400">
                <a:solidFill>
                  <a:srgbClr val="535353"/>
                </a:solidFill>
              </a:defRPr>
            </a:pPr>
            <a:endParaRPr dirty="0"/>
          </a:p>
        </p:txBody>
      </p:sp>
      <p:sp>
        <p:nvSpPr>
          <p:cNvPr id="10" name="文本占位符 3">
            <a:extLst>
              <a:ext uri="{FF2B5EF4-FFF2-40B4-BE49-F238E27FC236}">
                <a16:creationId xmlns="" xmlns:a16="http://schemas.microsoft.com/office/drawing/2014/main" id="{D56DDBF3-844A-4045-9449-7FE1CDC33CF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9787" y="548680"/>
            <a:ext cx="275601" cy="275601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0" tIns="0" rIns="0" bIns="0" anchor="ctr" anchorCtr="1">
            <a:noAutofit/>
          </a:bodyPr>
          <a:lstStyle>
            <a:lvl1pPr marL="0" indent="0" algn="ctr">
              <a:lnSpc>
                <a:spcPct val="100000"/>
              </a:lnSpc>
              <a:tabLst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zh-CN" altLang="en-US" dirty="0"/>
              <a:t>  </a:t>
            </a:r>
          </a:p>
        </p:txBody>
      </p:sp>
      <p:sp>
        <p:nvSpPr>
          <p:cNvPr id="11" name="标题 7">
            <a:extLst>
              <a:ext uri="{FF2B5EF4-FFF2-40B4-BE49-F238E27FC236}">
                <a16:creationId xmlns="" xmlns:a16="http://schemas.microsoft.com/office/drawing/2014/main" id="{DD9475FD-9478-004D-9CEE-9F3A81A93B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9456" y="404664"/>
            <a:ext cx="10152757" cy="1008112"/>
          </a:xfrm>
        </p:spPr>
        <p:txBody>
          <a:bodyPr anchor="t" anchorCtr="0">
            <a:norm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lang="zh-CN" altLang="en-US" sz="3000" b="0" i="0" u="none" strike="noStrike" cap="none" spc="0" baseline="0" dirty="0">
                <a:ln>
                  <a:noFill/>
                </a:ln>
                <a:solidFill>
                  <a:schemeClr val="tx1"/>
                </a:solidFill>
                <a:uFillTx/>
                <a:latin typeface="Microsoft YaHei" charset="-122"/>
                <a:ea typeface="Microsoft YaHei" charset="-122"/>
                <a:cs typeface="Microsoft YaHei" charset="-122"/>
                <a:sym typeface="PingFang SC Regular"/>
              </a:defRPr>
            </a:lvl1pPr>
          </a:lstStyle>
          <a:p>
            <a:r>
              <a:rPr lang="zh-CN" altLang="en-US" dirty="0"/>
              <a:t>标题 微软雅</a:t>
            </a:r>
            <a:r>
              <a:rPr lang="zh-CN" altLang="en-US" dirty="0" smtClean="0"/>
              <a:t>黑</a:t>
            </a:r>
            <a:r>
              <a:rPr lang="en-US" altLang="zh-CN" dirty="0" smtClean="0"/>
              <a:t>30</a:t>
            </a:r>
            <a:r>
              <a:rPr lang="zh-CN" altLang="en-US" dirty="0" smtClean="0"/>
              <a:t>号</a:t>
            </a:r>
            <a:r>
              <a:rPr lang="zh-CN" altLang="en-US" dirty="0"/>
              <a:t>字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2995894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A50EA777-2454-2B46-9D05-91157E3165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857"/>
            <a:ext cx="12192000" cy="6858000"/>
          </a:xfrm>
          <a:prstGeom prst="rect">
            <a:avLst/>
          </a:prstGeom>
        </p:spPr>
      </p:pic>
      <p:sp>
        <p:nvSpPr>
          <p:cNvPr id="12" name="2014年北京共经历了175个雾霾天…">
            <a:extLst>
              <a:ext uri="{FF2B5EF4-FFF2-40B4-BE49-F238E27FC236}">
                <a16:creationId xmlns="" xmlns:a16="http://schemas.microsoft.com/office/drawing/2014/main" id="{BCA6F093-5A4D-0144-917C-834FB7F2CB02}"/>
              </a:ext>
            </a:extLst>
          </p:cNvPr>
          <p:cNvSpPr txBox="1">
            <a:spLocks noGrp="1"/>
          </p:cNvSpPr>
          <p:nvPr>
            <p:ph type="body" sz="quarter" idx="18" hasCustomPrompt="1"/>
          </p:nvPr>
        </p:nvSpPr>
        <p:spPr>
          <a:xfrm>
            <a:off x="839788" y="1700808"/>
            <a:ext cx="10512425" cy="431967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zh-CN" altLang="en-US" sz="1400" b="0" i="0" u="none" strike="noStrike" cap="none" spc="0" baseline="0" dirty="0" smtClean="0">
                <a:ln>
                  <a:noFill/>
                </a:ln>
                <a:solidFill>
                  <a:schemeClr val="bg2"/>
                </a:solidFill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Microsoft YaHei" panose="020B0503020204020204" pitchFamily="34" charset="-122"/>
                <a:sym typeface="PingFang SC Regular"/>
              </a:defRPr>
            </a:lvl1pPr>
          </a:lstStyle>
          <a:p>
            <a:r>
              <a:rPr lang="zh-CN" altLang="en-US" dirty="0"/>
              <a:t>正文 微软雅黑 可根据内容调整字号 </a:t>
            </a:r>
            <a:r>
              <a:rPr lang="en-US" altLang="zh-CN" dirty="0"/>
              <a:t>14</a:t>
            </a:r>
            <a:r>
              <a:rPr lang="zh-CN" altLang="en-US" dirty="0"/>
              <a:t>号 </a:t>
            </a:r>
            <a:r>
              <a:rPr lang="en-US" altLang="zh-CN" dirty="0"/>
              <a:t>16</a:t>
            </a:r>
            <a:r>
              <a:rPr lang="zh-CN" altLang="en-US" dirty="0"/>
              <a:t>号 </a:t>
            </a:r>
            <a:r>
              <a:rPr lang="en-US" altLang="zh-CN" dirty="0"/>
              <a:t>18</a:t>
            </a:r>
            <a:r>
              <a:rPr lang="zh-CN" altLang="en-US" dirty="0"/>
              <a:t>号字</a:t>
            </a:r>
            <a:endParaRPr lang="en-US" altLang="zh-CN" dirty="0"/>
          </a:p>
          <a:p>
            <a:pPr marL="0" indent="0">
              <a:lnSpc>
                <a:spcPct val="110000"/>
              </a:lnSpc>
              <a:buSzTx/>
              <a:buFontTx/>
              <a:buNone/>
              <a:defRPr sz="1400">
                <a:solidFill>
                  <a:srgbClr val="535353"/>
                </a:solidFill>
              </a:defRPr>
            </a:pPr>
            <a:endParaRPr dirty="0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8877"/>
            <a:ext cx="12192000" cy="929123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D107D5AD-5F1B-A54E-9699-0D7F26494FC1}"/>
              </a:ext>
            </a:extLst>
          </p:cNvPr>
          <p:cNvSpPr txBox="1"/>
          <p:nvPr userDrawn="1"/>
        </p:nvSpPr>
        <p:spPr>
          <a:xfrm>
            <a:off x="8165805" y="-1254642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ctr"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400" b="0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BF3753A4-5162-764D-B100-2DDA1F912088}"/>
              </a:ext>
            </a:extLst>
          </p:cNvPr>
          <p:cNvSpPr txBox="1"/>
          <p:nvPr userDrawn="1"/>
        </p:nvSpPr>
        <p:spPr>
          <a:xfrm>
            <a:off x="13269433" y="5869172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ctr"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400" b="0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</p:txBody>
      </p:sp>
      <p:sp>
        <p:nvSpPr>
          <p:cNvPr id="11" name="文本占位符 3">
            <a:extLst>
              <a:ext uri="{FF2B5EF4-FFF2-40B4-BE49-F238E27FC236}">
                <a16:creationId xmlns="" xmlns:a16="http://schemas.microsoft.com/office/drawing/2014/main" id="{D56DDBF3-844A-4045-9449-7FE1CDC33CF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9787" y="548680"/>
            <a:ext cx="275601" cy="275601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0" tIns="0" rIns="0" bIns="0" anchor="ctr" anchorCtr="1">
            <a:noAutofit/>
          </a:bodyPr>
          <a:lstStyle>
            <a:lvl1pPr marL="0" indent="0" algn="ctr">
              <a:lnSpc>
                <a:spcPct val="100000"/>
              </a:lnSpc>
              <a:tabLst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zh-CN" altLang="en-US" dirty="0"/>
              <a:t>  </a:t>
            </a:r>
          </a:p>
        </p:txBody>
      </p:sp>
      <p:sp>
        <p:nvSpPr>
          <p:cNvPr id="13" name="标题 7">
            <a:extLst>
              <a:ext uri="{FF2B5EF4-FFF2-40B4-BE49-F238E27FC236}">
                <a16:creationId xmlns="" xmlns:a16="http://schemas.microsoft.com/office/drawing/2014/main" id="{DD9475FD-9478-004D-9CEE-9F3A81A93B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9456" y="404664"/>
            <a:ext cx="10152757" cy="1008112"/>
          </a:xfrm>
        </p:spPr>
        <p:txBody>
          <a:bodyPr anchor="t" anchorCtr="0">
            <a:norm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lang="zh-CN" altLang="en-US" sz="3000" b="0" i="0" u="none" strike="noStrike" cap="none" spc="0" baseline="0" dirty="0">
                <a:ln>
                  <a:noFill/>
                </a:ln>
                <a:solidFill>
                  <a:schemeClr val="tx1"/>
                </a:solidFill>
                <a:uFillTx/>
                <a:latin typeface="Microsoft YaHei" charset="-122"/>
                <a:ea typeface="Microsoft YaHei" charset="-122"/>
                <a:cs typeface="Microsoft YaHei" charset="-122"/>
                <a:sym typeface="PingFang SC Regular"/>
              </a:defRPr>
            </a:lvl1pPr>
          </a:lstStyle>
          <a:p>
            <a:r>
              <a:rPr lang="zh-CN" altLang="en-US" dirty="0"/>
              <a:t>标题 微软雅</a:t>
            </a:r>
            <a:r>
              <a:rPr lang="zh-CN" altLang="en-US" dirty="0" smtClean="0"/>
              <a:t>黑</a:t>
            </a:r>
            <a:r>
              <a:rPr lang="en-US" altLang="zh-CN" dirty="0" smtClean="0"/>
              <a:t>30</a:t>
            </a:r>
            <a:r>
              <a:rPr lang="zh-CN" altLang="en-US" dirty="0" smtClean="0"/>
              <a:t>号</a:t>
            </a:r>
            <a:r>
              <a:rPr lang="zh-CN" altLang="en-US" dirty="0"/>
              <a:t>字</a:t>
            </a:r>
            <a:endParaRPr kumimoji="1" lang="zh-CN" altLang="en-US" dirty="0"/>
          </a:p>
        </p:txBody>
      </p:sp>
    </p:spTree>
    <p:extLst/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21D5C65E-576E-5947-867B-65DE8A009B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2014年北京共经历了175个雾霾天…">
            <a:extLst>
              <a:ext uri="{FF2B5EF4-FFF2-40B4-BE49-F238E27FC236}">
                <a16:creationId xmlns="" xmlns:a16="http://schemas.microsoft.com/office/drawing/2014/main" id="{BCA6F093-5A4D-0144-917C-834FB7F2CB02}"/>
              </a:ext>
            </a:extLst>
          </p:cNvPr>
          <p:cNvSpPr txBox="1">
            <a:spLocks noGrp="1"/>
          </p:cNvSpPr>
          <p:nvPr>
            <p:ph type="body" sz="quarter" idx="18" hasCustomPrompt="1"/>
          </p:nvPr>
        </p:nvSpPr>
        <p:spPr>
          <a:xfrm>
            <a:off x="839788" y="1700808"/>
            <a:ext cx="10512425" cy="431967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zh-CN" altLang="en-US" sz="1400" b="0" i="0" u="none" strike="noStrike" cap="none" spc="0" baseline="0" dirty="0" smtClean="0">
                <a:ln>
                  <a:noFill/>
                </a:ln>
                <a:solidFill>
                  <a:schemeClr val="bg2"/>
                </a:solidFill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Microsoft YaHei" panose="020B0503020204020204" pitchFamily="34" charset="-122"/>
                <a:sym typeface="PingFang SC Regular"/>
              </a:defRPr>
            </a:lvl1pPr>
          </a:lstStyle>
          <a:p>
            <a:r>
              <a:rPr lang="zh-CN" altLang="en-US" dirty="0"/>
              <a:t>正文 微软雅黑 可根据内容调整字号 </a:t>
            </a:r>
            <a:r>
              <a:rPr lang="en-US" altLang="zh-CN" dirty="0"/>
              <a:t>14</a:t>
            </a:r>
            <a:r>
              <a:rPr lang="zh-CN" altLang="en-US" dirty="0"/>
              <a:t>号 </a:t>
            </a:r>
            <a:r>
              <a:rPr lang="en-US" altLang="zh-CN" dirty="0"/>
              <a:t>16</a:t>
            </a:r>
            <a:r>
              <a:rPr lang="zh-CN" altLang="en-US" dirty="0"/>
              <a:t>号 </a:t>
            </a:r>
            <a:r>
              <a:rPr lang="en-US" altLang="zh-CN" dirty="0"/>
              <a:t>18</a:t>
            </a:r>
            <a:r>
              <a:rPr lang="zh-CN" altLang="en-US" dirty="0"/>
              <a:t>号字</a:t>
            </a:r>
            <a:endParaRPr lang="en-US" altLang="zh-CN" dirty="0"/>
          </a:p>
          <a:p>
            <a:pPr marL="0" indent="0">
              <a:lnSpc>
                <a:spcPct val="110000"/>
              </a:lnSpc>
              <a:buSzTx/>
              <a:buFontTx/>
              <a:buNone/>
              <a:defRPr sz="1400">
                <a:solidFill>
                  <a:srgbClr val="535353"/>
                </a:solidFill>
              </a:defRPr>
            </a:pPr>
            <a:endParaRPr dirty="0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8877"/>
            <a:ext cx="12192000" cy="929123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D107D5AD-5F1B-A54E-9699-0D7F26494FC1}"/>
              </a:ext>
            </a:extLst>
          </p:cNvPr>
          <p:cNvSpPr txBox="1"/>
          <p:nvPr userDrawn="1"/>
        </p:nvSpPr>
        <p:spPr>
          <a:xfrm>
            <a:off x="8165805" y="-1254642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ctr"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400" b="0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BF3753A4-5162-764D-B100-2DDA1F912088}"/>
              </a:ext>
            </a:extLst>
          </p:cNvPr>
          <p:cNvSpPr txBox="1"/>
          <p:nvPr userDrawn="1"/>
        </p:nvSpPr>
        <p:spPr>
          <a:xfrm>
            <a:off x="13269433" y="5869172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ctr"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400" b="0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</p:txBody>
      </p:sp>
      <p:sp>
        <p:nvSpPr>
          <p:cNvPr id="11" name="文本占位符 3">
            <a:extLst>
              <a:ext uri="{FF2B5EF4-FFF2-40B4-BE49-F238E27FC236}">
                <a16:creationId xmlns="" xmlns:a16="http://schemas.microsoft.com/office/drawing/2014/main" id="{D56DDBF3-844A-4045-9449-7FE1CDC33CF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9787" y="548680"/>
            <a:ext cx="275601" cy="275601"/>
          </a:xfrm>
          <a:prstGeom prst="ellipse">
            <a:avLst/>
          </a:prstGeom>
          <a:solidFill>
            <a:schemeClr val="accent1"/>
          </a:solidFill>
        </p:spPr>
        <p:txBody>
          <a:bodyPr vert="horz" wrap="square" lIns="0" tIns="0" rIns="0" bIns="0" anchor="ctr" anchorCtr="1">
            <a:noAutofit/>
          </a:bodyPr>
          <a:lstStyle>
            <a:lvl1pPr marL="0" indent="0" algn="ctr">
              <a:lnSpc>
                <a:spcPct val="100000"/>
              </a:lnSpc>
              <a:tabLst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zh-CN" altLang="en-US" dirty="0"/>
              <a:t>  </a:t>
            </a:r>
          </a:p>
        </p:txBody>
      </p:sp>
      <p:sp>
        <p:nvSpPr>
          <p:cNvPr id="13" name="标题 7">
            <a:extLst>
              <a:ext uri="{FF2B5EF4-FFF2-40B4-BE49-F238E27FC236}">
                <a16:creationId xmlns="" xmlns:a16="http://schemas.microsoft.com/office/drawing/2014/main" id="{DD9475FD-9478-004D-9CEE-9F3A81A93B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9456" y="404664"/>
            <a:ext cx="10152757" cy="1008112"/>
          </a:xfrm>
        </p:spPr>
        <p:txBody>
          <a:bodyPr anchor="t" anchorCtr="0">
            <a:norm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lang="zh-CN" altLang="en-US" sz="3000" b="0" i="0" u="none" strike="noStrike" cap="none" spc="0" baseline="0" dirty="0">
                <a:ln>
                  <a:noFill/>
                </a:ln>
                <a:solidFill>
                  <a:schemeClr val="tx1"/>
                </a:solidFill>
                <a:uFillTx/>
                <a:latin typeface="Microsoft YaHei" charset="-122"/>
                <a:ea typeface="Microsoft YaHei" charset="-122"/>
                <a:cs typeface="Microsoft YaHei" charset="-122"/>
                <a:sym typeface="PingFang SC Regular"/>
              </a:defRPr>
            </a:lvl1pPr>
          </a:lstStyle>
          <a:p>
            <a:r>
              <a:rPr lang="zh-CN" altLang="en-US" dirty="0"/>
              <a:t>标题 微软雅</a:t>
            </a:r>
            <a:r>
              <a:rPr lang="zh-CN" altLang="en-US" dirty="0" smtClean="0"/>
              <a:t>黑</a:t>
            </a:r>
            <a:r>
              <a:rPr lang="en-US" altLang="zh-CN" dirty="0" smtClean="0"/>
              <a:t>30</a:t>
            </a:r>
            <a:r>
              <a:rPr lang="zh-CN" altLang="en-US" dirty="0" smtClean="0"/>
              <a:t>号</a:t>
            </a:r>
            <a:r>
              <a:rPr lang="zh-CN" altLang="en-US" dirty="0"/>
              <a:t>字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5569204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页 有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C8002AD8-C0D8-2145-9EE0-2B125058B5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8877"/>
            <a:ext cx="12192000" cy="929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56938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7065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09045F2B-0628-164C-9E12-23CAB756D9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65"/>
          <a:stretch/>
        </p:blipFill>
        <p:spPr>
          <a:xfrm>
            <a:off x="8976320" y="0"/>
            <a:ext cx="3210746" cy="6858000"/>
          </a:xfrm>
          <a:prstGeom prst="rect">
            <a:avLst/>
          </a:prstGeom>
        </p:spPr>
      </p:pic>
      <p:sp>
        <p:nvSpPr>
          <p:cNvPr id="176" name="圆形"/>
          <p:cNvSpPr/>
          <p:nvPr/>
        </p:nvSpPr>
        <p:spPr>
          <a:xfrm>
            <a:off x="4142114" y="1475114"/>
            <a:ext cx="3907772" cy="3907772"/>
          </a:xfrm>
          <a:prstGeom prst="ellipse">
            <a:avLst/>
          </a:prstGeom>
          <a:solidFill>
            <a:schemeClr val="bg1">
              <a:alpha val="80000"/>
            </a:schemeClr>
          </a:solidFill>
          <a:ln w="38100">
            <a:solidFill>
              <a:srgbClr val="FF7F41"/>
            </a:solidFill>
            <a:miter lim="400000"/>
          </a:ln>
        </p:spPr>
        <p:txBody>
          <a:bodyPr lIns="45719" rIns="45719" anchor="ctr"/>
          <a:lstStyle/>
          <a:p>
            <a:pPr>
              <a:lnSpc>
                <a:spcPct val="90000"/>
              </a:lnSpc>
              <a:defRPr sz="2300">
                <a:solidFill>
                  <a:srgbClr val="FFFFFF"/>
                </a:solidFill>
                <a:latin typeface="PingFang HK Regular"/>
                <a:ea typeface="PingFang HK Regular"/>
                <a:cs typeface="PingFang HK Regular"/>
                <a:sym typeface="PingFang HK Regular"/>
              </a:defRPr>
            </a:pPr>
            <a:endParaRPr/>
          </a:p>
        </p:txBody>
      </p:sp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78C7126F-227A-8D40-A2FA-AFBBA19B4D6A}"/>
              </a:ext>
            </a:extLst>
          </p:cNvPr>
          <p:cNvSpPr txBox="1"/>
          <p:nvPr userDrawn="1"/>
        </p:nvSpPr>
        <p:spPr>
          <a:xfrm>
            <a:off x="4367808" y="3032956"/>
            <a:ext cx="3456384" cy="7920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ctr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42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j-ea"/>
                <a:ea typeface="+mj-ea"/>
                <a:cs typeface="PingFang SC Regular"/>
                <a:sym typeface="PingFang SC Regular"/>
              </a:rPr>
              <a:t>THANKS</a:t>
            </a:r>
            <a:endParaRPr kumimoji="0" lang="zh-CN" altLang="en-US" sz="42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j-ea"/>
              <a:ea typeface="+mj-ea"/>
              <a:cs typeface="PingFang SC Regular"/>
              <a:sym typeface="PingFang SC Regular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文级别 1…"/>
          <p:cNvSpPr txBox="1">
            <a:spLocks noGrp="1"/>
          </p:cNvSpPr>
          <p:nvPr>
            <p:ph type="body" idx="1"/>
          </p:nvPr>
        </p:nvSpPr>
        <p:spPr>
          <a:xfrm>
            <a:off x="1218590" y="3994651"/>
            <a:ext cx="4517192" cy="14570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pPr marL="0" indent="0">
              <a:lnSpc>
                <a:spcPct val="110000"/>
              </a:lnSpc>
              <a:buSzTx/>
              <a:buFontTx/>
              <a:buNone/>
              <a:defRPr sz="1400">
                <a:solidFill>
                  <a:srgbClr val="535353"/>
                </a:solidFill>
              </a:defRPr>
            </a:pPr>
            <a:endParaRPr lang="zh-CN" altLang="en-US" dirty="0"/>
          </a:p>
          <a:p>
            <a:endParaRPr lang="en-US" altLang="zh-CN" dirty="0"/>
          </a:p>
        </p:txBody>
      </p:sp>
      <p:sp>
        <p:nvSpPr>
          <p:cNvPr id="8" name="标题占位符 7"/>
          <p:cNvSpPr>
            <a:spLocks noGrp="1"/>
          </p:cNvSpPr>
          <p:nvPr>
            <p:ph type="title"/>
          </p:nvPr>
        </p:nvSpPr>
        <p:spPr>
          <a:xfrm>
            <a:off x="1218590" y="2217676"/>
            <a:ext cx="451719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057624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89" r:id="rId2"/>
    <p:sldLayoutId id="2147483695" r:id="rId3"/>
    <p:sldLayoutId id="2147483691" r:id="rId4"/>
    <p:sldLayoutId id="2147483679" r:id="rId5"/>
    <p:sldLayoutId id="2147483680" r:id="rId6"/>
    <p:sldLayoutId id="2147483684" r:id="rId7"/>
    <p:sldLayoutId id="2147483692" r:id="rId8"/>
    <p:sldLayoutId id="2147483681" r:id="rId9"/>
    <p:sldLayoutId id="2147483693" r:id="rId10"/>
    <p:sldLayoutId id="2147483688" r:id="rId11"/>
    <p:sldLayoutId id="2147483682" r:id="rId12"/>
  </p:sldLayoutIdLst>
  <p:transition spd="med"/>
  <p:timing>
    <p:tnLst>
      <p:par>
        <p:cTn id="1" dur="indefinite" restart="never" nodeType="tmRoot"/>
      </p:par>
    </p:tnLst>
  </p:timing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ln>
            <a:noFill/>
          </a:ln>
          <a:solidFill>
            <a:schemeClr val="tx1"/>
          </a:solidFill>
          <a:uFillTx/>
          <a:latin typeface="+mj-ea"/>
          <a:ea typeface="+mj-ea"/>
          <a:cs typeface="Microsoft YaHei Normal"/>
          <a:sym typeface="PingFang SC Regular"/>
        </a:defRPr>
      </a:lvl1pPr>
      <a:lvl2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rgbClr val="333333"/>
          </a:solidFill>
          <a:uFillTx/>
          <a:latin typeface="PingFang SC Regular"/>
          <a:ea typeface="PingFang SC Regular"/>
          <a:cs typeface="PingFang SC Regular"/>
          <a:sym typeface="PingFang SC Regular"/>
        </a:defRPr>
      </a:lvl2pPr>
      <a:lvl3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rgbClr val="333333"/>
          </a:solidFill>
          <a:uFillTx/>
          <a:latin typeface="PingFang SC Regular"/>
          <a:ea typeface="PingFang SC Regular"/>
          <a:cs typeface="PingFang SC Regular"/>
          <a:sym typeface="PingFang SC Regular"/>
        </a:defRPr>
      </a:lvl3pPr>
      <a:lvl4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rgbClr val="333333"/>
          </a:solidFill>
          <a:uFillTx/>
          <a:latin typeface="PingFang SC Regular"/>
          <a:ea typeface="PingFang SC Regular"/>
          <a:cs typeface="PingFang SC Regular"/>
          <a:sym typeface="PingFang SC Regular"/>
        </a:defRPr>
      </a:lvl4pPr>
      <a:lvl5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rgbClr val="333333"/>
          </a:solidFill>
          <a:uFillTx/>
          <a:latin typeface="PingFang SC Regular"/>
          <a:ea typeface="PingFang SC Regular"/>
          <a:cs typeface="PingFang SC Regular"/>
          <a:sym typeface="PingFang SC Regular"/>
        </a:defRPr>
      </a:lvl5pPr>
      <a:lvl6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rgbClr val="333333"/>
          </a:solidFill>
          <a:uFillTx/>
          <a:latin typeface="PingFang SC Regular"/>
          <a:ea typeface="PingFang SC Regular"/>
          <a:cs typeface="PingFang SC Regular"/>
          <a:sym typeface="PingFang SC Regular"/>
        </a:defRPr>
      </a:lvl6pPr>
      <a:lvl7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rgbClr val="333333"/>
          </a:solidFill>
          <a:uFillTx/>
          <a:latin typeface="PingFang SC Regular"/>
          <a:ea typeface="PingFang SC Regular"/>
          <a:cs typeface="PingFang SC Regular"/>
          <a:sym typeface="PingFang SC Regular"/>
        </a:defRPr>
      </a:lvl7pPr>
      <a:lvl8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rgbClr val="333333"/>
          </a:solidFill>
          <a:uFillTx/>
          <a:latin typeface="PingFang SC Regular"/>
          <a:ea typeface="PingFang SC Regular"/>
          <a:cs typeface="PingFang SC Regular"/>
          <a:sym typeface="PingFang SC Regular"/>
        </a:defRPr>
      </a:lvl8pPr>
      <a:lvl9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ln>
            <a:noFill/>
          </a:ln>
          <a:solidFill>
            <a:srgbClr val="333333"/>
          </a:solidFill>
          <a:uFillTx/>
          <a:latin typeface="PingFang SC Regular"/>
          <a:ea typeface="PingFang SC Regular"/>
          <a:cs typeface="PingFang SC Regular"/>
          <a:sym typeface="PingFang SC Regular"/>
        </a:defRPr>
      </a:lvl9pPr>
    </p:titleStyle>
    <p:bodyStyle>
      <a:lvl1pPr marL="0" marR="0" indent="0" algn="l" defTabSz="914400" rtl="0" latinLnBrk="0">
        <a:lnSpc>
          <a:spcPct val="15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lang="zh-CN" altLang="en-US" sz="1400" b="0" i="0" u="none" strike="noStrike" cap="none" spc="0" baseline="0" dirty="0" smtClean="0">
          <a:ln>
            <a:noFill/>
          </a:ln>
          <a:solidFill>
            <a:srgbClr val="535353"/>
          </a:solidFill>
          <a:uFillTx/>
          <a:latin typeface="Microsoft YaHei" panose="020B0503020204020204" pitchFamily="34" charset="-122"/>
          <a:ea typeface="Microsoft YaHei" panose="020B0503020204020204" pitchFamily="34" charset="-122"/>
          <a:cs typeface="Microsoft YaHei" panose="020B0503020204020204" pitchFamily="34" charset="-122"/>
          <a:sym typeface="PingFang SC Regular"/>
        </a:defRPr>
      </a:lvl1pPr>
      <a:lvl2pPr marL="457200" marR="0" indent="0" algn="l" defTabSz="914400" rtl="0" latinLnBrk="0">
        <a:lnSpc>
          <a:spcPct val="150000"/>
        </a:lnSpc>
        <a:spcBef>
          <a:spcPts val="0"/>
        </a:spcBef>
        <a:spcAft>
          <a:spcPts val="0"/>
        </a:spcAft>
        <a:buClrTx/>
        <a:buSzPct val="100000"/>
        <a:buFont typeface="Arial"/>
        <a:buNone/>
        <a:tabLst/>
        <a:defRPr sz="1600" b="0" i="0" u="none" strike="noStrike" cap="none" spc="0" baseline="0" dirty="0">
          <a:ln>
            <a:noFill/>
          </a:ln>
          <a:solidFill>
            <a:srgbClr val="535353"/>
          </a:solidFill>
          <a:uFillTx/>
          <a:latin typeface="+mj-ea"/>
          <a:ea typeface="+mj-ea"/>
          <a:cs typeface="Microsoft YaHei Normal"/>
          <a:sym typeface="PingFang SC Regular"/>
        </a:defRPr>
      </a:lvl2pPr>
      <a:lvl3pPr marL="914400" marR="0" indent="0" algn="l" defTabSz="914400" rtl="0" latinLnBrk="0">
        <a:lnSpc>
          <a:spcPct val="150000"/>
        </a:lnSpc>
        <a:spcBef>
          <a:spcPts val="0"/>
        </a:spcBef>
        <a:spcAft>
          <a:spcPts val="0"/>
        </a:spcAft>
        <a:buClrTx/>
        <a:buSzPct val="100000"/>
        <a:buFont typeface="Arial"/>
        <a:buNone/>
        <a:tabLst/>
        <a:defRPr sz="1600" b="0" i="0" u="none" strike="noStrike" cap="none" spc="0" baseline="0">
          <a:ln>
            <a:noFill/>
          </a:ln>
          <a:solidFill>
            <a:srgbClr val="535353"/>
          </a:solidFill>
          <a:uFillTx/>
          <a:latin typeface="+mj-ea"/>
          <a:ea typeface="+mj-ea"/>
          <a:cs typeface="Microsoft YaHei Normal"/>
          <a:sym typeface="PingFang SC Regular"/>
        </a:defRPr>
      </a:lvl3pPr>
      <a:lvl4pPr marL="1371600" marR="0" indent="0" algn="l" defTabSz="914400" rtl="0" latinLnBrk="0">
        <a:lnSpc>
          <a:spcPct val="150000"/>
        </a:lnSpc>
        <a:spcBef>
          <a:spcPts val="0"/>
        </a:spcBef>
        <a:spcAft>
          <a:spcPts val="0"/>
        </a:spcAft>
        <a:buClrTx/>
        <a:buSzPct val="100000"/>
        <a:buFont typeface="Arial"/>
        <a:buNone/>
        <a:tabLst/>
        <a:defRPr sz="2000" b="0" i="0" u="none" strike="noStrike" cap="none" spc="0" baseline="0">
          <a:ln>
            <a:noFill/>
          </a:ln>
          <a:solidFill>
            <a:srgbClr val="535353"/>
          </a:solidFill>
          <a:uFillTx/>
          <a:latin typeface="+mj-ea"/>
          <a:ea typeface="+mj-ea"/>
          <a:cs typeface="Microsoft YaHei Normal"/>
          <a:sym typeface="PingFang SC Regular"/>
        </a:defRPr>
      </a:lvl4pPr>
      <a:lvl5pPr marL="1828800" marR="0" indent="0" algn="l" defTabSz="914400" rtl="0" latinLnBrk="0">
        <a:lnSpc>
          <a:spcPct val="150000"/>
        </a:lnSpc>
        <a:spcBef>
          <a:spcPts val="0"/>
        </a:spcBef>
        <a:spcAft>
          <a:spcPts val="0"/>
        </a:spcAft>
        <a:buClrTx/>
        <a:buSzPct val="100000"/>
        <a:buFont typeface="Arial"/>
        <a:buNone/>
        <a:tabLst/>
        <a:defRPr sz="2000" b="0" i="0" u="none" strike="noStrike" cap="none" spc="0" baseline="0">
          <a:ln>
            <a:noFill/>
          </a:ln>
          <a:solidFill>
            <a:srgbClr val="535353"/>
          </a:solidFill>
          <a:uFillTx/>
          <a:latin typeface="+mj-ea"/>
          <a:ea typeface="+mj-ea"/>
          <a:cs typeface="Microsoft YaHei Normal"/>
          <a:sym typeface="PingFang SC Regular"/>
        </a:defRPr>
      </a:lvl5pPr>
      <a:lvl6pPr marL="2819400" marR="0" indent="-53340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Pct val="100000"/>
        <a:buFont typeface="Arial"/>
        <a:buChar char="•"/>
        <a:tabLst/>
        <a:defRPr sz="4200" b="0" i="0" u="none" strike="noStrike" cap="none" spc="0" baseline="0">
          <a:ln>
            <a:noFill/>
          </a:ln>
          <a:solidFill>
            <a:srgbClr val="424242"/>
          </a:solidFill>
          <a:uFillTx/>
          <a:latin typeface="PingFang SC Regular"/>
          <a:ea typeface="PingFang SC Regular"/>
          <a:cs typeface="PingFang SC Regular"/>
          <a:sym typeface="PingFang SC Regular"/>
        </a:defRPr>
      </a:lvl6pPr>
      <a:lvl7pPr marL="3276600" marR="0" indent="-53340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Pct val="100000"/>
        <a:buFont typeface="Arial"/>
        <a:buChar char="•"/>
        <a:tabLst/>
        <a:defRPr sz="4200" b="0" i="0" u="none" strike="noStrike" cap="none" spc="0" baseline="0">
          <a:ln>
            <a:noFill/>
          </a:ln>
          <a:solidFill>
            <a:srgbClr val="424242"/>
          </a:solidFill>
          <a:uFillTx/>
          <a:latin typeface="PingFang SC Regular"/>
          <a:ea typeface="PingFang SC Regular"/>
          <a:cs typeface="PingFang SC Regular"/>
          <a:sym typeface="PingFang SC Regular"/>
        </a:defRPr>
      </a:lvl7pPr>
      <a:lvl8pPr marL="3733800" marR="0" indent="-53340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Pct val="100000"/>
        <a:buFont typeface="Arial"/>
        <a:buChar char="•"/>
        <a:tabLst/>
        <a:defRPr sz="4200" b="0" i="0" u="none" strike="noStrike" cap="none" spc="0" baseline="0">
          <a:ln>
            <a:noFill/>
          </a:ln>
          <a:solidFill>
            <a:srgbClr val="424242"/>
          </a:solidFill>
          <a:uFillTx/>
          <a:latin typeface="PingFang SC Regular"/>
          <a:ea typeface="PingFang SC Regular"/>
          <a:cs typeface="PingFang SC Regular"/>
          <a:sym typeface="PingFang SC Regular"/>
        </a:defRPr>
      </a:lvl8pPr>
      <a:lvl9pPr marL="4191000" marR="0" indent="-53340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Pct val="100000"/>
        <a:buFont typeface="Arial"/>
        <a:buChar char="•"/>
        <a:tabLst/>
        <a:defRPr sz="4200" b="0" i="0" u="none" strike="noStrike" cap="none" spc="0" baseline="0">
          <a:ln>
            <a:noFill/>
          </a:ln>
          <a:solidFill>
            <a:srgbClr val="424242"/>
          </a:solidFill>
          <a:uFillTx/>
          <a:latin typeface="PingFang SC Regular"/>
          <a:ea typeface="PingFang SC Regular"/>
          <a:cs typeface="PingFang SC Regular"/>
          <a:sym typeface="PingFang SC Regular"/>
        </a:defRPr>
      </a:lvl9pPr>
    </p:bodyStyle>
    <p:otherStyle>
      <a:lvl1pPr marL="0" marR="0" indent="0" algn="l" defTabSz="914400" rtl="0" latinLnBrk="0">
        <a:lnSpc>
          <a:spcPct val="12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8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l" defTabSz="914400" rtl="0" latinLnBrk="0">
        <a:lnSpc>
          <a:spcPct val="12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8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l" defTabSz="914400" rtl="0" latinLnBrk="0">
        <a:lnSpc>
          <a:spcPct val="12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8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l" defTabSz="914400" rtl="0" latinLnBrk="0">
        <a:lnSpc>
          <a:spcPct val="12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8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l" defTabSz="914400" rtl="0" latinLnBrk="0">
        <a:lnSpc>
          <a:spcPct val="12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8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l" defTabSz="914400" rtl="0" latinLnBrk="0">
        <a:lnSpc>
          <a:spcPct val="12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8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l" defTabSz="914400" rtl="0" latinLnBrk="0">
        <a:lnSpc>
          <a:spcPct val="12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8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l" defTabSz="914400" rtl="0" latinLnBrk="0">
        <a:lnSpc>
          <a:spcPct val="12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8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l" defTabSz="914400" rtl="0" latinLnBrk="0">
        <a:lnSpc>
          <a:spcPct val="120000"/>
        </a:lnSpc>
        <a:spcBef>
          <a:spcPts val="200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8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>
          <p15:clr>
            <a:srgbClr val="F26B43"/>
          </p15:clr>
        </p15:guide>
        <p15:guide id="2">
          <p15:clr>
            <a:srgbClr val="F26B43"/>
          </p15:clr>
        </p15:guide>
        <p15:guide id="3" pos="529">
          <p15:clr>
            <a:srgbClr val="F26B43"/>
          </p15:clr>
        </p15:guide>
        <p15:guide id="4" pos="7151">
          <p15:clr>
            <a:srgbClr val="F26B43"/>
          </p15:clr>
        </p15:guide>
        <p15:guide id="5" orient="horz" pos="4320">
          <p15:clr>
            <a:srgbClr val="F26B43"/>
          </p15:clr>
        </p15:guide>
        <p15:guide id="6" pos="3840">
          <p15:clr>
            <a:srgbClr val="F26B43"/>
          </p15:clr>
        </p15:guide>
        <p15:guide id="7" orient="horz" pos="527">
          <p15:clr>
            <a:srgbClr val="F26B43"/>
          </p15:clr>
        </p15:guide>
        <p15:guide id="8" orient="horz" pos="379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evelopers.google.com/web/fundamentals/web-components/shadowdom" TargetMode="External"/><Relationship Id="rId4" Type="http://schemas.openxmlformats.org/officeDocument/2006/relationships/image" Target="../media/image7.tiff"/><Relationship Id="rId5" Type="http://schemas.openxmlformats.org/officeDocument/2006/relationships/image" Target="../media/image8.tiff"/><Relationship Id="rId6" Type="http://schemas.openxmlformats.org/officeDocument/2006/relationships/image" Target="../media/image9.tiff"/><Relationship Id="rId7" Type="http://schemas.openxmlformats.org/officeDocument/2006/relationships/image" Target="../media/image10.tiff"/><Relationship Id="rId8" Type="http://schemas.openxmlformats.org/officeDocument/2006/relationships/image" Target="../media/image11.png"/><Relationship Id="rId9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evelopers.google.com/web/fundamentals/web-components/shadowdom" TargetMode="External"/><Relationship Id="rId4" Type="http://schemas.openxmlformats.org/officeDocument/2006/relationships/image" Target="../media/image13.tiff"/><Relationship Id="rId5" Type="http://schemas.openxmlformats.org/officeDocument/2006/relationships/image" Target="../media/image14.tiff"/><Relationship Id="rId6" Type="http://schemas.openxmlformats.org/officeDocument/2006/relationships/image" Target="../media/image15.tiff"/><Relationship Id="rId7" Type="http://schemas.openxmlformats.org/officeDocument/2006/relationships/image" Target="../media/image16.tiff"/><Relationship Id="rId8" Type="http://schemas.openxmlformats.org/officeDocument/2006/relationships/hyperlink" Target="https://github.com/startheart/webcomponent" TargetMode="External"/><Relationship Id="rId9" Type="http://schemas.openxmlformats.org/officeDocument/2006/relationships/image" Target="../media/image17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7" Type="http://schemas.openxmlformats.org/officeDocument/2006/relationships/image" Target="../media/image29.png"/><Relationship Id="rId8" Type="http://schemas.openxmlformats.org/officeDocument/2006/relationships/image" Target="../media/image30.tiff"/><Relationship Id="rId9" Type="http://schemas.openxmlformats.org/officeDocument/2006/relationships/image" Target="../media/image31.tiff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hyperlink" Target="https://www.w3.org/2018/11/17-chinese-web-minutes.html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>
          <a:xfrm>
            <a:off x="1476387" y="3819097"/>
            <a:ext cx="791028" cy="473999"/>
          </a:xfrm>
        </p:spPr>
        <p:txBody>
          <a:bodyPr/>
          <a:lstStyle/>
          <a:p>
            <a:r>
              <a:rPr kumimoji="1" lang="zh-CN" altLang="en-US" dirty="0" smtClean="0"/>
              <a:t>张楠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5"/>
          </p:nvPr>
        </p:nvSpPr>
        <p:spPr>
          <a:xfrm>
            <a:off x="2381232" y="3819097"/>
            <a:ext cx="1967032" cy="473999"/>
          </a:xfrm>
        </p:spPr>
        <p:txBody>
          <a:bodyPr/>
          <a:lstStyle/>
          <a:p>
            <a:r>
              <a:rPr kumimoji="1" lang="en-US" altLang="zh-CN" dirty="0" smtClean="0"/>
              <a:t>2019.05.06</a:t>
            </a:r>
            <a:endParaRPr kumimoji="1"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6"/>
          </p:nvPr>
        </p:nvSpPr>
        <p:spPr>
          <a:xfrm>
            <a:off x="1476387" y="2780928"/>
            <a:ext cx="4688300" cy="793509"/>
          </a:xfrm>
        </p:spPr>
        <p:txBody>
          <a:bodyPr>
            <a:normAutofit fontScale="62500" lnSpcReduction="20000"/>
          </a:bodyPr>
          <a:lstStyle/>
          <a:p>
            <a:r>
              <a:rPr lang="zh-CN" altLang="en-US" dirty="0" smtClean="0"/>
              <a:t>小程序和</a:t>
            </a:r>
            <a:r>
              <a:rPr lang="en-US" altLang="zh-CN" dirty="0" smtClean="0"/>
              <a:t>web</a:t>
            </a:r>
            <a:r>
              <a:rPr lang="zh-CN" altLang="en-US" dirty="0" smtClean="0"/>
              <a:t>组件标准化提议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64438520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4961087" y="1196752"/>
            <a:ext cx="6048672" cy="524245"/>
          </a:xfrm>
        </p:spPr>
        <p:txBody>
          <a:bodyPr/>
          <a:lstStyle/>
          <a:p>
            <a:r>
              <a:rPr lang="en-US" altLang="zh-CN" dirty="0" err="1" smtClean="0"/>
              <a:t>Consistance</a:t>
            </a:r>
            <a:r>
              <a:rPr lang="zh-CN" altLang="en-US" dirty="0" smtClean="0"/>
              <a:t> </a:t>
            </a:r>
            <a:r>
              <a:rPr lang="en-US" altLang="zh-CN" dirty="0"/>
              <a:t>&amp;</a:t>
            </a:r>
            <a:r>
              <a:rPr lang="zh-CN" altLang="en-US" dirty="0" smtClean="0"/>
              <a:t> </a:t>
            </a:r>
            <a:r>
              <a:rPr lang="en-US" altLang="zh-CN" dirty="0" smtClean="0"/>
              <a:t>Difference</a:t>
            </a:r>
            <a:r>
              <a:rPr lang="zh-CN" altLang="en-US" dirty="0" smtClean="0"/>
              <a:t> 一致性和差异</a:t>
            </a:r>
            <a:endParaRPr lang="en-US" altLang="zh-CN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2"/>
          </p:nvPr>
        </p:nvSpPr>
        <p:spPr>
          <a:xfrm>
            <a:off x="4961087" y="3055809"/>
            <a:ext cx="5169429" cy="524245"/>
          </a:xfrm>
        </p:spPr>
        <p:txBody>
          <a:bodyPr/>
          <a:lstStyle/>
          <a:p>
            <a:r>
              <a:rPr lang="en-US" altLang="zh-CN" dirty="0" smtClean="0"/>
              <a:t>Some</a:t>
            </a:r>
            <a:r>
              <a:rPr lang="zh-CN" altLang="en-US" dirty="0" smtClean="0"/>
              <a:t> </a:t>
            </a:r>
            <a:r>
              <a:rPr lang="en-US" altLang="zh-CN" dirty="0" smtClean="0"/>
              <a:t>Advice</a:t>
            </a:r>
            <a:r>
              <a:rPr lang="zh-CN" altLang="en-US" dirty="0" smtClean="0"/>
              <a:t> 一些提议帮助统一</a:t>
            </a:r>
            <a:endParaRPr lang="en-US" altLang="zh-CN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/>
          </p:nvPr>
        </p:nvSpPr>
        <p:spPr>
          <a:xfrm>
            <a:off x="5018675" y="1831372"/>
            <a:ext cx="5111468" cy="958850"/>
          </a:xfrm>
        </p:spPr>
        <p:txBody>
          <a:bodyPr/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 smtClean="0"/>
              <a:t>Web</a:t>
            </a:r>
            <a:r>
              <a:rPr lang="zh-CN" altLang="en-US" sz="1600" dirty="0" smtClean="0"/>
              <a:t>和各类小程序组件实现对比</a:t>
            </a:r>
            <a:endParaRPr lang="en-US" altLang="zh-CN" sz="1600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5"/>
          </p:nvPr>
        </p:nvSpPr>
        <p:spPr>
          <a:xfrm>
            <a:off x="5019047" y="3696544"/>
            <a:ext cx="5111469" cy="1059934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20000"/>
              </a:lnSpc>
              <a:buFont typeface="Arial" charset="0"/>
              <a:buChar char="•"/>
            </a:pPr>
            <a:r>
              <a:rPr lang="en-US" altLang="en-US" sz="1600" dirty="0" smtClean="0"/>
              <a:t>Components</a:t>
            </a:r>
            <a:r>
              <a:rPr lang="zh-CN" altLang="en-US" sz="1600" dirty="0" smtClean="0"/>
              <a:t> </a:t>
            </a:r>
            <a:r>
              <a:rPr lang="zh-CN" altLang="en-US" sz="1600" dirty="0"/>
              <a:t>结构化调用</a:t>
            </a:r>
            <a:r>
              <a:rPr lang="en-US" altLang="en-US" sz="1600" dirty="0"/>
              <a:t>语法</a:t>
            </a:r>
            <a:r>
              <a:rPr lang="zh-CN" altLang="en-US" sz="1600" dirty="0" smtClean="0"/>
              <a:t>标准</a:t>
            </a:r>
            <a:endParaRPr lang="en-US" altLang="zh-CN" sz="1600" dirty="0" smtClean="0"/>
          </a:p>
          <a:p>
            <a:pPr marL="285750" indent="-285750">
              <a:lnSpc>
                <a:spcPct val="120000"/>
              </a:lnSpc>
              <a:buFont typeface="Arial" charset="0"/>
              <a:buChar char="•"/>
            </a:pPr>
            <a:r>
              <a:rPr lang="en-US" altLang="zh-CN" sz="1600" dirty="0" smtClean="0"/>
              <a:t>Web</a:t>
            </a:r>
            <a:r>
              <a:rPr lang="zh-CN" altLang="en-US" sz="1600" dirty="0" smtClean="0"/>
              <a:t> </a:t>
            </a:r>
            <a:r>
              <a:rPr lang="en-US" altLang="en-US" sz="1600" dirty="0" smtClean="0"/>
              <a:t>Components</a:t>
            </a:r>
            <a:r>
              <a:rPr lang="zh-CN" altLang="en-US" sz="1600" dirty="0" smtClean="0"/>
              <a:t> 输入</a:t>
            </a:r>
            <a:r>
              <a:rPr lang="zh-CN" altLang="en-US" sz="1600" dirty="0"/>
              <a:t>输出显式声明</a:t>
            </a:r>
            <a:r>
              <a:rPr lang="zh-CN" altLang="en-US" sz="1600" dirty="0" smtClean="0"/>
              <a:t>标准</a:t>
            </a:r>
            <a:endParaRPr lang="en-US" altLang="zh-CN" sz="1600" dirty="0" smtClean="0"/>
          </a:p>
          <a:p>
            <a:pPr marL="285750" indent="-285750">
              <a:lnSpc>
                <a:spcPct val="120000"/>
              </a:lnSpc>
              <a:buFont typeface="Arial" charset="0"/>
              <a:buChar char="•"/>
            </a:pPr>
            <a:r>
              <a:rPr lang="en-US" altLang="en-US" sz="1600" dirty="0" smtClean="0"/>
              <a:t>Components </a:t>
            </a:r>
            <a:r>
              <a:rPr lang="zh-CN" altLang="en-US" sz="1600" dirty="0" smtClean="0"/>
              <a:t>继承能力支持</a:t>
            </a:r>
            <a:endParaRPr lang="zh-CN" altLang="en-US" sz="1600" dirty="0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6"/>
          </p:nvPr>
        </p:nvSpPr>
        <p:spPr>
          <a:xfrm>
            <a:off x="4295427" y="1242874"/>
            <a:ext cx="432000" cy="432000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r>
              <a:rPr kumimoji="1" lang="en-US" altLang="zh-CN" dirty="0"/>
              <a:t>01</a:t>
            </a:r>
            <a:endParaRPr kumimoji="1" lang="zh-CN" altLang="en-US" dirty="0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8"/>
          </p:nvPr>
        </p:nvSpPr>
        <p:spPr>
          <a:xfrm>
            <a:off x="4295800" y="3125267"/>
            <a:ext cx="432000" cy="432000"/>
          </a:xfrm>
          <a:solidFill>
            <a:schemeClr val="accent1"/>
          </a:solidFill>
          <a:ln w="12700">
            <a:miter lim="400000"/>
          </a:ln>
        </p:spPr>
        <p:txBody>
          <a:bodyPr vert="horz" wrap="square" lIns="0" tIns="0" rIns="0" bIns="0" anchor="ctr" anchorCtr="1">
            <a:normAutofit/>
          </a:bodyPr>
          <a:lstStyle/>
          <a:p>
            <a:pPr>
              <a:lnSpc>
                <a:spcPct val="100000"/>
              </a:lnSpc>
            </a:pPr>
            <a:r>
              <a:rPr kumimoji="1" lang="en-US" altLang="zh-CN" dirty="0" smtClean="0"/>
              <a:t>02</a:t>
            </a:r>
            <a:endParaRPr kumimoji="1" lang="zh-CN" altLang="en-US" dirty="0"/>
          </a:p>
        </p:txBody>
      </p:sp>
      <p:sp>
        <p:nvSpPr>
          <p:cNvPr id="11" name="文本占位符 10">
            <a:extLst>
              <a:ext uri="{FF2B5EF4-FFF2-40B4-BE49-F238E27FC236}">
                <a16:creationId xmlns="" xmlns:a16="http://schemas.microsoft.com/office/drawing/2014/main" id="{54A38F5F-F089-C140-AC0C-6A408421FFB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kumimoji="1" lang="en-US" altLang="zh-CN" dirty="0" smtClean="0"/>
              <a:t>CONTENTS</a:t>
            </a:r>
            <a:endParaRPr kumimoji="1" lang="zh-CN" altLang="en-US" dirty="0" smtClean="0"/>
          </a:p>
          <a:p>
            <a:pPr algn="ctr"/>
            <a:r>
              <a:rPr kumimoji="1" lang="zh-CN" altLang="en-US" dirty="0" smtClean="0"/>
              <a:t>大纲</a:t>
            </a:r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65227194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 err="1" smtClean="0"/>
              <a:t>Consistance</a:t>
            </a:r>
            <a:r>
              <a:rPr lang="en-US" altLang="zh-CN" dirty="0" smtClean="0"/>
              <a:t> &amp; Difference</a:t>
            </a:r>
            <a:endParaRPr lang="zh-CN" altLang="en-US" dirty="0" smtClean="0"/>
          </a:p>
          <a:p>
            <a:r>
              <a:rPr lang="zh-CN" altLang="en-US" dirty="0" smtClean="0"/>
              <a:t>一致性</a:t>
            </a:r>
            <a:r>
              <a:rPr lang="zh-CN" altLang="en-US" dirty="0"/>
              <a:t>和差异</a:t>
            </a:r>
          </a:p>
          <a:p>
            <a:endParaRPr lang="en-US" altLang="zh-CN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en-US" altLang="zh-CN" dirty="0" smtClean="0"/>
              <a:t>1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3613724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9435969"/>
              </p:ext>
            </p:extLst>
          </p:nvPr>
        </p:nvGraphicFramePr>
        <p:xfrm>
          <a:off x="191344" y="1052737"/>
          <a:ext cx="11881319" cy="538061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296144"/>
                <a:gridCol w="2520280"/>
                <a:gridCol w="2124235"/>
                <a:gridCol w="1836205"/>
                <a:gridCol w="2124235"/>
                <a:gridCol w="1980220"/>
              </a:tblGrid>
              <a:tr h="555810"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r>
                        <a:rPr lang="sk-SK" sz="1600" dirty="0">
                          <a:effectLst/>
                        </a:rPr>
                        <a:t> </a:t>
                      </a:r>
                      <a:endParaRPr lang="sk-SK" sz="1600" b="0" dirty="0">
                        <a:solidFill>
                          <a:srgbClr val="333333"/>
                        </a:solidFill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4521" marR="21781" marT="10165" marB="10165" anchor="ctr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r>
                        <a:rPr lang="en-US" sz="1600" dirty="0">
                          <a:effectLst/>
                        </a:rPr>
                        <a:t>web</a:t>
                      </a:r>
                      <a:endParaRPr lang="en-US" sz="1600" b="0" dirty="0">
                        <a:solidFill>
                          <a:srgbClr val="333333"/>
                        </a:solidFill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4521" marR="21781" marT="10165" marB="10165" anchor="ctr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r>
                        <a:rPr lang="zh-CN" altLang="en-US" sz="1600" dirty="0">
                          <a:effectLst/>
                        </a:rPr>
                        <a:t>微信小程序</a:t>
                      </a:r>
                      <a:endParaRPr lang="zh-CN" altLang="en-US" sz="1600" b="0" dirty="0">
                        <a:solidFill>
                          <a:srgbClr val="333333"/>
                        </a:solidFill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4521" marR="21781" marT="10165" marB="10165" anchor="ctr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r>
                        <a:rPr lang="zh-CN" altLang="en-US" sz="1600">
                          <a:effectLst/>
                        </a:rPr>
                        <a:t>支付宝小程序</a:t>
                      </a:r>
                      <a:endParaRPr lang="zh-CN" altLang="en-US" sz="1600" b="0">
                        <a:solidFill>
                          <a:srgbClr val="FF0000"/>
                        </a:solidFill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4521" marR="21781" marT="10165" marB="10165" anchor="ctr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r>
                        <a:rPr lang="zh-CN" altLang="en-US" sz="1600" dirty="0">
                          <a:effectLst/>
                        </a:rPr>
                        <a:t>百度小程序</a:t>
                      </a:r>
                      <a:endParaRPr lang="zh-CN" altLang="en-US" sz="1600" b="0" dirty="0">
                        <a:solidFill>
                          <a:srgbClr val="333333"/>
                        </a:solidFill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4521" marR="21781" marT="10165" marB="10165" anchor="ctr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r>
                        <a:rPr lang="zh-CN" altLang="en-US" sz="1600" b="0" dirty="0" smtClean="0">
                          <a:solidFill>
                            <a:srgbClr val="333333"/>
                          </a:solidFill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快应用</a:t>
                      </a:r>
                      <a:endParaRPr lang="zh-CN" altLang="en-US" sz="1600" b="0" dirty="0">
                        <a:solidFill>
                          <a:srgbClr val="333333"/>
                        </a:solidFill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4521" marR="21781" marT="10165" marB="10165" anchor="ctr"/>
                </a:tc>
              </a:tr>
              <a:tr h="480515"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r>
                        <a:rPr lang="zh-CN" altLang="en-US" sz="1600" dirty="0" smtClean="0">
                          <a:effectLst/>
                        </a:rPr>
                        <a:t>调用方式</a:t>
                      </a:r>
                      <a:endParaRPr lang="en-US" sz="1600" b="0" dirty="0"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4521" marR="14521" marT="10165" marB="10165" anchor="ctr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endParaRPr lang="en-US" sz="1600" b="0" dirty="0"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4521" marR="14521" marT="10165" marB="10165" anchor="ctr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endParaRPr lang="en-US" sz="1600" b="0"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4521" marR="14521" marT="10165" marB="10165" anchor="ctr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endParaRPr lang="en-US" sz="1600" b="0">
                        <a:solidFill>
                          <a:srgbClr val="FF0000"/>
                        </a:solidFill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4521" marR="14521" marT="10165" marB="10165" anchor="ctr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endParaRPr lang="en-US" sz="1600" b="0" dirty="0"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4521" marR="14521" marT="10165" marB="10165" anchor="ctr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endParaRPr lang="en-US" sz="1600" b="0" dirty="0"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4521" marR="14521" marT="10165" marB="10165" anchor="ctr"/>
                </a:tc>
              </a:tr>
              <a:tr h="2244658"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r>
                        <a:rPr lang="en-US" sz="1600" dirty="0" smtClean="0">
                          <a:effectLst/>
                        </a:rPr>
                        <a:t>DOM</a:t>
                      </a:r>
                      <a:r>
                        <a:rPr lang="zh-CN" altLang="en-US" sz="1600" dirty="0" smtClean="0">
                          <a:effectLst/>
                        </a:rPr>
                        <a:t> </a:t>
                      </a:r>
                      <a:r>
                        <a:rPr lang="en-US" sz="1600" dirty="0" smtClean="0">
                          <a:effectLst/>
                        </a:rPr>
                        <a:t>结构</a:t>
                      </a:r>
                      <a:endParaRPr lang="en-US" sz="1600" b="0" dirty="0"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4521" marR="14521" marT="10165" marB="10165" anchor="ctr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endParaRPr lang="en-US" sz="1600" b="0" dirty="0"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4521" marR="14521" marT="10165" marB="10165" anchor="ctr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endParaRPr lang="en-US" sz="1600" b="0" dirty="0"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4521" marR="14521" marT="10165" marB="10165" anchor="ctr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endParaRPr lang="en-US" sz="1600" b="0" dirty="0">
                        <a:solidFill>
                          <a:srgbClr val="FF0000"/>
                        </a:solidFill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4521" marR="14521" marT="10165" marB="10165" anchor="ctr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endParaRPr lang="en-US" sz="1600" b="0" dirty="0"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4521" marR="14521" marT="10165" marB="10165" anchor="ctr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endParaRPr lang="en-US" sz="1600" b="0" dirty="0"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4521" marR="14521" marT="10165" marB="10165" anchor="ctr"/>
                </a:tc>
              </a:tr>
              <a:tr h="559061"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r>
                        <a:rPr lang="en-US" altLang="zh-CN" sz="1600" dirty="0" smtClean="0">
                          <a:effectLst/>
                        </a:rPr>
                        <a:t>web components</a:t>
                      </a:r>
                      <a:r>
                        <a:rPr lang="zh-CN" altLang="en-US" sz="1600" dirty="0" smtClean="0">
                          <a:effectLst/>
                        </a:rPr>
                        <a:t>实现</a:t>
                      </a:r>
                      <a:endParaRPr lang="zh-CN" altLang="en-US" sz="1600" b="0" dirty="0"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6841" marR="16841" marT="11788" marB="11788" anchor="ctr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r>
                        <a:rPr lang="zh-CN" altLang="en-US" sz="1600" dirty="0" smtClean="0">
                          <a:effectLst/>
                        </a:rPr>
                        <a:t>是</a:t>
                      </a:r>
                      <a:endParaRPr lang="en-US" sz="1600" b="0" dirty="0"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6841" marR="16841" marT="11788" marB="11788" anchor="ctr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r>
                        <a:rPr lang="zh-CN" altLang="en-US" sz="1600" dirty="0" smtClean="0">
                          <a:effectLst/>
                        </a:rPr>
                        <a:t>是</a:t>
                      </a:r>
                      <a:endParaRPr lang="zh-CN" altLang="en-US" sz="1600" b="0" dirty="0"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6841" marR="16841" marT="11788" marB="11788" anchor="ctr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r>
                        <a:rPr lang="zh-CN" altLang="en-US" sz="1600" dirty="0" smtClean="0">
                          <a:effectLst/>
                        </a:rPr>
                        <a:t>否</a:t>
                      </a:r>
                      <a:endParaRPr lang="zh-CN" altLang="en-US" sz="1600" b="0" dirty="0">
                        <a:solidFill>
                          <a:srgbClr val="FF0000"/>
                        </a:solidFill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6841" marR="16841" marT="11788" marB="11788" anchor="ctr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r>
                        <a:rPr lang="zh-CN" altLang="en-US" sz="1600" dirty="0" smtClean="0">
                          <a:effectLst/>
                        </a:rPr>
                        <a:t>否</a:t>
                      </a:r>
                      <a:endParaRPr lang="zh-CN" altLang="en-US" sz="1600" b="0" dirty="0"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6841" marR="16841" marT="11788" marB="11788" anchor="ctr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r>
                        <a:rPr lang="zh-CN" altLang="en-US" sz="1600" b="0" dirty="0" smtClean="0"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否</a:t>
                      </a:r>
                      <a:endParaRPr lang="zh-CN" altLang="en-US" sz="1600" b="0" dirty="0"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6841" marR="16841" marT="11788" marB="11788" anchor="ctr"/>
                </a:tc>
              </a:tr>
              <a:tr h="1344531"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r>
                        <a:rPr lang="zh-CN" altLang="en-US" sz="1600" dirty="0" smtClean="0">
                          <a:effectLst/>
                        </a:rPr>
                        <a:t>宿主元素</a:t>
                      </a:r>
                      <a:endParaRPr lang="zh-CN" altLang="en-US" sz="1600" b="0" dirty="0"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4521" marR="14521" marT="10165" marB="10165" anchor="ctr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r>
                        <a:rPr lang="en-US" sz="1600" dirty="0">
                          <a:effectLst/>
                        </a:rPr>
                        <a:t>1、宿主元素占位，组件内部元素 渲染成 Shadow </a:t>
                      </a:r>
                      <a:r>
                        <a:rPr lang="en-US" sz="1600" dirty="0" smtClean="0">
                          <a:effectLst/>
                        </a:rPr>
                        <a:t>DOM</a:t>
                      </a:r>
                      <a:endParaRPr lang="en-US" sz="1600" b="0" dirty="0"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4521" marR="14521" marT="10165" marB="10165" anchor="ctr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r>
                        <a:rPr lang="en-US" sz="1600" dirty="0">
                          <a:effectLst/>
                        </a:rPr>
                        <a:t>同W3C </a:t>
                      </a:r>
                      <a:r>
                        <a:rPr lang="en-US" sz="1600" dirty="0" err="1">
                          <a:effectLst/>
                        </a:rPr>
                        <a:t>的</a:t>
                      </a:r>
                      <a:r>
                        <a:rPr lang="en-US" sz="1600" u="none" strike="noStrike" dirty="0" err="1">
                          <a:effectLst/>
                          <a:hlinkClick r:id="rId3"/>
                        </a:rPr>
                        <a:t>Shadow</a:t>
                      </a:r>
                      <a:r>
                        <a:rPr lang="en-US" sz="1600" u="none" strike="noStrike" dirty="0">
                          <a:effectLst/>
                          <a:hlinkClick r:id="rId3"/>
                        </a:rPr>
                        <a:t> DOM</a:t>
                      </a:r>
                      <a:r>
                        <a:rPr lang="en-US" sz="1600" dirty="0">
                          <a:effectLst/>
                        </a:rPr>
                        <a:t> </a:t>
                      </a:r>
                      <a:r>
                        <a:rPr lang="en-US" sz="1600" dirty="0" smtClean="0">
                          <a:effectLst/>
                        </a:rPr>
                        <a:t>规范</a:t>
                      </a:r>
                      <a:endParaRPr lang="en-US" sz="1600" b="0" dirty="0"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4521" marR="14521" marT="10165" marB="10165" anchor="ctr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r>
                        <a:rPr lang="en-US" altLang="zh-CN" sz="16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r>
                        <a:rPr lang="zh-CN" altLang="en-US" sz="1600" dirty="0" smtClean="0">
                          <a:solidFill>
                            <a:srgbClr val="FF0000"/>
                          </a:solidFill>
                          <a:effectLst/>
                        </a:rPr>
                        <a:t>、宿主元素丢失</a:t>
                      </a:r>
                      <a:endParaRPr lang="en-US" altLang="zh-CN" sz="1600" dirty="0" smtClean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 fontAlgn="t">
                        <a:lnSpc>
                          <a:spcPct val="100000"/>
                        </a:lnSpc>
                      </a:pPr>
                      <a:r>
                        <a:rPr lang="en-US" altLang="zh-CN" sz="1600" dirty="0" smtClean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r>
                        <a:rPr lang="zh-CN" altLang="en-US" sz="1600" dirty="0" smtClean="0">
                          <a:solidFill>
                            <a:srgbClr val="FF0000"/>
                          </a:solidFill>
                          <a:effectLst/>
                        </a:rPr>
                        <a:t>、传入属性会</a:t>
                      </a:r>
                      <a:r>
                        <a:rPr lang="zh-CN" altLang="en-US" sz="1600" dirty="0">
                          <a:solidFill>
                            <a:srgbClr val="FF0000"/>
                          </a:solidFill>
                          <a:effectLst/>
                        </a:rPr>
                        <a:t>丢失</a:t>
                      </a:r>
                      <a:endParaRPr lang="zh-CN" altLang="en-US" sz="1600" b="0" dirty="0">
                        <a:solidFill>
                          <a:srgbClr val="FF0000"/>
                        </a:solidFill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4521" marR="14521" marT="10165" marB="10165" anchor="ctr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</a:pPr>
                      <a:r>
                        <a:rPr lang="zh-CN" altLang="en-US" sz="1600" dirty="0" smtClean="0">
                          <a:effectLst/>
                        </a:rPr>
                        <a:t>模拟宿主元素</a:t>
                      </a:r>
                      <a:endParaRPr lang="zh-CN" altLang="en-US" sz="1600" b="0" dirty="0"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4521" marR="14521" marT="10165" marB="10165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2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 smtClean="0">
                          <a:effectLst/>
                        </a:rPr>
                        <a:t>1</a:t>
                      </a:r>
                      <a:r>
                        <a:rPr lang="zh-CN" altLang="en-US" sz="1600" dirty="0" smtClean="0">
                          <a:effectLst/>
                        </a:rPr>
                        <a:t>、宿主元素会合并组件内部根节点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2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 smtClean="0">
                          <a:effectLst/>
                        </a:rPr>
                        <a:t>2</a:t>
                      </a:r>
                      <a:r>
                        <a:rPr lang="zh-CN" altLang="en-US" sz="1600" dirty="0" smtClean="0">
                          <a:effectLst/>
                        </a:rPr>
                        <a:t>、</a:t>
                      </a:r>
                      <a:r>
                        <a:rPr lang="en-US" altLang="zh-CN" sz="1600" dirty="0" smtClean="0">
                          <a:effectLst/>
                        </a:rPr>
                        <a:t>id</a:t>
                      </a:r>
                      <a:r>
                        <a:rPr lang="zh-CN" altLang="en-US" sz="1600" dirty="0" smtClean="0">
                          <a:effectLst/>
                        </a:rPr>
                        <a:t>选择器样式丢失</a:t>
                      </a:r>
                      <a:endParaRPr lang="en-US" altLang="zh-CN" sz="1600" dirty="0" smtClean="0">
                        <a:effectLst/>
                      </a:endParaRPr>
                    </a:p>
                  </a:txBody>
                  <a:tcPr marL="14521" marR="14521" marT="10165" marB="10165" anchor="ctr"/>
                </a:tc>
              </a:tr>
            </a:tbl>
          </a:graphicData>
        </a:graphic>
      </p:graphicFrame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8008" y="2257819"/>
            <a:ext cx="1735068" cy="164080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3539" y="2306173"/>
            <a:ext cx="2412222" cy="161372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79776" y="2323675"/>
            <a:ext cx="2007835" cy="969026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CD67A39B-2B4A-A34D-9999-998CE35DB6B5}"/>
              </a:ext>
            </a:extLst>
          </p:cNvPr>
          <p:cNvSpPr txBox="1"/>
          <p:nvPr/>
        </p:nvSpPr>
        <p:spPr>
          <a:xfrm>
            <a:off x="6675120" y="-3584448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ctr"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FC216BCB-22AD-9140-9F9F-5D049C4B2EA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62500" lnSpcReduction="20000"/>
          </a:bodyPr>
          <a:lstStyle/>
          <a:p>
            <a:r>
              <a:rPr kumimoji="1" lang="zh-CN" altLang="en-US" sz="2400" dirty="0"/>
              <a:t> </a:t>
            </a:r>
            <a:endParaRPr kumimoji="1" lang="en-US" altLang="zh-CN" sz="2400" dirty="0"/>
          </a:p>
        </p:txBody>
      </p:sp>
      <p:sp>
        <p:nvSpPr>
          <p:cNvPr id="4" name="标题 3">
            <a:extLst>
              <a:ext uri="{FF2B5EF4-FFF2-40B4-BE49-F238E27FC236}">
                <a16:creationId xmlns="" xmlns:a16="http://schemas.microsoft.com/office/drawing/2014/main" id="{A3163DEC-4930-2F45-8147-8677A84D1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456" y="404664"/>
            <a:ext cx="10152757" cy="576064"/>
          </a:xfrm>
        </p:spPr>
        <p:txBody>
          <a:bodyPr anchor="t">
            <a:noAutofit/>
          </a:bodyPr>
          <a:lstStyle/>
          <a:p>
            <a:r>
              <a:rPr lang="zh-CN" altLang="en-US" dirty="0" smtClean="0"/>
              <a:t>组件化对比 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 节点表现</a:t>
            </a:r>
            <a:endParaRPr lang="en-US" altLang="zh-CN" dirty="0"/>
          </a:p>
        </p:txBody>
      </p:sp>
      <p:sp>
        <p:nvSpPr>
          <p:cNvPr id="6" name="AutoShape 1" descr="http://wiki.intra.xiaojukeji.com/download/attachments/206255952/image2019-5-7%2020%3A46%3A15.png?version=1&amp;modificationDate=1557233175000&amp;api=v2"/>
          <p:cNvSpPr>
            <a:spLocks noChangeAspect="1" noChangeArrowheads="1"/>
          </p:cNvSpPr>
          <p:nvPr/>
        </p:nvSpPr>
        <p:spPr bwMode="auto">
          <a:xfrm>
            <a:off x="2960688" y="3541713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7" name="AutoShape 2" descr="http://wiki.intra.xiaojukeji.com/download/attachments/206255952/image2019-5-7%2020%3A33%3A32.png?version=1&amp;modificationDate=1557232412000&amp;api=v2"/>
          <p:cNvSpPr>
            <a:spLocks noChangeAspect="1" noChangeArrowheads="1"/>
          </p:cNvSpPr>
          <p:nvPr/>
        </p:nvSpPr>
        <p:spPr bwMode="auto">
          <a:xfrm>
            <a:off x="2960688" y="3541713"/>
            <a:ext cx="2952750" cy="295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9" name="AutoShape 4" descr="http://wiki.intra.xiaojukeji.com/download/attachments/206255952/image2019-5-7%2020%3A29%3A6.png?version=1&amp;modificationDate=1557232146000&amp;api=v2"/>
          <p:cNvSpPr>
            <a:spLocks noChangeAspect="1" noChangeArrowheads="1"/>
          </p:cNvSpPr>
          <p:nvPr/>
        </p:nvSpPr>
        <p:spPr bwMode="auto">
          <a:xfrm>
            <a:off x="2960688" y="3541713"/>
            <a:ext cx="2952750" cy="295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2960688" y="3170149"/>
            <a:ext cx="26962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/>
            </a:r>
            <a:br>
              <a:rPr kumimoji="0" lang="en-US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endParaRPr kumimoji="0" lang="en-US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0731" y="2306173"/>
            <a:ext cx="1992900" cy="130008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37213" y="1664603"/>
            <a:ext cx="8905157" cy="38899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72950" y="2305674"/>
            <a:ext cx="1891325" cy="1403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23740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CD67A39B-2B4A-A34D-9999-998CE35DB6B5}"/>
              </a:ext>
            </a:extLst>
          </p:cNvPr>
          <p:cNvSpPr txBox="1"/>
          <p:nvPr/>
        </p:nvSpPr>
        <p:spPr>
          <a:xfrm>
            <a:off x="6675120" y="-3584448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ctr"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400" b="0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FC216BCB-22AD-9140-9F9F-5D049C4B2EA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kumimoji="1" lang="zh-CN" altLang="en-US" dirty="0"/>
              <a:t> </a:t>
            </a:r>
            <a:endParaRPr kumimoji="1"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="" xmlns:a16="http://schemas.microsoft.com/office/drawing/2014/main" id="{A3163DEC-4930-2F45-8147-8677A84D1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456" y="404664"/>
            <a:ext cx="10152757" cy="576064"/>
          </a:xfrm>
        </p:spPr>
        <p:txBody>
          <a:bodyPr anchor="t">
            <a:noAutofit/>
          </a:bodyPr>
          <a:lstStyle/>
          <a:p>
            <a:r>
              <a:rPr lang="zh-CN" altLang="en-US" dirty="0" smtClean="0"/>
              <a:t>组件化对比 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 样式</a:t>
            </a:r>
            <a:r>
              <a:rPr lang="zh-CN" altLang="en-US" dirty="0"/>
              <a:t>表现</a:t>
            </a:r>
            <a:br>
              <a:rPr lang="zh-CN" altLang="en-US" dirty="0"/>
            </a:br>
            <a:r>
              <a:rPr lang="zh-CN" altLang="en-US" dirty="0"/>
              <a:t/>
            </a:r>
            <a:br>
              <a:rPr lang="zh-CN" altLang="en-US" dirty="0"/>
            </a:br>
            <a:endParaRPr lang="en-US" altLang="zh-CN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6621961"/>
              </p:ext>
            </p:extLst>
          </p:nvPr>
        </p:nvGraphicFramePr>
        <p:xfrm>
          <a:off x="263354" y="1700808"/>
          <a:ext cx="11665295" cy="399650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743460"/>
                <a:gridCol w="2167401"/>
                <a:gridCol w="2637884"/>
                <a:gridCol w="1861134"/>
                <a:gridCol w="1627708"/>
                <a:gridCol w="1627708"/>
              </a:tblGrid>
              <a:tr h="630921">
                <a:tc>
                  <a:txBody>
                    <a:bodyPr/>
                    <a:lstStyle/>
                    <a:p>
                      <a:pPr algn="ctr" fontAlgn="t"/>
                      <a:r>
                        <a:rPr lang="sk-SK" sz="1600" dirty="0"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 </a:t>
                      </a:r>
                      <a:endParaRPr lang="sk-SK" sz="1600" b="0" dirty="0">
                        <a:solidFill>
                          <a:srgbClr val="333333"/>
                        </a:solidFill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6841" marR="25261" marT="11788" marB="11788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dirty="0" smtClean="0"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Web</a:t>
                      </a:r>
                      <a:r>
                        <a:rPr lang="zh-CN" altLang="en-US" sz="1600" dirty="0" smtClean="0"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浏览器</a:t>
                      </a:r>
                      <a:endParaRPr lang="en-US" sz="1600" b="0" dirty="0">
                        <a:solidFill>
                          <a:srgbClr val="333333"/>
                        </a:solidFill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6841" marR="25261" marT="11788" marB="11788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微信小程序</a:t>
                      </a:r>
                      <a:endParaRPr lang="zh-CN" altLang="en-US" sz="1600" b="0">
                        <a:solidFill>
                          <a:srgbClr val="333333"/>
                        </a:solidFill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6841" marR="25261" marT="11788" marB="11788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支付宝小程序</a:t>
                      </a:r>
                      <a:endParaRPr lang="zh-CN" altLang="en-US" sz="1600" b="0">
                        <a:solidFill>
                          <a:srgbClr val="FF0000"/>
                        </a:solidFill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6841" marR="25261" marT="11788" marB="11788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dirty="0"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百度小程序</a:t>
                      </a:r>
                      <a:endParaRPr lang="zh-CN" altLang="en-US" sz="1600" b="0" dirty="0">
                        <a:solidFill>
                          <a:srgbClr val="333333"/>
                        </a:solidFill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6841" marR="25261" marT="11788" marB="11788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b="0" dirty="0" smtClean="0">
                          <a:solidFill>
                            <a:srgbClr val="333333"/>
                          </a:solidFill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快应用</a:t>
                      </a:r>
                      <a:endParaRPr lang="zh-CN" altLang="en-US" sz="1600" b="0" dirty="0">
                        <a:solidFill>
                          <a:srgbClr val="333333"/>
                        </a:solidFill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6841" marR="25261" marT="11788" marB="11788" anchor="ctr"/>
                </a:tc>
              </a:tr>
              <a:tr h="93416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dirty="0" smtClean="0"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效果</a:t>
                      </a:r>
                      <a:endParaRPr lang="zh-CN" altLang="en-US" sz="1600" b="0" dirty="0"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6841" marR="16841" marT="11788" marB="11788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en-US" sz="1600" b="0" dirty="0"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6841" marR="16841" marT="11788" marB="11788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zh-CN" altLang="en-US" sz="1600" b="0" dirty="0"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6841" marR="16841" marT="11788" marB="11788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zh-CN" altLang="en-US" sz="1600" b="0" dirty="0">
                        <a:solidFill>
                          <a:srgbClr val="FF0000"/>
                        </a:solidFill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6841" marR="16841" marT="11788" marB="11788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zh-CN" altLang="en-US" sz="1600" b="0" dirty="0"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6841" marR="16841" marT="11788" marB="11788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zh-CN" altLang="en-US" sz="1600" b="0" dirty="0"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6841" marR="16841" marT="11788" marB="11788" anchor="ctr"/>
                </a:tc>
              </a:tr>
              <a:tr h="93416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dirty="0"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样式作用域</a:t>
                      </a:r>
                      <a:endParaRPr lang="zh-CN" altLang="en-US" sz="1600" b="0" dirty="0"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6841" marR="16841" marT="11788" marB="11788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dirty="0"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有(</a:t>
                      </a:r>
                      <a:r>
                        <a:rPr lang="en-US" sz="1600" u="none" strike="noStrike" dirty="0"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  <a:hlinkClick r:id="rId3"/>
                        </a:rPr>
                        <a:t>Shadow DOM</a:t>
                      </a:r>
                      <a:r>
                        <a:rPr lang="en-US" sz="1600" dirty="0"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)</a:t>
                      </a:r>
                      <a:endParaRPr lang="en-US" sz="1600" b="0" dirty="0"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6841" marR="16841" marT="11788" marB="11788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dirty="0" smtClean="0"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有， </a:t>
                      </a:r>
                      <a:r>
                        <a:rPr lang="en-US" altLang="zh-CN" sz="1600" dirty="0" smtClean="0"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(</a:t>
                      </a:r>
                      <a:r>
                        <a:rPr lang="en-US" altLang="zh-CN" sz="1600" u="none" strike="noStrike" dirty="0" smtClean="0"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  <a:hlinkClick r:id="rId3"/>
                        </a:rPr>
                        <a:t>Shadow DOM</a:t>
                      </a:r>
                      <a:r>
                        <a:rPr lang="en-US" altLang="zh-CN" sz="1600" dirty="0" smtClean="0"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) </a:t>
                      </a:r>
                      <a:r>
                        <a:rPr lang="zh-CN" altLang="en-US" sz="1600" dirty="0" smtClean="0"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规范</a:t>
                      </a:r>
                      <a:endParaRPr lang="zh-CN" altLang="en-US" sz="1600" b="0" dirty="0"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6841" marR="16841" marT="11788" marB="11788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dirty="0"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无</a:t>
                      </a:r>
                      <a:endParaRPr lang="zh-CN" altLang="en-US" sz="1600" b="0" dirty="0">
                        <a:solidFill>
                          <a:srgbClr val="FF0000"/>
                        </a:solidFill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6841" marR="16841" marT="11788" marB="11788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dirty="0"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有</a:t>
                      </a:r>
                      <a:r>
                        <a:rPr lang="zh-CN" altLang="en-US" sz="1600" dirty="0" smtClean="0"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，模拟实现，没有使用（</a:t>
                      </a:r>
                      <a:r>
                        <a:rPr lang="en-US" altLang="zh-CN" sz="1600" u="none" strike="noStrike" dirty="0" smtClean="0"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  <a:hlinkClick r:id="rId3"/>
                        </a:rPr>
                        <a:t>Shadow DOM</a:t>
                      </a:r>
                      <a:r>
                        <a:rPr lang="en-US" altLang="zh-CN" sz="1600" dirty="0" smtClean="0"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)</a:t>
                      </a:r>
                      <a:endParaRPr lang="zh-CN" altLang="en-US" sz="1600" b="0" dirty="0"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6841" marR="16841" marT="11788" marB="11788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b="0" dirty="0" smtClean="0"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有，样式拷贝合并</a:t>
                      </a:r>
                      <a:endParaRPr lang="zh-CN" altLang="en-US" sz="1600" b="0" dirty="0"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6841" marR="16841" marT="11788" marB="11788" anchor="ctr"/>
                </a:tc>
              </a:tr>
              <a:tr h="1237408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dirty="0" smtClean="0"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全局标签</a:t>
                      </a:r>
                      <a:r>
                        <a:rPr lang="zh-CN" altLang="en-US" sz="1600" dirty="0"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选择</a:t>
                      </a:r>
                      <a:r>
                        <a:rPr lang="zh-CN" altLang="en-US" sz="1600" dirty="0" smtClean="0"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器</a:t>
                      </a:r>
                      <a:r>
                        <a:rPr lang="en-US" altLang="zh-CN" sz="1600" dirty="0" smtClean="0"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(view/text</a:t>
                      </a:r>
                      <a:r>
                        <a:rPr lang="zh-CN" altLang="en-US" sz="1600" dirty="0" smtClean="0"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等</a:t>
                      </a:r>
                      <a:r>
                        <a:rPr lang="en-US" altLang="zh-CN" sz="1600" dirty="0" smtClean="0"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)</a:t>
                      </a:r>
                      <a:r>
                        <a:rPr lang="zh-CN" altLang="en-US" sz="1600" dirty="0" smtClean="0"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是否</a:t>
                      </a:r>
                      <a:r>
                        <a:rPr lang="zh-CN" altLang="en-US" sz="1600" dirty="0"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会影响组件内部样式</a:t>
                      </a:r>
                      <a:endParaRPr lang="zh-CN" altLang="en-US" sz="1600" b="0" dirty="0"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6841" marR="16841" marT="11788" marB="11788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dirty="0"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不会</a:t>
                      </a:r>
                      <a:endParaRPr lang="zh-CN" altLang="en-US" sz="1600" b="0" dirty="0"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6841" marR="16841" marT="11788" marB="11788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dirty="0"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会</a:t>
                      </a:r>
                      <a:endParaRPr lang="zh-CN" altLang="en-US" sz="1600" b="0" dirty="0"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6841" marR="16841" marT="11788" marB="11788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dirty="0"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会</a:t>
                      </a:r>
                      <a:endParaRPr lang="zh-CN" altLang="en-US" sz="1600" b="0" dirty="0">
                        <a:solidFill>
                          <a:srgbClr val="FF0000"/>
                        </a:solidFill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6841" marR="16841" marT="11788" marB="11788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dirty="0"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会</a:t>
                      </a:r>
                      <a:endParaRPr lang="zh-CN" altLang="en-US" sz="1600" b="0" dirty="0"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6841" marR="16841" marT="11788" marB="11788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b="0" dirty="0" smtClean="0"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不会</a:t>
                      </a:r>
                      <a:endParaRPr lang="zh-CN" altLang="en-US" sz="1600" b="0" dirty="0"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16841" marR="16841" marT="11788" marB="11788" anchor="ctr"/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3552" y="2592624"/>
            <a:ext cx="2016224" cy="44881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3792" y="2454822"/>
            <a:ext cx="2304256" cy="69288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0039" y="2592624"/>
            <a:ext cx="1757255" cy="42645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0627" y="2572036"/>
            <a:ext cx="1559829" cy="43561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25187" y="5700345"/>
            <a:ext cx="2458504" cy="9144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ctr">
            <a:normAutofit/>
          </a:bodyPr>
          <a:lstStyle/>
          <a:p>
            <a:r>
              <a:rPr lang="zh-CN" altLang="en-US">
                <a:solidFill>
                  <a:schemeClr val="tx1"/>
                </a:solidFill>
              </a:rPr>
              <a:t>测试各平台效果</a:t>
            </a:r>
            <a:r>
              <a:rPr lang="zh-CN" altLang="en-US"/>
              <a:t>：</a:t>
            </a:r>
            <a:r>
              <a:rPr lang="zh-CN" altLang="en-US">
                <a:hlinkClick r:id="rId8"/>
              </a:rPr>
              <a:t>代码地址</a:t>
            </a:r>
            <a:endParaRPr lang="zh-CN" altLang="en-US"/>
          </a:p>
          <a:p>
            <a:pPr marL="0" marR="0" indent="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44472" y="2553288"/>
            <a:ext cx="1523375" cy="443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45624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CD67A39B-2B4A-A34D-9999-998CE35DB6B5}"/>
              </a:ext>
            </a:extLst>
          </p:cNvPr>
          <p:cNvSpPr txBox="1"/>
          <p:nvPr/>
        </p:nvSpPr>
        <p:spPr>
          <a:xfrm>
            <a:off x="6675120" y="-3584448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ctr"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400" b="0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FC216BCB-22AD-9140-9F9F-5D049C4B2EA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kumimoji="1" lang="zh-CN" altLang="en-US" dirty="0"/>
              <a:t> </a:t>
            </a:r>
            <a:endParaRPr kumimoji="1"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="" xmlns:a16="http://schemas.microsoft.com/office/drawing/2014/main" id="{A3163DEC-4930-2F45-8147-8677A84D1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456" y="404664"/>
            <a:ext cx="10152757" cy="576064"/>
          </a:xfrm>
        </p:spPr>
        <p:txBody>
          <a:bodyPr anchor="t">
            <a:noAutofit/>
          </a:bodyPr>
          <a:lstStyle/>
          <a:p>
            <a:r>
              <a:rPr lang="zh-CN" altLang="en-US" dirty="0" smtClean="0"/>
              <a:t>组件化对比 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 事件</a:t>
            </a:r>
            <a:r>
              <a:rPr lang="zh-CN" altLang="en-US" dirty="0"/>
              <a:t>模型</a:t>
            </a:r>
            <a:br>
              <a:rPr lang="zh-CN" altLang="en-US" dirty="0"/>
            </a:br>
            <a:r>
              <a:rPr lang="zh-CN" altLang="en-US" dirty="0"/>
              <a:t/>
            </a:r>
            <a:br>
              <a:rPr lang="zh-CN" altLang="en-US" dirty="0"/>
            </a:br>
            <a:r>
              <a:rPr lang="zh-CN" altLang="en-US" dirty="0"/>
              <a:t/>
            </a:r>
            <a:br>
              <a:rPr lang="zh-CN" altLang="en-US" dirty="0"/>
            </a:br>
            <a:r>
              <a:rPr lang="zh-CN" altLang="en-US" dirty="0"/>
              <a:t/>
            </a:r>
            <a:br>
              <a:rPr lang="zh-CN" altLang="en-US" dirty="0"/>
            </a:br>
            <a:endParaRPr lang="en-US" altLang="zh-CN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8011145"/>
              </p:ext>
            </p:extLst>
          </p:nvPr>
        </p:nvGraphicFramePr>
        <p:xfrm>
          <a:off x="983433" y="1916832"/>
          <a:ext cx="10009114" cy="3057570"/>
        </p:xfrm>
        <a:graphic>
          <a:graphicData uri="http://schemas.openxmlformats.org/drawingml/2006/table">
            <a:tbl>
              <a:tblPr/>
              <a:tblGrid>
                <a:gridCol w="1818744"/>
                <a:gridCol w="1638074"/>
                <a:gridCol w="1638074"/>
                <a:gridCol w="1638074"/>
                <a:gridCol w="1638074"/>
                <a:gridCol w="1638074"/>
              </a:tblGrid>
              <a:tr h="792088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b="1" dirty="0" smtClean="0">
                          <a:solidFill>
                            <a:srgbClr val="333333"/>
                          </a:solidFill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自定义组件绑定事件</a:t>
                      </a:r>
                      <a:endParaRPr lang="sk-SK" sz="1600" b="1" dirty="0">
                        <a:solidFill>
                          <a:srgbClr val="333333"/>
                        </a:solidFill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30575" marR="45862" marT="21402" marB="21402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>
                          <a:solidFill>
                            <a:srgbClr val="333333"/>
                          </a:solidFill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web</a:t>
                      </a:r>
                    </a:p>
                  </a:txBody>
                  <a:tcPr marL="30575" marR="45862" marT="21402" marB="21402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b="1">
                          <a:solidFill>
                            <a:srgbClr val="333333"/>
                          </a:solidFill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微信小程序</a:t>
                      </a:r>
                    </a:p>
                  </a:txBody>
                  <a:tcPr marL="30575" marR="45862" marT="21402" marB="21402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b="1">
                          <a:solidFill>
                            <a:srgbClr val="FF0000"/>
                          </a:solidFill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支付宝小程序</a:t>
                      </a:r>
                    </a:p>
                  </a:txBody>
                  <a:tcPr marL="30575" marR="45862" marT="21402" marB="21402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b="1" dirty="0">
                          <a:solidFill>
                            <a:srgbClr val="333333"/>
                          </a:solidFill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百度小程序</a:t>
                      </a:r>
                    </a:p>
                  </a:txBody>
                  <a:tcPr marL="30575" marR="45862" marT="21402" marB="21402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b="1" dirty="0" smtClean="0">
                          <a:solidFill>
                            <a:srgbClr val="333333"/>
                          </a:solidFill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快应用</a:t>
                      </a:r>
                      <a:endParaRPr lang="zh-CN" altLang="en-US" sz="1600" b="1" dirty="0">
                        <a:solidFill>
                          <a:srgbClr val="333333"/>
                        </a:solidFill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30575" marR="45862" marT="21402" marB="21402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113274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dirty="0" smtClean="0"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原生事件</a:t>
                      </a:r>
                      <a:endParaRPr lang="zh-CN" altLang="en-US" sz="1600" dirty="0"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30575" marR="30575" marT="21402" marB="21402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dirty="0" smtClean="0"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支持</a:t>
                      </a:r>
                      <a:r>
                        <a:rPr lang="en-US" sz="1600" dirty="0"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 </a:t>
                      </a:r>
                    </a:p>
                  </a:txBody>
                  <a:tcPr marL="30575" marR="30575" marT="21402" marB="21402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dirty="0" smtClean="0"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支持</a:t>
                      </a:r>
                      <a:r>
                        <a:rPr lang="en-US" sz="1600" dirty="0" smtClean="0"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 </a:t>
                      </a:r>
                      <a:endParaRPr lang="en-US" sz="1600" dirty="0"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30575" marR="30575" marT="21402" marB="21402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dirty="0" smtClean="0">
                          <a:solidFill>
                            <a:srgbClr val="FF0000"/>
                          </a:solidFill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不支持</a:t>
                      </a:r>
                      <a:endParaRPr lang="zh-CN" altLang="en-US" sz="1600" dirty="0">
                        <a:solidFill>
                          <a:srgbClr val="FF0000"/>
                        </a:solidFill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30575" marR="30575" marT="21402" marB="21402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dirty="0" smtClean="0"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支持</a:t>
                      </a:r>
                      <a:r>
                        <a:rPr lang="en-US" sz="1600" dirty="0" smtClean="0"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 </a:t>
                      </a:r>
                      <a:endParaRPr lang="en-US" sz="1600" dirty="0"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30575" marR="30575" marT="21402" marB="21402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dirty="0" smtClean="0"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支持</a:t>
                      </a:r>
                      <a:endParaRPr lang="en-US" sz="1600" dirty="0"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30575" marR="30575" marT="21402" marB="21402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274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dirty="0" smtClean="0"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自定义事件</a:t>
                      </a:r>
                      <a:endParaRPr lang="zh-CN" altLang="en-US" sz="1600" dirty="0"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30575" marR="30575" marT="21402" marB="21402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dirty="0" smtClean="0"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支持</a:t>
                      </a:r>
                      <a:endParaRPr lang="en-US" sz="1600" dirty="0"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30575" marR="30575" marT="21402" marB="21402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20000"/>
                        </a:lnSpc>
                        <a:spcBef>
                          <a:spcPts val="2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 smtClean="0"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支持</a:t>
                      </a:r>
                      <a:r>
                        <a:rPr lang="en-US" sz="1600" dirty="0" smtClean="0"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 </a:t>
                      </a:r>
                    </a:p>
                  </a:txBody>
                  <a:tcPr marL="30575" marR="30575" marT="21402" marB="21402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dirty="0" smtClean="0">
                          <a:solidFill>
                            <a:srgbClr val="FF0000"/>
                          </a:solidFill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支持</a:t>
                      </a:r>
                      <a:endParaRPr lang="zh-CN" altLang="en-US" sz="1600" dirty="0">
                        <a:solidFill>
                          <a:srgbClr val="FF0000"/>
                        </a:solidFill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30575" marR="30575" marT="21402" marB="21402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20000"/>
                        </a:lnSpc>
                        <a:spcBef>
                          <a:spcPts val="2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 smtClean="0"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支持</a:t>
                      </a:r>
                      <a:r>
                        <a:rPr lang="en-US" sz="1600" dirty="0" smtClean="0"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 </a:t>
                      </a:r>
                      <a:endParaRPr lang="zh-CN" altLang="en-US" sz="1600" dirty="0"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30575" marR="30575" marT="21402" marB="21402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20000"/>
                        </a:lnSpc>
                        <a:spcBef>
                          <a:spcPts val="2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 smtClean="0">
                          <a:effectLst/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支持</a:t>
                      </a:r>
                      <a:endParaRPr lang="zh-CN" altLang="en-US" sz="1600" dirty="0">
                        <a:effectLst/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marL="30575" marR="30575" marT="21402" marB="21402" anchor="ctr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635504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8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 smtClean="0"/>
              <a:t>建议：</a:t>
            </a:r>
            <a:endParaRPr lang="en-US" altLang="zh-CN" sz="3600" dirty="0" smtClean="0"/>
          </a:p>
          <a:p>
            <a:r>
              <a:rPr lang="zh-CN" altLang="en-US" sz="3600" dirty="0" smtClean="0"/>
              <a:t>快应用、小程序遵循</a:t>
            </a:r>
            <a:r>
              <a:rPr lang="en-US" altLang="zh-CN" sz="3600" dirty="0" smtClean="0"/>
              <a:t>W3C</a:t>
            </a:r>
            <a:r>
              <a:rPr lang="zh-CN" altLang="en-US" sz="3600" dirty="0" smtClean="0"/>
              <a:t>标准组件实现方式</a:t>
            </a:r>
            <a:endParaRPr lang="en-US" altLang="zh-CN" sz="3600" dirty="0" smtClean="0"/>
          </a:p>
          <a:p>
            <a:r>
              <a:rPr lang="zh-CN" altLang="en-US" sz="3600" dirty="0" smtClean="0"/>
              <a:t>收益：</a:t>
            </a:r>
            <a:endParaRPr lang="en-US" altLang="zh-CN" sz="3600" dirty="0" smtClean="0"/>
          </a:p>
          <a:p>
            <a:r>
              <a:rPr lang="zh-CN" altLang="en-US" sz="3600" dirty="0" smtClean="0"/>
              <a:t>视图表现一致</a:t>
            </a:r>
            <a:endParaRPr lang="en-US" altLang="zh-CN" sz="3600" dirty="0" smtClean="0"/>
          </a:p>
          <a:p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组件化对比 </a:t>
            </a:r>
            <a:r>
              <a:rPr lang="en-US" altLang="zh-CN" dirty="0"/>
              <a:t>——</a:t>
            </a:r>
            <a:r>
              <a:rPr lang="zh-CN" altLang="en-US" dirty="0"/>
              <a:t> </a:t>
            </a:r>
            <a:r>
              <a:rPr lang="zh-CN" altLang="en-US" dirty="0" smtClean="0"/>
              <a:t>建议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79971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 smtClean="0"/>
              <a:t>Some Advice</a:t>
            </a:r>
            <a:endParaRPr lang="zh-CN" altLang="en-US" dirty="0" smtClean="0"/>
          </a:p>
          <a:p>
            <a:r>
              <a:rPr lang="zh-CN" altLang="en-US" dirty="0" smtClean="0"/>
              <a:t>一些</a:t>
            </a:r>
            <a:r>
              <a:rPr lang="zh-CN" altLang="en-US" dirty="0"/>
              <a:t>提议</a:t>
            </a:r>
          </a:p>
          <a:p>
            <a:endParaRPr lang="zh-CN" altLang="en-US" dirty="0"/>
          </a:p>
          <a:p>
            <a:endParaRPr lang="en-US" altLang="zh-CN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en-US" altLang="zh-CN" dirty="0" smtClean="0"/>
              <a:t>2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1043213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CD67A39B-2B4A-A34D-9999-998CE35DB6B5}"/>
              </a:ext>
            </a:extLst>
          </p:cNvPr>
          <p:cNvSpPr txBox="1"/>
          <p:nvPr/>
        </p:nvSpPr>
        <p:spPr>
          <a:xfrm>
            <a:off x="6675120" y="-3584448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ctr"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400" b="0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FC216BCB-22AD-9140-9F9F-5D049C4B2EA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kumimoji="1" lang="zh-CN" altLang="en-US" dirty="0"/>
              <a:t> </a:t>
            </a:r>
            <a:endParaRPr kumimoji="1"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="" xmlns:a16="http://schemas.microsoft.com/office/drawing/2014/main" id="{A3163DEC-4930-2F45-8147-8677A84D1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456" y="404664"/>
            <a:ext cx="10152757" cy="576064"/>
          </a:xfrm>
        </p:spPr>
        <p:txBody>
          <a:bodyPr anchor="t"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en-US" sz="3200" dirty="0"/>
              <a:t>Components</a:t>
            </a:r>
            <a:r>
              <a:rPr lang="zh-CN" altLang="en-US" sz="3200" dirty="0"/>
              <a:t> 结构化调用</a:t>
            </a:r>
            <a:r>
              <a:rPr lang="en-US" altLang="en-US" sz="3200" dirty="0" smtClean="0"/>
              <a:t>语法</a:t>
            </a:r>
            <a:r>
              <a:rPr lang="zh-CN" altLang="en-US" sz="3200" dirty="0" smtClean="0"/>
              <a:t> </a:t>
            </a:r>
            <a:r>
              <a:rPr lang="en-US" altLang="zh-CN" sz="3200" dirty="0" smtClean="0"/>
              <a:t>——</a:t>
            </a:r>
            <a:r>
              <a:rPr lang="zh-CN" altLang="en-US" sz="3200" dirty="0" smtClean="0"/>
              <a:t> 背景</a:t>
            </a:r>
            <a:endParaRPr lang="zh-CN" altLang="en-US" sz="3200" dirty="0"/>
          </a:p>
        </p:txBody>
      </p:sp>
      <p:sp>
        <p:nvSpPr>
          <p:cNvPr id="2" name="TextBox 1"/>
          <p:cNvSpPr txBox="1"/>
          <p:nvPr/>
        </p:nvSpPr>
        <p:spPr>
          <a:xfrm>
            <a:off x="1162878" y="1699591"/>
            <a:ext cx="914400" cy="9144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ctr">
            <a:normAutofit/>
          </a:bodyPr>
          <a:lstStyle/>
          <a:p>
            <a:pPr marL="0" marR="0" indent="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64133" y="1063588"/>
            <a:ext cx="9263338" cy="34455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normAutofit/>
          </a:bodyPr>
          <a:lstStyle/>
          <a:p>
            <a:pPr marL="0" marR="0" indent="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dirty="0" smtClean="0"/>
              <a:t>背景：</a:t>
            </a:r>
            <a:endParaRPr lang="en-US" altLang="zh-CN" dirty="0" smtClean="0"/>
          </a:p>
          <a:p>
            <a:pPr marL="0" marR="0" indent="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CN" altLang="en-US" sz="1400" b="0" i="0" u="none" strike="noStrike" cap="none" spc="0" normalizeH="0" baseline="0" dirty="0" smtClean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PingFang SC Regular"/>
                <a:ea typeface="PingFang SC Regular"/>
                <a:cs typeface="PingFang SC Regular"/>
                <a:sym typeface="PingFang SC Regular"/>
              </a:rPr>
              <a:t>各类小程序、跨平台框架（</a:t>
            </a:r>
            <a:r>
              <a:rPr kumimoji="0" lang="en-US" altLang="zh-CN" sz="1400" b="0" i="0" u="none" strike="noStrike" cap="none" spc="0" normalizeH="0" baseline="0" dirty="0" smtClean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PingFang SC Regular"/>
                <a:ea typeface="PingFang SC Regular"/>
                <a:cs typeface="PingFang SC Regular"/>
                <a:sym typeface="PingFang SC Regular"/>
              </a:rPr>
              <a:t>flutter</a:t>
            </a:r>
            <a:r>
              <a:rPr kumimoji="0" lang="zh-CN" altLang="en-US" sz="1400" b="0" i="0" u="none" strike="noStrike" cap="none" spc="0" normalizeH="0" baseline="0" dirty="0" smtClean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PingFang SC Regular"/>
                <a:ea typeface="PingFang SC Regular"/>
                <a:cs typeface="PingFang SC Regular"/>
                <a:sym typeface="PingFang SC Regular"/>
              </a:rPr>
              <a:t>、</a:t>
            </a:r>
            <a:r>
              <a:rPr kumimoji="0" lang="en-US" altLang="zh-CN" sz="1400" b="0" i="0" u="none" strike="noStrike" cap="none" spc="0" normalizeH="0" baseline="0" dirty="0" err="1" smtClean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PingFang SC Regular"/>
                <a:ea typeface="PingFang SC Regular"/>
                <a:cs typeface="PingFang SC Regular"/>
                <a:sym typeface="PingFang SC Regular"/>
              </a:rPr>
              <a:t>weex</a:t>
            </a:r>
            <a:r>
              <a:rPr kumimoji="0" lang="zh-CN" altLang="en-US" sz="1400" b="0" i="0" u="none" strike="noStrike" cap="none" spc="0" normalizeH="0" baseline="0" dirty="0" smtClean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PingFang SC Regular"/>
                <a:ea typeface="PingFang SC Regular"/>
                <a:cs typeface="PingFang SC Regular"/>
                <a:sym typeface="PingFang SC Regular"/>
              </a:rPr>
              <a:t>、</a:t>
            </a:r>
            <a:r>
              <a:rPr kumimoji="0" lang="en-US" altLang="zh-CN" sz="1400" b="0" i="0" u="none" strike="noStrike" cap="none" spc="0" normalizeH="0" baseline="0" dirty="0" smtClean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PingFang SC Regular"/>
                <a:ea typeface="PingFang SC Regular"/>
                <a:cs typeface="PingFang SC Regular"/>
                <a:sym typeface="PingFang SC Regular"/>
              </a:rPr>
              <a:t>react-native</a:t>
            </a:r>
            <a:r>
              <a:rPr kumimoji="0" lang="zh-CN" altLang="en-US" sz="1400" b="0" i="0" u="none" strike="noStrike" cap="none" spc="0" normalizeH="0" baseline="0" dirty="0" smtClean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PingFang SC Regular"/>
                <a:ea typeface="PingFang SC Regular"/>
                <a:cs typeface="PingFang SC Regular"/>
                <a:sym typeface="PingFang SC Regular"/>
              </a:rPr>
              <a:t>等），</a:t>
            </a:r>
            <a:endParaRPr kumimoji="0" lang="en-US" altLang="zh-CN" sz="1400" b="0" i="0" u="none" strike="noStrike" cap="none" spc="0" normalizeH="0" baseline="0" dirty="0" smtClean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  <a:p>
            <a:r>
              <a:rPr kumimoji="0" lang="zh-CN" altLang="en-US" sz="1400" b="0" i="0" u="none" strike="noStrike" cap="none" spc="0" normalizeH="0" baseline="0" dirty="0" smtClean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PingFang SC Regular"/>
                <a:ea typeface="PingFang SC Regular"/>
                <a:cs typeface="PingFang SC Regular"/>
                <a:sym typeface="PingFang SC Regular"/>
              </a:rPr>
              <a:t>集体采用（</a:t>
            </a:r>
            <a:r>
              <a:rPr kumimoji="0" lang="zh-CN" altLang="en-US" sz="1400" b="0" i="0" u="none" strike="noStrike" cap="none" spc="0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PingFang SC Regular"/>
                <a:ea typeface="PingFang SC Regular"/>
                <a:cs typeface="PingFang SC Regular"/>
                <a:sym typeface="PingFang SC Regular"/>
              </a:rPr>
              <a:t>且只提供</a:t>
            </a:r>
            <a:r>
              <a:rPr kumimoji="0" lang="zh-CN" altLang="en-US" sz="1400" b="0" i="0" u="none" strike="noStrike" cap="none" spc="0" normalizeH="0" baseline="0" dirty="0" smtClean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PingFang SC Regular"/>
                <a:ea typeface="PingFang SC Regular"/>
                <a:cs typeface="PingFang SC Regular"/>
                <a:sym typeface="PingFang SC Regular"/>
              </a:rPr>
              <a:t>）数据驱动视图模式（</a:t>
            </a:r>
            <a:r>
              <a:rPr lang="en-US" dirty="0"/>
              <a:t> Model–view–</a:t>
            </a:r>
            <a:r>
              <a:rPr lang="en-US" dirty="0" err="1"/>
              <a:t>viewmodel</a:t>
            </a:r>
            <a:r>
              <a:rPr lang="en-US" dirty="0"/>
              <a:t> </a:t>
            </a:r>
            <a:r>
              <a:rPr kumimoji="0" lang="zh-CN" altLang="en-US" sz="1400" b="0" i="0" u="none" strike="noStrike" cap="none" spc="0" normalizeH="0" baseline="0" dirty="0" smtClean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PingFang SC Regular"/>
                <a:ea typeface="PingFang SC Regular"/>
                <a:cs typeface="PingFang SC Regular"/>
                <a:sym typeface="PingFang SC Regular"/>
              </a:rPr>
              <a:t>）。</a:t>
            </a:r>
            <a:endParaRPr kumimoji="0" lang="en-US" altLang="zh-CN" sz="1400" b="0" i="0" u="none" strike="noStrike" cap="none" spc="0" normalizeH="0" baseline="0" dirty="0" smtClean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  <a:p>
            <a:pPr marL="0" marR="0" indent="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altLang="zh-CN" sz="1400" b="0" i="0" u="none" strike="noStrike" cap="none" spc="0" normalizeH="0" baseline="0" dirty="0" smtClean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  <a:p>
            <a:pPr marL="0" marR="0" indent="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CN" altLang="en-US" sz="1400" b="0" i="0" u="none" strike="noStrike" cap="none" spc="0" normalizeH="0" baseline="0" dirty="0" smtClean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PingFang SC Regular"/>
                <a:ea typeface="PingFang SC Regular"/>
                <a:cs typeface="PingFang SC Regular"/>
                <a:sym typeface="PingFang SC Regular"/>
              </a:rPr>
              <a:t>优势：</a:t>
            </a:r>
            <a:endParaRPr kumimoji="0" lang="en-US" altLang="zh-CN" sz="1400" b="0" i="0" u="none" strike="noStrike" cap="none" spc="0" normalizeH="0" baseline="0" dirty="0" smtClean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  <a:p>
            <a:pPr marL="285750" marR="0" indent="-28575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</a:pPr>
            <a:r>
              <a:rPr kumimoji="0" lang="zh-CN" altLang="en-US" sz="1400" b="0" i="0" u="none" strike="noStrike" cap="none" spc="0" normalizeH="0" baseline="0" dirty="0" smtClean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PingFang SC Regular"/>
                <a:ea typeface="PingFang SC Regular"/>
                <a:cs typeface="PingFang SC Regular"/>
                <a:sym typeface="PingFang SC Regular"/>
              </a:rPr>
              <a:t>解耦逻辑层和视图层</a:t>
            </a:r>
            <a:endParaRPr kumimoji="0" lang="en-US" altLang="zh-CN" sz="1400" b="0" i="0" u="none" strike="noStrike" cap="none" spc="0" normalizeH="0" baseline="0" dirty="0" smtClean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  <a:p>
            <a:pPr marL="285750" marR="0" indent="-28575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</a:pPr>
            <a:r>
              <a:rPr kumimoji="0" lang="zh-CN" altLang="en-US" sz="1400" b="0" i="0" u="none" strike="noStrike" cap="none" spc="0" normalizeH="0" baseline="0" dirty="0" smtClean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PingFang SC Regular"/>
                <a:ea typeface="PingFang SC Regular"/>
                <a:cs typeface="PingFang SC Regular"/>
                <a:sym typeface="PingFang SC Regular"/>
              </a:rPr>
              <a:t>更适合跨端</a:t>
            </a:r>
            <a:endParaRPr kumimoji="0" lang="en-US" altLang="zh-CN" sz="1400" b="0" i="0" u="none" strike="noStrike" cap="none" spc="0" normalizeH="0" baseline="0" dirty="0" smtClean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  <a:p>
            <a:pPr marL="285750" marR="0" indent="-28575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</a:pPr>
            <a:r>
              <a:rPr lang="zh-CN" altLang="en-US" dirty="0" smtClean="0"/>
              <a:t>大势所趋，未来的终端开发模式</a:t>
            </a:r>
            <a:endParaRPr kumimoji="0" lang="en-US" altLang="zh-CN" sz="1400" b="0" i="0" u="none" strike="noStrike" cap="none" spc="0" normalizeH="0" baseline="0" dirty="0" smtClean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  <a:p>
            <a:pPr marL="0" marR="0" indent="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/>
          </a:p>
          <a:p>
            <a:pPr marL="0" marR="0" indent="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dirty="0" smtClean="0"/>
              <a:t>现状</a:t>
            </a:r>
            <a:r>
              <a:rPr lang="en-US" altLang="zh-CN" dirty="0" smtClean="0"/>
              <a:t>&amp;</a:t>
            </a:r>
            <a:r>
              <a:rPr lang="zh-CN" altLang="en-US" dirty="0" smtClean="0"/>
              <a:t>问题：</a:t>
            </a:r>
            <a:endParaRPr lang="en-US" altLang="zh-CN" dirty="0" smtClean="0"/>
          </a:p>
          <a:p>
            <a:pPr marL="285750" marR="0" indent="-28575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</a:pPr>
            <a:r>
              <a:rPr lang="zh-CN" altLang="en-US" dirty="0" smtClean="0"/>
              <a:t>多平台设计差异化巨大</a:t>
            </a:r>
            <a:endParaRPr lang="en-US" altLang="zh-CN" dirty="0" smtClean="0"/>
          </a:p>
          <a:p>
            <a:pPr marL="285750" marR="0" indent="-28575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</a:pPr>
            <a:r>
              <a:rPr kumimoji="0" lang="zh-CN" altLang="en-US" sz="1400" b="0" i="0" u="none" strike="noStrike" cap="none" spc="0" normalizeH="0" baseline="0" dirty="0" smtClean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PingFang SC Regular"/>
                <a:ea typeface="PingFang SC Regular"/>
                <a:cs typeface="PingFang SC Regular"/>
                <a:sym typeface="PingFang SC Regular"/>
              </a:rPr>
              <a:t>跨平台框架需编译</a:t>
            </a:r>
            <a:endParaRPr kumimoji="0" lang="en-US" altLang="zh-CN" sz="1400" b="0" i="0" u="none" strike="noStrike" cap="none" spc="0" normalizeH="0" baseline="0" dirty="0" smtClean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  <a:p>
            <a:pPr marL="285750" indent="-285750">
              <a:buFont typeface="Arial" charset="0"/>
              <a:buChar char="•"/>
            </a:pPr>
            <a:r>
              <a:rPr lang="zh-CN" altLang="en-US" dirty="0" smtClean="0"/>
              <a:t>没有</a:t>
            </a:r>
            <a:r>
              <a:rPr lang="en-US" altLang="zh-CN" dirty="0"/>
              <a:t>W3C</a:t>
            </a:r>
            <a:r>
              <a:rPr lang="zh-CN" altLang="en-US" dirty="0" smtClean="0"/>
              <a:t>标准可循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1824" y="1916832"/>
            <a:ext cx="7027727" cy="3913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0618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CD67A39B-2B4A-A34D-9999-998CE35DB6B5}"/>
              </a:ext>
            </a:extLst>
          </p:cNvPr>
          <p:cNvSpPr txBox="1"/>
          <p:nvPr/>
        </p:nvSpPr>
        <p:spPr>
          <a:xfrm>
            <a:off x="6675120" y="-3584448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ctr"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400" b="0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FC216BCB-22AD-9140-9F9F-5D049C4B2EA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kumimoji="1" lang="zh-CN" altLang="en-US" dirty="0"/>
              <a:t> </a:t>
            </a:r>
            <a:endParaRPr kumimoji="1"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="" xmlns:a16="http://schemas.microsoft.com/office/drawing/2014/main" id="{A3163DEC-4930-2F45-8147-8677A84D1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456" y="404664"/>
            <a:ext cx="10152757" cy="576064"/>
          </a:xfrm>
        </p:spPr>
        <p:txBody>
          <a:bodyPr anchor="t"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en-US" sz="3200" dirty="0" smtClean="0"/>
              <a:t>Components</a:t>
            </a:r>
            <a:r>
              <a:rPr lang="zh-CN" altLang="en-US" sz="3200" dirty="0" smtClean="0"/>
              <a:t> 结构化调用</a:t>
            </a:r>
            <a:r>
              <a:rPr lang="en-US" altLang="en-US" sz="3200" dirty="0" smtClean="0"/>
              <a:t>语法</a:t>
            </a:r>
            <a:r>
              <a:rPr lang="zh-CN" altLang="en-US" sz="3200" dirty="0" smtClean="0"/>
              <a:t> </a:t>
            </a:r>
            <a:r>
              <a:rPr lang="en-US" altLang="zh-CN" sz="3200" dirty="0" smtClean="0"/>
              <a:t>——</a:t>
            </a:r>
            <a:r>
              <a:rPr lang="zh-CN" altLang="en-US" sz="3200" dirty="0" smtClean="0"/>
              <a:t> 建议</a:t>
            </a:r>
            <a:endParaRPr lang="zh-CN" altLang="en-US" sz="3200" dirty="0"/>
          </a:p>
        </p:txBody>
      </p:sp>
      <p:sp>
        <p:nvSpPr>
          <p:cNvPr id="2" name="TextBox 1"/>
          <p:cNvSpPr txBox="1"/>
          <p:nvPr/>
        </p:nvSpPr>
        <p:spPr>
          <a:xfrm>
            <a:off x="1162878" y="1699591"/>
            <a:ext cx="914400" cy="9144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ctr">
            <a:normAutofit/>
          </a:bodyPr>
          <a:lstStyle/>
          <a:p>
            <a:pPr marL="0" marR="0" indent="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52" y="1507985"/>
            <a:ext cx="5112568" cy="433697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23992" y="1437773"/>
            <a:ext cx="5500263" cy="20300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normAutofit/>
          </a:bodyPr>
          <a:lstStyle/>
          <a:p>
            <a:r>
              <a:rPr lang="zh-CN" altLang="en-US" dirty="0" smtClean="0"/>
              <a:t>建议</a:t>
            </a:r>
            <a:r>
              <a:rPr lang="en-US" altLang="zh-CN" dirty="0" smtClean="0"/>
              <a:t>W3C</a:t>
            </a:r>
            <a:r>
              <a:rPr lang="zh-CN" altLang="en-US" dirty="0" smtClean="0"/>
              <a:t>标准规范化 </a:t>
            </a:r>
            <a:r>
              <a:rPr lang="en-US" altLang="zh-CN" dirty="0" smtClean="0"/>
              <a:t>components</a:t>
            </a:r>
            <a:r>
              <a:rPr lang="zh-CN" altLang="en-US" dirty="0" smtClean="0"/>
              <a:t> 的结构化调用语法</a:t>
            </a:r>
            <a:endParaRPr kumimoji="0" lang="en-US" altLang="zh-CN" sz="1400" b="0" i="0" u="none" strike="noStrike" cap="none" spc="0" normalizeH="0" baseline="0" dirty="0" smtClean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  <a:p>
            <a:pPr marL="285750" indent="-285750">
              <a:buFont typeface="Arial" charset="0"/>
              <a:buChar char="•"/>
            </a:pPr>
            <a:r>
              <a:rPr lang="zh-CN" altLang="en-US" dirty="0" smtClean="0"/>
              <a:t>实现：</a:t>
            </a:r>
            <a:r>
              <a:rPr lang="en-US" altLang="en-US" dirty="0" smtClean="0"/>
              <a:t>Component</a:t>
            </a:r>
            <a:r>
              <a:rPr kumimoji="0" lang="zh-CN" altLang="en-US" sz="1400" b="0" i="0" u="none" strike="noStrike" cap="none" spc="0" normalizeH="0" baseline="0" dirty="0" smtClean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PingFang SC Regular"/>
                <a:ea typeface="PingFang SC Regular"/>
                <a:cs typeface="PingFang SC Regular"/>
                <a:sym typeface="PingFang SC Regular"/>
              </a:rPr>
              <a:t>封装规范：</a:t>
            </a:r>
            <a:r>
              <a:rPr lang="en-US" altLang="zh-CN" dirty="0" smtClean="0"/>
              <a:t>S</a:t>
            </a:r>
            <a:r>
              <a:rPr kumimoji="0" lang="en-US" altLang="zh-CN" sz="1400" b="0" i="0" u="none" strike="noStrike" cap="none" spc="0" normalizeH="0" baseline="0" dirty="0" smtClean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PingFang SC Regular"/>
                <a:ea typeface="PingFang SC Regular"/>
                <a:cs typeface="PingFang SC Regular"/>
                <a:sym typeface="PingFang SC Regular"/>
              </a:rPr>
              <a:t>hadow </a:t>
            </a:r>
            <a:r>
              <a:rPr lang="en-US" altLang="zh-CN" dirty="0" smtClean="0"/>
              <a:t>DOM</a:t>
            </a:r>
            <a:r>
              <a:rPr kumimoji="0" lang="en-US" altLang="zh-CN" sz="1400" b="0" i="0" u="none" strike="noStrike" cap="none" spc="0" normalizeH="0" baseline="0" dirty="0" smtClean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PingFang SC Regular"/>
                <a:ea typeface="PingFang SC Regular"/>
                <a:cs typeface="PingFang SC Regular"/>
                <a:sym typeface="PingFang SC Regular"/>
              </a:rPr>
              <a:t> + Custom</a:t>
            </a:r>
            <a:r>
              <a:rPr kumimoji="0" lang="zh-CN" altLang="en-US" sz="1400" b="0" i="0" u="none" strike="noStrike" cap="none" spc="0" normalizeH="0" baseline="0" dirty="0" smtClean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PingFang SC Regular"/>
                <a:ea typeface="PingFang SC Regular"/>
                <a:cs typeface="PingFang SC Regular"/>
                <a:sym typeface="PingFang SC Regular"/>
              </a:rPr>
              <a:t> </a:t>
            </a:r>
            <a:r>
              <a:rPr kumimoji="0" lang="en-US" altLang="zh-CN" sz="1400" b="0" i="0" u="none" strike="noStrike" cap="none" spc="0" normalizeH="0" baseline="0" dirty="0" smtClean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PingFang SC Regular"/>
                <a:ea typeface="PingFang SC Regular"/>
                <a:cs typeface="PingFang SC Regular"/>
                <a:sym typeface="PingFang SC Regular"/>
              </a:rPr>
              <a:t>Element</a:t>
            </a:r>
          </a:p>
          <a:p>
            <a:pPr marL="285750" indent="-285750">
              <a:buFont typeface="Wingdings" charset="2"/>
              <a:buChar char="Ø"/>
            </a:pPr>
            <a:r>
              <a:rPr lang="zh-CN" altLang="en-US" dirty="0" smtClean="0">
                <a:solidFill>
                  <a:srgbClr val="FF0000"/>
                </a:solidFill>
              </a:rPr>
              <a:t>调用：</a:t>
            </a:r>
            <a:r>
              <a:rPr lang="en-US" altLang="en-US" dirty="0" smtClean="0">
                <a:solidFill>
                  <a:srgbClr val="FF0000"/>
                </a:solidFill>
              </a:rPr>
              <a:t>Components</a:t>
            </a:r>
            <a:r>
              <a:rPr lang="zh-CN" altLang="en-US" dirty="0">
                <a:solidFill>
                  <a:srgbClr val="FF0000"/>
                </a:solidFill>
              </a:rPr>
              <a:t>结构化调用</a:t>
            </a:r>
            <a:r>
              <a:rPr lang="en-US" altLang="en-US" dirty="0" smtClean="0">
                <a:solidFill>
                  <a:srgbClr val="FF0000"/>
                </a:solidFill>
              </a:rPr>
              <a:t>语法</a:t>
            </a:r>
          </a:p>
          <a:p>
            <a:pPr marL="285750" indent="-285750">
              <a:buFont typeface="Arial" charset="0"/>
              <a:buChar char="•"/>
            </a:pPr>
            <a:endParaRPr kumimoji="0" lang="en-US" sz="1400" b="0" i="0" u="none" strike="noStrike" cap="none" spc="0" normalizeH="0" baseline="0" dirty="0" smtClean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  <a:p>
            <a:r>
              <a:rPr lang="zh-CN" altLang="en-US" dirty="0" smtClean="0"/>
              <a:t>价值</a:t>
            </a:r>
            <a:endParaRPr lang="en-US" altLang="zh-CN" dirty="0" smtClean="0"/>
          </a:p>
          <a:p>
            <a:pPr marL="285750" indent="-285750">
              <a:buFont typeface="Arial" charset="0"/>
              <a:buChar char="•"/>
            </a:pPr>
            <a:r>
              <a:rPr lang="en-US" altLang="zh-CN" dirty="0" smtClean="0"/>
              <a:t>w3c</a:t>
            </a:r>
            <a:r>
              <a:rPr kumimoji="0" lang="zh-CN" altLang="en-US" sz="1400" b="0" i="0" u="none" strike="noStrike" cap="none" spc="0" normalizeH="0" baseline="0" dirty="0" smtClean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PingFang SC Regular"/>
                <a:ea typeface="PingFang SC Regular"/>
                <a:cs typeface="PingFang SC Regular"/>
                <a:sym typeface="PingFang SC Regular"/>
              </a:rPr>
              <a:t>规范化 </a:t>
            </a:r>
            <a:r>
              <a:rPr lang="en-US" altLang="zh-CN" dirty="0" err="1" smtClean="0"/>
              <a:t>V</a:t>
            </a:r>
            <a:r>
              <a:rPr lang="en-US" dirty="0" err="1" smtClean="0"/>
              <a:t>iew</a:t>
            </a:r>
            <a:r>
              <a:rPr lang="en-US" altLang="zh-CN" dirty="0" err="1" smtClean="0"/>
              <a:t>M</a:t>
            </a:r>
            <a:r>
              <a:rPr lang="en-US" dirty="0" err="1" smtClean="0"/>
              <a:t>odel</a:t>
            </a:r>
            <a:r>
              <a:rPr lang="zh-CN" altLang="en-US" dirty="0" smtClean="0"/>
              <a:t> </a:t>
            </a:r>
            <a:r>
              <a:rPr kumimoji="0" lang="zh-CN" altLang="en-US" sz="1400" b="0" i="0" u="none" strike="noStrike" cap="none" spc="0" normalizeH="0" baseline="0" dirty="0" smtClean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PingFang SC Regular"/>
                <a:ea typeface="PingFang SC Regular"/>
                <a:cs typeface="PingFang SC Regular"/>
                <a:sym typeface="PingFang SC Regular"/>
              </a:rPr>
              <a:t>标准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271083"/>
              </p:ext>
            </p:extLst>
          </p:nvPr>
        </p:nvGraphicFramePr>
        <p:xfrm>
          <a:off x="5756548" y="3573016"/>
          <a:ext cx="6035149" cy="224159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89293"/>
                <a:gridCol w="1584226"/>
                <a:gridCol w="1152843"/>
                <a:gridCol w="1508787"/>
              </a:tblGrid>
              <a:tr h="504234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逻辑判断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if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else-if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else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遍历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for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for-item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for-key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事件标记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err="1" smtClean="0"/>
                        <a:t>onclick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err="1" smtClean="0"/>
                        <a:t>oninput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r-IN" dirty="0" smtClean="0"/>
                        <a:t>…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动态组件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&lt;component is="</a:t>
                      </a:r>
                      <a:r>
                        <a:rPr lang="en-US" dirty="0" err="1" smtClean="0"/>
                        <a:t>mycomp</a:t>
                      </a:r>
                      <a:r>
                        <a:rPr lang="en-US" dirty="0" smtClean="0"/>
                        <a:t>" /&gt;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816365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2969" y="525840"/>
            <a:ext cx="4494956" cy="331242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8343" y="4202647"/>
            <a:ext cx="7032104" cy="2233168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CD67A39B-2B4A-A34D-9999-998CE35DB6B5}"/>
              </a:ext>
            </a:extLst>
          </p:cNvPr>
          <p:cNvSpPr txBox="1"/>
          <p:nvPr/>
        </p:nvSpPr>
        <p:spPr>
          <a:xfrm>
            <a:off x="6675120" y="-3584448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ctr"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400" b="0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FC216BCB-22AD-9140-9F9F-5D049C4B2EA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kumimoji="1" lang="zh-CN" altLang="en-US" dirty="0"/>
              <a:t> </a:t>
            </a:r>
            <a:endParaRPr kumimoji="1"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="" xmlns:a16="http://schemas.microsoft.com/office/drawing/2014/main" id="{A3163DEC-4930-2F45-8147-8677A84D1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456" y="404664"/>
            <a:ext cx="10152757" cy="576064"/>
          </a:xfrm>
        </p:spPr>
        <p:txBody>
          <a:bodyPr anchor="t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dirty="0" smtClean="0"/>
              <a:t>组件可封装能力标准 </a:t>
            </a:r>
            <a:r>
              <a:rPr lang="en-US" altLang="zh-CN" sz="3200" dirty="0" smtClean="0"/>
              <a:t>——</a:t>
            </a:r>
            <a:r>
              <a:rPr lang="zh-CN" altLang="en-US" sz="3200" dirty="0" smtClean="0"/>
              <a:t> 背景</a:t>
            </a:r>
            <a:r>
              <a:rPr lang="en-US" altLang="zh-CN" sz="3200" dirty="0" smtClean="0"/>
              <a:t>1</a:t>
            </a:r>
            <a:endParaRPr lang="en-US" altLang="zh-CN" sz="3200" dirty="0"/>
          </a:p>
        </p:txBody>
      </p:sp>
      <p:sp>
        <p:nvSpPr>
          <p:cNvPr id="15" name="TextBox 14"/>
          <p:cNvSpPr txBox="1"/>
          <p:nvPr/>
        </p:nvSpPr>
        <p:spPr>
          <a:xfrm>
            <a:off x="2922104" y="1769165"/>
            <a:ext cx="914400" cy="9144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ctr">
            <a:normAutofit/>
          </a:bodyPr>
          <a:lstStyle/>
          <a:p>
            <a:pPr marL="0" marR="0" indent="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03912" y="2725618"/>
            <a:ext cx="4038293" cy="13716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ctr">
            <a:normAutofit fontScale="77500" lnSpcReduction="20000"/>
          </a:bodyPr>
          <a:lstStyle/>
          <a:p>
            <a:pPr marL="285750" indent="-285750">
              <a:lnSpc>
                <a:spcPct val="170000"/>
              </a:lnSpc>
              <a:buFont typeface="Arial" charset="0"/>
              <a:buChar char="•"/>
            </a:pPr>
            <a:r>
              <a:rPr lang="en-US" altLang="zh-CN" dirty="0"/>
              <a:t>API </a:t>
            </a:r>
            <a:r>
              <a:rPr lang="zh-CN" altLang="en-US" dirty="0"/>
              <a:t>接口协议：定义基础接口能力</a:t>
            </a:r>
            <a:r>
              <a:rPr lang="zh-CN" altLang="en-US" dirty="0" smtClean="0"/>
              <a:t>标准</a:t>
            </a:r>
            <a:endParaRPr lang="en-US" altLang="zh-CN" dirty="0" smtClean="0"/>
          </a:p>
          <a:p>
            <a:pPr marL="285750" indent="-285750">
              <a:lnSpc>
                <a:spcPct val="170000"/>
              </a:lnSpc>
              <a:buFont typeface="Arial" charset="0"/>
              <a:buChar char="•"/>
            </a:pPr>
            <a:r>
              <a:rPr lang="zh-CN" altLang="en-US" dirty="0" smtClean="0"/>
              <a:t>内置</a:t>
            </a:r>
            <a:r>
              <a:rPr lang="zh-CN" altLang="en-US" dirty="0"/>
              <a:t>组件协议：定义基础</a:t>
            </a:r>
            <a:r>
              <a:rPr lang="en-US" altLang="zh-CN" dirty="0" err="1"/>
              <a:t>Ui</a:t>
            </a:r>
            <a:r>
              <a:rPr lang="zh-CN" altLang="en-US" dirty="0"/>
              <a:t>组件</a:t>
            </a:r>
            <a:r>
              <a:rPr lang="zh-CN" altLang="en-US" dirty="0" smtClean="0"/>
              <a:t>标准</a:t>
            </a:r>
            <a:endParaRPr lang="en-US" altLang="zh-CN" dirty="0" smtClean="0"/>
          </a:p>
          <a:p>
            <a:pPr marL="285750" indent="-285750">
              <a:lnSpc>
                <a:spcPct val="170000"/>
              </a:lnSpc>
              <a:buFont typeface="Arial" charset="0"/>
              <a:buChar char="•"/>
            </a:pPr>
            <a:r>
              <a:rPr lang="zh-CN" altLang="en-US" dirty="0" smtClean="0"/>
              <a:t>框架协议</a:t>
            </a:r>
            <a:r>
              <a:rPr lang="zh-CN" altLang="en-US" dirty="0"/>
              <a:t>：定义生命</a:t>
            </a:r>
            <a:r>
              <a:rPr lang="zh-CN" altLang="en-US" dirty="0" smtClean="0"/>
              <a:t>周期、</a:t>
            </a:r>
            <a:r>
              <a:rPr lang="zh-CN" altLang="en-US" dirty="0"/>
              <a:t>路由等框架标准 </a:t>
            </a:r>
            <a:endParaRPr lang="en-US" altLang="zh-CN" dirty="0" smtClean="0"/>
          </a:p>
          <a:p>
            <a:pPr marL="285750" indent="-285750">
              <a:lnSpc>
                <a:spcPct val="170000"/>
              </a:lnSpc>
              <a:buFont typeface="Arial" charset="0"/>
              <a:buChar char="•"/>
            </a:pPr>
            <a:r>
              <a:rPr lang="en-US" altLang="zh-CN" dirty="0" smtClean="0"/>
              <a:t>DSL</a:t>
            </a:r>
            <a:r>
              <a:rPr lang="zh-CN" altLang="en-US" dirty="0"/>
              <a:t>协议：定义视图和逻辑层的语法标准 </a:t>
            </a:r>
            <a:endParaRPr lang="en-US" altLang="zh-CN" dirty="0" smtClean="0"/>
          </a:p>
          <a:p>
            <a:pPr marL="285750" indent="-285750">
              <a:lnSpc>
                <a:spcPct val="170000"/>
              </a:lnSpc>
              <a:buFont typeface="Arial" charset="0"/>
              <a:buChar char="•"/>
            </a:pPr>
            <a:r>
              <a:rPr lang="zh-CN" altLang="en-US" dirty="0" smtClean="0"/>
              <a:t>多</a:t>
            </a:r>
            <a:r>
              <a:rPr lang="zh-CN" altLang="en-US" dirty="0"/>
              <a:t>态实现协议：定义允许用户使用差异化能力标准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9376" y="1223915"/>
            <a:ext cx="5328591" cy="355006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normAutofit/>
          </a:bodyPr>
          <a:lstStyle/>
          <a:p>
            <a:pPr marL="285750" marR="0" indent="-28575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q"/>
              <a:tabLst/>
            </a:pPr>
            <a:r>
              <a:rPr lang="zh-CN" altLang="en-US" dirty="0" smtClean="0"/>
              <a:t>背景</a:t>
            </a:r>
            <a:endParaRPr lang="en-US" altLang="zh-CN" dirty="0" smtClean="0"/>
          </a:p>
          <a:p>
            <a:pPr marL="0" marR="0" indent="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dirty="0" smtClean="0"/>
              <a:t>跨端框架抽象了跨平台标准协议，包括基础组件</a:t>
            </a:r>
            <a:r>
              <a:rPr lang="zh-CN" altLang="en-US" dirty="0"/>
              <a:t>、框架、</a:t>
            </a:r>
            <a:r>
              <a:rPr lang="en-US" altLang="zh-CN" dirty="0"/>
              <a:t>API</a:t>
            </a:r>
            <a:r>
              <a:rPr lang="zh-CN" altLang="en-US" dirty="0"/>
              <a:t>、</a:t>
            </a:r>
            <a:r>
              <a:rPr lang="en-US" altLang="zh-CN" dirty="0"/>
              <a:t>DSL</a:t>
            </a:r>
            <a:endParaRPr lang="en-US" altLang="zh-CN" dirty="0" smtClean="0"/>
          </a:p>
          <a:p>
            <a:r>
              <a:rPr kumimoji="0" lang="zh-CN" altLang="en-US" sz="1400" b="0" i="0" u="none" strike="noStrike" cap="none" spc="0" normalizeH="0" baseline="0" dirty="0" smtClean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PingFang SC Regular"/>
                <a:ea typeface="PingFang SC Regular"/>
                <a:cs typeface="PingFang SC Regular"/>
                <a:sym typeface="PingFang SC Regular"/>
              </a:rPr>
              <a:t>用继承扩展各平台原生组件手段来实现</a:t>
            </a:r>
            <a:r>
              <a:rPr lang="zh-CN" altLang="en-US" dirty="0"/>
              <a:t>标准协议</a:t>
            </a:r>
            <a:endParaRPr kumimoji="0" lang="en-US" sz="1400" b="0" i="0" u="none" strike="noStrike" cap="none" spc="0" normalizeH="0" baseline="0" dirty="0" smtClean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  <a:p>
            <a:pPr marL="285750" marR="0" indent="-28575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q"/>
              <a:tabLst/>
            </a:pPr>
            <a:endParaRPr kumimoji="0" lang="en-US" altLang="zh-CN" sz="1400" b="0" i="0" u="none" strike="noStrike" cap="none" spc="0" normalizeH="0" baseline="0" dirty="0" smtClean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  <a:p>
            <a:pPr marL="285750" marR="0" indent="-28575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q"/>
              <a:tabLst/>
            </a:pPr>
            <a:r>
              <a:rPr kumimoji="0" lang="zh-CN" altLang="en-US" sz="1400" b="0" i="0" u="none" strike="noStrike" cap="none" spc="0" normalizeH="0" baseline="0" dirty="0" smtClean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PingFang SC Regular"/>
                <a:ea typeface="PingFang SC Regular"/>
                <a:cs typeface="PingFang SC Regular"/>
                <a:sym typeface="PingFang SC Regular"/>
              </a:rPr>
              <a:t>组件协议封装问题：</a:t>
            </a:r>
            <a:endParaRPr kumimoji="0" lang="en-US" sz="1400" b="0" i="0" u="none" strike="noStrike" cap="none" spc="0" normalizeH="0" baseline="0" dirty="0" smtClean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  <a:p>
            <a:pPr marL="285750" marR="0" indent="-28575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Ø"/>
              <a:tabLst/>
            </a:pPr>
            <a:r>
              <a:rPr lang="en-US" altLang="zh-CN" dirty="0" smtClean="0"/>
              <a:t>W3C</a:t>
            </a:r>
            <a:r>
              <a:rPr lang="zh-CN" altLang="en-US" dirty="0" smtClean="0"/>
              <a:t>标准现状：欠缺显式输入输出能力定义</a:t>
            </a:r>
            <a:endParaRPr lang="en-US" altLang="zh-CN" dirty="0" smtClean="0"/>
          </a:p>
          <a:p>
            <a:pPr marL="285750" marR="0" indent="-28575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</a:pPr>
            <a:r>
              <a:rPr kumimoji="0" lang="zh-CN" altLang="en-US" sz="1400" b="0" i="0" u="none" strike="noStrike" cap="none" spc="0" normalizeH="0" baseline="0" dirty="0" smtClean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PingFang SC Regular"/>
                <a:ea typeface="PingFang SC Regular"/>
                <a:cs typeface="PingFang SC Regular"/>
                <a:sym typeface="PingFang SC Regular"/>
              </a:rPr>
              <a:t>模块封装的软件设计原则应显式声明输入输出</a:t>
            </a:r>
            <a:endParaRPr kumimoji="0" lang="en-US" sz="1400" b="0" i="0" u="none" strike="noStrike" cap="none" spc="0" normalizeH="0" baseline="0" dirty="0" smtClean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  <a:p>
            <a:pPr marL="285750" indent="-285750">
              <a:buFont typeface="Wingdings" charset="2"/>
              <a:buChar char="Ø"/>
            </a:pPr>
            <a:r>
              <a:rPr lang="zh-CN" altLang="en-US" dirty="0" smtClean="0"/>
              <a:t>小程序现状：欠缺继承扩展能力</a:t>
            </a:r>
            <a:endParaRPr lang="en-US" altLang="zh-CN" dirty="0" smtClean="0"/>
          </a:p>
          <a:p>
            <a:pPr marL="285750" indent="-285750">
              <a:buFont typeface="Arial" charset="0"/>
              <a:buChar char="•"/>
            </a:pPr>
            <a:r>
              <a:rPr lang="zh-CN" altLang="en-US" dirty="0" smtClean="0"/>
              <a:t>封装成本高</a:t>
            </a:r>
            <a:endParaRPr lang="en-US" altLang="zh-CN" dirty="0"/>
          </a:p>
          <a:p>
            <a:pPr marL="342900" marR="0" indent="-34290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2"/>
              <a:buChar char="Ø"/>
              <a:tabLst/>
            </a:pP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</p:txBody>
      </p:sp>
    </p:spTree>
    <p:extLst>
      <p:ext uri="{BB962C8B-B14F-4D97-AF65-F5344CB8AC3E}">
        <p14:creationId xmlns:p14="http://schemas.microsoft.com/office/powerpoint/2010/main" val="515984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CD67A39B-2B4A-A34D-9999-998CE35DB6B5}"/>
              </a:ext>
            </a:extLst>
          </p:cNvPr>
          <p:cNvSpPr txBox="1"/>
          <p:nvPr/>
        </p:nvSpPr>
        <p:spPr>
          <a:xfrm>
            <a:off x="6675120" y="-3584448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ctr"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400" b="0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FC216BCB-22AD-9140-9F9F-5D049C4B2EA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kumimoji="1" lang="zh-CN" altLang="en-US" dirty="0"/>
              <a:t> </a:t>
            </a:r>
            <a:endParaRPr kumimoji="1"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="" xmlns:a16="http://schemas.microsoft.com/office/drawing/2014/main" id="{A3163DEC-4930-2F45-8147-8677A84D1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456" y="404664"/>
            <a:ext cx="10152757" cy="576064"/>
          </a:xfrm>
        </p:spPr>
        <p:txBody>
          <a:bodyPr anchor="t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dirty="0"/>
              <a:t>组件可封装能力</a:t>
            </a:r>
            <a:r>
              <a:rPr lang="zh-CN" altLang="en-US" sz="3200" dirty="0" smtClean="0"/>
              <a:t>标准 </a:t>
            </a:r>
            <a:r>
              <a:rPr lang="en-US" altLang="zh-CN" sz="3200" dirty="0" smtClean="0"/>
              <a:t>——</a:t>
            </a:r>
            <a:r>
              <a:rPr lang="zh-CN" altLang="en-US" sz="3200" dirty="0" smtClean="0"/>
              <a:t> 背景</a:t>
            </a:r>
            <a:r>
              <a:rPr lang="en-US" altLang="zh-CN" sz="3200" dirty="0" smtClean="0"/>
              <a:t>2</a:t>
            </a:r>
            <a:endParaRPr lang="en-US" altLang="zh-CN" sz="3200" dirty="0"/>
          </a:p>
        </p:txBody>
      </p:sp>
      <p:sp>
        <p:nvSpPr>
          <p:cNvPr id="15" name="TextBox 14"/>
          <p:cNvSpPr txBox="1"/>
          <p:nvPr/>
        </p:nvSpPr>
        <p:spPr>
          <a:xfrm>
            <a:off x="2922104" y="1769165"/>
            <a:ext cx="914400" cy="9144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ctr">
            <a:normAutofit/>
          </a:bodyPr>
          <a:lstStyle/>
          <a:p>
            <a:pPr marL="0" marR="0" indent="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1384" y="1045122"/>
            <a:ext cx="5112568" cy="9144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ctr">
            <a:normAutofit/>
          </a:bodyPr>
          <a:lstStyle/>
          <a:p>
            <a:r>
              <a:rPr lang="en-US" sz="2000" dirty="0" smtClean="0"/>
              <a:t>W3C</a:t>
            </a:r>
            <a:r>
              <a:rPr lang="zh-CN" altLang="en-US" sz="2000" dirty="0" smtClean="0"/>
              <a:t>的</a:t>
            </a:r>
            <a:r>
              <a:rPr lang="en-US" sz="2000" dirty="0" smtClean="0"/>
              <a:t>IDL(Interface </a:t>
            </a:r>
            <a:r>
              <a:rPr lang="en-US" sz="2000" dirty="0"/>
              <a:t>Definition Language</a:t>
            </a:r>
            <a:r>
              <a:rPr lang="en-US" sz="2000" dirty="0" smtClean="0"/>
              <a:t>)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6275834" y="1045122"/>
            <a:ext cx="5112568" cy="9144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ctr">
            <a:normAutofit/>
          </a:bodyPr>
          <a:lstStyle/>
          <a:p>
            <a:r>
              <a:rPr lang="zh-CN" altLang="en-US" sz="2000" dirty="0" smtClean="0"/>
              <a:t>跨端框架的</a:t>
            </a:r>
            <a:r>
              <a:rPr lang="en-US" sz="2000" dirty="0" smtClean="0"/>
              <a:t>IDL(Interface </a:t>
            </a:r>
            <a:r>
              <a:rPr lang="en-US" sz="2000" dirty="0"/>
              <a:t>Definition Language</a:t>
            </a:r>
            <a:r>
              <a:rPr lang="en-US" sz="2000" dirty="0" smtClean="0"/>
              <a:t>)</a:t>
            </a:r>
            <a:endParaRPr lang="en-US" sz="20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5834" y="1769165"/>
            <a:ext cx="4183256" cy="4656056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384" y="1769165"/>
            <a:ext cx="4607748" cy="4507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41617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CD67A39B-2B4A-A34D-9999-998CE35DB6B5}"/>
              </a:ext>
            </a:extLst>
          </p:cNvPr>
          <p:cNvSpPr txBox="1"/>
          <p:nvPr/>
        </p:nvSpPr>
        <p:spPr>
          <a:xfrm>
            <a:off x="6675120" y="-3584448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ctr"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400" b="0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FC216BCB-22AD-9140-9F9F-5D049C4B2EA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kumimoji="1" lang="zh-CN" altLang="en-US" dirty="0"/>
              <a:t> </a:t>
            </a:r>
            <a:endParaRPr kumimoji="1"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="" xmlns:a16="http://schemas.microsoft.com/office/drawing/2014/main" id="{A3163DEC-4930-2F45-8147-8677A84D1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456" y="404664"/>
            <a:ext cx="10152757" cy="576064"/>
          </a:xfrm>
        </p:spPr>
        <p:txBody>
          <a:bodyPr anchor="t"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dirty="0" smtClean="0"/>
              <a:t>Components </a:t>
            </a:r>
            <a:r>
              <a:rPr lang="zh-CN" altLang="en-US" sz="3200" dirty="0" smtClean="0"/>
              <a:t>输入输出</a:t>
            </a:r>
            <a:r>
              <a:rPr lang="zh-CN" altLang="en-US" sz="3200" dirty="0"/>
              <a:t>显式</a:t>
            </a:r>
            <a:r>
              <a:rPr lang="zh-CN" altLang="en-US" sz="3200" dirty="0" smtClean="0"/>
              <a:t>声明 </a:t>
            </a:r>
            <a:r>
              <a:rPr lang="en-US" altLang="zh-CN" sz="3200" dirty="0" smtClean="0"/>
              <a:t>——</a:t>
            </a:r>
            <a:r>
              <a:rPr lang="zh-CN" altLang="en-US" sz="3200" dirty="0" smtClean="0"/>
              <a:t> 建议</a:t>
            </a:r>
            <a:endParaRPr lang="en-US" altLang="zh-CN" sz="3200" dirty="0"/>
          </a:p>
        </p:txBody>
      </p:sp>
      <p:sp>
        <p:nvSpPr>
          <p:cNvPr id="15" name="TextBox 14"/>
          <p:cNvSpPr txBox="1"/>
          <p:nvPr/>
        </p:nvSpPr>
        <p:spPr>
          <a:xfrm>
            <a:off x="2922104" y="1769165"/>
            <a:ext cx="914400" cy="9144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ctr">
            <a:normAutofit/>
          </a:bodyPr>
          <a:lstStyle/>
          <a:p>
            <a:pPr marL="0" marR="0" indent="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4032" y="1484783"/>
            <a:ext cx="5112197" cy="461327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1867" y="1484783"/>
            <a:ext cx="5310117" cy="18002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ctr">
            <a:normAutofit/>
          </a:bodyPr>
          <a:lstStyle/>
          <a:p>
            <a:pPr marL="285750" indent="-285750">
              <a:buFont typeface="Wingdings" charset="2"/>
              <a:buChar char="Ø"/>
            </a:pPr>
            <a:r>
              <a:rPr lang="zh-CN" altLang="en-US" dirty="0" smtClean="0"/>
              <a:t>建议</a:t>
            </a:r>
            <a:r>
              <a:rPr lang="en-US" altLang="zh-CN" dirty="0" smtClean="0"/>
              <a:t>W3C</a:t>
            </a:r>
            <a:r>
              <a:rPr lang="zh-CN" altLang="en-US" dirty="0" smtClean="0"/>
              <a:t>组件定义显示定义输入输出</a:t>
            </a:r>
            <a:endParaRPr lang="en-US" altLang="zh-CN" dirty="0" smtClean="0"/>
          </a:p>
          <a:p>
            <a:pPr marL="285750" marR="0" indent="-28575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</a:pPr>
            <a:r>
              <a:rPr kumimoji="0" lang="zh-CN" altLang="en-US" sz="1400" b="0" i="0" u="none" strike="noStrike" cap="none" spc="0" normalizeH="0" baseline="0" dirty="0" smtClean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PingFang SC Regular"/>
                <a:ea typeface="PingFang SC Regular"/>
                <a:cs typeface="PingFang SC Regular"/>
                <a:sym typeface="PingFang SC Regular"/>
              </a:rPr>
              <a:t>各类小程序、框架都有类似规范</a:t>
            </a:r>
            <a:endParaRPr kumimoji="0" lang="en-US" altLang="zh-CN" sz="1400" b="0" i="0" u="none" strike="noStrike" cap="none" spc="0" normalizeH="0" baseline="0" dirty="0" smtClean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  <a:p>
            <a:pPr marL="285750" indent="-285750">
              <a:buFont typeface="Arial" charset="0"/>
              <a:buChar char="•"/>
            </a:pPr>
            <a:r>
              <a:rPr lang="zh-CN" altLang="en-US" dirty="0" smtClean="0"/>
              <a:t>使用者继承 </a:t>
            </a:r>
            <a:r>
              <a:rPr lang="en-US" altLang="zh-CN" dirty="0"/>
              <a:t>Component</a:t>
            </a:r>
            <a:r>
              <a:rPr lang="zh-CN" altLang="en-US" dirty="0"/>
              <a:t> 时不明确包含哪些输入输出</a:t>
            </a:r>
            <a:endParaRPr lang="en-US" altLang="zh-CN" dirty="0"/>
          </a:p>
          <a:p>
            <a:pPr marL="285750" indent="-285750">
              <a:buFont typeface="Arial" charset="0"/>
              <a:buChar char="•"/>
            </a:pPr>
            <a:r>
              <a:rPr lang="zh-CN" altLang="en-US" dirty="0" smtClean="0"/>
              <a:t>利于</a:t>
            </a:r>
            <a:r>
              <a:rPr lang="zh-CN" altLang="en-US" dirty="0"/>
              <a:t>框架方限制</a:t>
            </a:r>
            <a:r>
              <a:rPr lang="zh-CN" altLang="en-US" dirty="0" smtClean="0"/>
              <a:t>各平台按</a:t>
            </a:r>
            <a:r>
              <a:rPr lang="zh-CN" altLang="en-US" dirty="0"/>
              <a:t>规范实现</a:t>
            </a:r>
            <a:endParaRPr lang="en-US" altLang="zh-CN" dirty="0"/>
          </a:p>
          <a:p>
            <a:pPr marL="285750" marR="0" indent="-28575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</a:pPr>
            <a:endParaRPr lang="en-US" altLang="zh-CN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650191" y="4509120"/>
            <a:ext cx="2997537" cy="9144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ctr">
            <a:normAutofit/>
          </a:bodyPr>
          <a:lstStyle/>
          <a:p>
            <a:r>
              <a:rPr lang="en-US" altLang="zh-CN" dirty="0" smtClean="0"/>
              <a:t>PS</a:t>
            </a:r>
            <a:r>
              <a:rPr lang="zh-CN" altLang="en-US" dirty="0" smtClean="0"/>
              <a:t>：考虑</a:t>
            </a:r>
            <a:r>
              <a:rPr lang="zh-CN" altLang="en-US" dirty="0"/>
              <a:t>废除 </a:t>
            </a:r>
            <a:r>
              <a:rPr lang="en-US" dirty="0" err="1"/>
              <a:t>observedAttributes</a:t>
            </a:r>
            <a:r>
              <a:rPr lang="zh-CN" altLang="en-US" dirty="0"/>
              <a:t> </a:t>
            </a:r>
            <a:endParaRPr lang="en-US" dirty="0"/>
          </a:p>
          <a:p>
            <a:pPr marL="0" marR="0" indent="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07542267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CD67A39B-2B4A-A34D-9999-998CE35DB6B5}"/>
              </a:ext>
            </a:extLst>
          </p:cNvPr>
          <p:cNvSpPr txBox="1"/>
          <p:nvPr/>
        </p:nvSpPr>
        <p:spPr>
          <a:xfrm>
            <a:off x="6675120" y="-3584448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ctr"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400" b="0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FC216BCB-22AD-9140-9F9F-5D049C4B2EA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kumimoji="1" lang="zh-CN" altLang="en-US" dirty="0"/>
              <a:t> </a:t>
            </a:r>
            <a:endParaRPr kumimoji="1"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="" xmlns:a16="http://schemas.microsoft.com/office/drawing/2014/main" id="{A3163DEC-4930-2F45-8147-8677A84D1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456" y="404664"/>
            <a:ext cx="10152757" cy="576064"/>
          </a:xfrm>
        </p:spPr>
        <p:txBody>
          <a:bodyPr anchor="t">
            <a:noAutofit/>
          </a:bodyPr>
          <a:lstStyle/>
          <a:p>
            <a:r>
              <a:rPr lang="en-US" altLang="en-US" sz="3200" dirty="0"/>
              <a:t>Components </a:t>
            </a:r>
            <a:r>
              <a:rPr lang="zh-CN" altLang="en-US" sz="3200" dirty="0"/>
              <a:t>继承能力</a:t>
            </a:r>
            <a:r>
              <a:rPr lang="zh-CN" altLang="en-US" sz="3200" dirty="0" smtClean="0"/>
              <a:t>支持 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 背景</a:t>
            </a:r>
            <a:r>
              <a:rPr lang="zh-CN" altLang="en-US" dirty="0"/>
              <a:t/>
            </a:r>
            <a:br>
              <a:rPr lang="zh-CN" altLang="en-US" dirty="0"/>
            </a:br>
            <a:endParaRPr lang="en-US" altLang="zh-CN" dirty="0"/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323462"/>
              </p:ext>
            </p:extLst>
          </p:nvPr>
        </p:nvGraphicFramePr>
        <p:xfrm>
          <a:off x="839787" y="1634473"/>
          <a:ext cx="10944846" cy="510144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43845"/>
                <a:gridCol w="5352719"/>
                <a:gridCol w="3648282"/>
              </a:tblGrid>
              <a:tr h="411116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继承扩展组件方案</a:t>
                      </a:r>
                      <a:endParaRPr lang="en-US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web</a:t>
                      </a:r>
                      <a:endParaRPr lang="en-US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各类小程序</a:t>
                      </a:r>
                      <a:endParaRPr lang="en-US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anchor="ctr"/>
                </a:tc>
              </a:tr>
              <a:tr h="2463531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定义方式</a:t>
                      </a:r>
                      <a:endParaRPr lang="en-US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anchor="ctr"/>
                </a:tc>
              </a:tr>
              <a:tr h="1296144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使用方式</a:t>
                      </a:r>
                      <a:endParaRPr lang="en-US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anchor="ctr"/>
                </a:tc>
              </a:tr>
              <a:tr h="411116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展示效果</a:t>
                      </a:r>
                      <a:endParaRPr lang="en-US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  <a:p>
                      <a:pPr algn="ctr"/>
                      <a:endParaRPr lang="en-US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7666" y="2623882"/>
            <a:ext cx="5134992" cy="1139718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5519" y="3183096"/>
            <a:ext cx="2511001" cy="128811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5519" y="2119942"/>
            <a:ext cx="3303089" cy="104413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86331" y="4671923"/>
            <a:ext cx="3498302" cy="100912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17666" y="4680873"/>
            <a:ext cx="5083553" cy="65315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10163" y="5870296"/>
            <a:ext cx="3327400" cy="7620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65519" y="5954553"/>
            <a:ext cx="3259138" cy="593485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839786" y="914122"/>
            <a:ext cx="5832278" cy="9144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ctr">
            <a:normAutofit/>
          </a:bodyPr>
          <a:lstStyle/>
          <a:p>
            <a:pPr marL="0" marR="0" indent="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CN" altLang="en-US" dirty="0" smtClean="0"/>
              <a:t>各类小程序缺乏组件继承方式扩展，只能用包装方式来扩展，导致差异化大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00660964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CD67A39B-2B4A-A34D-9999-998CE35DB6B5}"/>
              </a:ext>
            </a:extLst>
          </p:cNvPr>
          <p:cNvSpPr txBox="1"/>
          <p:nvPr/>
        </p:nvSpPr>
        <p:spPr>
          <a:xfrm>
            <a:off x="6675120" y="-3584448"/>
            <a:ext cx="0" cy="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ctr"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400" b="0" i="0" u="none" strike="noStrike" cap="none" spc="0" normalizeH="0" baseline="0" dirty="0">
              <a:ln>
                <a:noFill/>
              </a:ln>
              <a:solidFill>
                <a:srgbClr val="535353"/>
              </a:solidFill>
              <a:effectLst/>
              <a:uFillTx/>
              <a:latin typeface="PingFang SC Regular"/>
              <a:ea typeface="PingFang SC Regular"/>
              <a:cs typeface="PingFang SC Regular"/>
              <a:sym typeface="PingFang SC Regular"/>
            </a:endParaRP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FC216BCB-22AD-9140-9F9F-5D049C4B2EA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kumimoji="1" lang="zh-CN" altLang="en-US" dirty="0"/>
              <a:t> </a:t>
            </a:r>
            <a:endParaRPr kumimoji="1" lang="en-US" altLang="zh-CN" dirty="0"/>
          </a:p>
        </p:txBody>
      </p:sp>
      <p:sp>
        <p:nvSpPr>
          <p:cNvPr id="4" name="标题 3">
            <a:extLst>
              <a:ext uri="{FF2B5EF4-FFF2-40B4-BE49-F238E27FC236}">
                <a16:creationId xmlns="" xmlns:a16="http://schemas.microsoft.com/office/drawing/2014/main" id="{A3163DEC-4930-2F45-8147-8677A84D1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456" y="404664"/>
            <a:ext cx="10152757" cy="576064"/>
          </a:xfrm>
        </p:spPr>
        <p:txBody>
          <a:bodyPr anchor="t">
            <a:noAutofit/>
          </a:bodyPr>
          <a:lstStyle/>
          <a:p>
            <a:r>
              <a:rPr lang="en-US" altLang="en-US" sz="2800" dirty="0"/>
              <a:t>Components </a:t>
            </a:r>
            <a:r>
              <a:rPr lang="zh-CN" altLang="en-US" sz="2800" dirty="0"/>
              <a:t>继承能力</a:t>
            </a:r>
            <a:r>
              <a:rPr lang="zh-CN" altLang="en-US" sz="2800" dirty="0" smtClean="0"/>
              <a:t>支持 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 建议</a:t>
            </a:r>
            <a:endParaRPr lang="en-US" altLang="zh-CN" dirty="0"/>
          </a:p>
        </p:txBody>
      </p:sp>
      <p:sp>
        <p:nvSpPr>
          <p:cNvPr id="2" name="Rectangle 1"/>
          <p:cNvSpPr/>
          <p:nvPr/>
        </p:nvSpPr>
        <p:spPr>
          <a:xfrm>
            <a:off x="839787" y="1340768"/>
            <a:ext cx="3488455" cy="329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/>
              <a:t>建议各类小程序遵循</a:t>
            </a:r>
            <a:r>
              <a:rPr lang="en-US" altLang="zh-CN" dirty="0" smtClean="0"/>
              <a:t>W3C</a:t>
            </a:r>
            <a:r>
              <a:rPr lang="zh-CN" altLang="en-US" dirty="0" smtClean="0"/>
              <a:t>的组件继承方案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970204" y="2276872"/>
          <a:ext cx="9878324" cy="20299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5600"/>
                <a:gridCol w="1625600"/>
                <a:gridCol w="1625600"/>
                <a:gridCol w="2054646"/>
                <a:gridCol w="2946878"/>
              </a:tblGrid>
              <a:tr h="370840">
                <a:tc>
                  <a:txBody>
                    <a:bodyPr/>
                    <a:lstStyle/>
                    <a:p>
                      <a:endParaRPr lang="en-US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说明</a:t>
                      </a:r>
                      <a:endParaRPr lang="en-US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差异点</a:t>
                      </a:r>
                      <a:r>
                        <a:rPr lang="en-US" altLang="zh-CN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1</a:t>
                      </a:r>
                      <a:endParaRPr lang="en-US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差异点</a:t>
                      </a:r>
                      <a:r>
                        <a:rPr lang="en-US" altLang="zh-CN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2</a:t>
                      </a:r>
                      <a:endParaRPr lang="en-US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2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差异点</a:t>
                      </a:r>
                      <a:r>
                        <a:rPr lang="en-US" altLang="zh-CN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3</a:t>
                      </a:r>
                      <a:endParaRPr lang="en-US" dirty="0" smtClean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Web</a:t>
                      </a:r>
                      <a:r>
                        <a:rPr lang="zh-CN" altLang="en-US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 </a:t>
                      </a:r>
                      <a:r>
                        <a:rPr lang="en-US" altLang="zh-CN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Components</a:t>
                      </a:r>
                      <a:endParaRPr lang="en-US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可以真实继承、扩展既有组件</a:t>
                      </a:r>
                      <a:endParaRPr lang="en-US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样式可用</a:t>
                      </a:r>
                      <a:endParaRPr lang="en-US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个性事件直接可用（如</a:t>
                      </a:r>
                      <a:r>
                        <a:rPr lang="en-US" altLang="zh-CN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input</a:t>
                      </a:r>
                      <a:r>
                        <a:rPr lang="zh-CN" altLang="en-US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事件</a:t>
                      </a:r>
                      <a:r>
                        <a:rPr lang="en-US" altLang="zh-CN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)</a:t>
                      </a:r>
                      <a:endParaRPr lang="en-US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其他属性可直接使用</a:t>
                      </a:r>
                      <a:endParaRPr lang="en-US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各类小程序</a:t>
                      </a:r>
                      <a:endParaRPr lang="en-US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只能二次包装既有组件</a:t>
                      </a:r>
                      <a:endParaRPr lang="en-US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2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样式需要主动传递，且表现有差异</a:t>
                      </a:r>
                      <a:endParaRPr lang="en-US" dirty="0" smtClean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2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事件需转发（</a:t>
                      </a:r>
                      <a:r>
                        <a:rPr lang="en-US" altLang="zh-CN" dirty="0" err="1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dispatchEvent</a:t>
                      </a:r>
                      <a:r>
                        <a:rPr lang="en-US" altLang="zh-CN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)</a:t>
                      </a:r>
                      <a:endParaRPr lang="en-US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Microsoft YaHei" charset="-122"/>
                          <a:ea typeface="Microsoft YaHei" charset="-122"/>
                          <a:cs typeface="Microsoft YaHei" charset="-122"/>
                        </a:rPr>
                        <a:t>其他需二次传递</a:t>
                      </a:r>
                      <a:endParaRPr lang="en-US" dirty="0">
                        <a:latin typeface="Microsoft YaHei" charset="-122"/>
                        <a:ea typeface="Microsoft YaHei" charset="-122"/>
                        <a:cs typeface="Microsoft YaHei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71298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组件能力加强</a:t>
            </a:r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740313"/>
              </p:ext>
            </p:extLst>
          </p:nvPr>
        </p:nvGraphicFramePr>
        <p:xfrm>
          <a:off x="119336" y="1124745"/>
          <a:ext cx="11953328" cy="57261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62318"/>
                <a:gridCol w="1818202"/>
                <a:gridCol w="6351144"/>
                <a:gridCol w="921664"/>
              </a:tblGrid>
              <a:tr h="24760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input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1100" b="0" i="0" u="none" strike="noStrike" cap="none" spc="8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textarea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video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1100" dirty="0" smtClean="0">
                          <a:effectLst/>
                        </a:rPr>
                        <a:t>camera</a:t>
                      </a:r>
                      <a:endParaRPr lang="en-US" sz="1100" dirty="0"/>
                    </a:p>
                  </a:txBody>
                  <a:tcPr/>
                </a:tc>
              </a:tr>
              <a:tr h="5225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输入相关</a:t>
                      </a:r>
                      <a:r>
                        <a:rPr lang="zh-CN" altLang="en-US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                                     </a:t>
                      </a:r>
                      <a:r>
                        <a:rPr lang="en-US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placeholder-style 指定 placeholder 的样式</a:t>
                      </a:r>
                      <a:r>
                        <a:rPr lang="zh-CN" altLang="en-US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                                                 </a:t>
                      </a:r>
                      <a:r>
                        <a:rPr lang="en-US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cursor </a:t>
                      </a:r>
                      <a:r>
                        <a:rPr lang="en-US" sz="1100" b="0" i="0" u="none" strike="noStrike" cap="none" spc="8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指定focus时的光标位置</a:t>
                      </a:r>
                      <a:r>
                        <a:rPr lang="en-US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/>
                      </a:r>
                      <a:br>
                        <a:rPr lang="en-US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</a:br>
                      <a:endParaRPr lang="en-US" sz="1100" b="0" i="0" u="none" strike="noStrike" cap="none" spc="8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键盘相关</a:t>
                      </a:r>
                      <a:r>
                        <a:rPr lang="zh-CN" altLang="en-US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                                      </a:t>
                      </a:r>
                      <a:r>
                        <a:rPr lang="en-US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confirm-type 设置键盘右下角按钮的文字</a:t>
                      </a:r>
                      <a:r>
                        <a:rPr lang="zh-CN" altLang="en-US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                                              </a:t>
                      </a:r>
                      <a:r>
                        <a:rPr lang="en-US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confirm-hold 点击键盘右下角按钮时是否保持键盘不收起</a:t>
                      </a:r>
                      <a:r>
                        <a:rPr lang="zh-CN" altLang="en-US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                                           </a:t>
                      </a:r>
                      <a:r>
                        <a:rPr lang="en-US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adjust-position 键盘弹起时，是否自动上推页面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输入相关</a:t>
                      </a:r>
                      <a:r>
                        <a:rPr lang="zh-CN" altLang="en-US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       </a:t>
                      </a:r>
                      <a:r>
                        <a:rPr lang="en-US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placeholder-style 指定 placeholder 的样式</a:t>
                      </a:r>
                      <a:r>
                        <a:rPr lang="zh-CN" altLang="en-US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  </a:t>
                      </a:r>
                      <a:r>
                        <a:rPr lang="en-US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cursor </a:t>
                      </a:r>
                      <a:r>
                        <a:rPr lang="en-US" sz="1100" b="0" i="0" u="none" strike="noStrike" cap="none" spc="8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指定focus时的光标位置</a:t>
                      </a:r>
                      <a:r>
                        <a:rPr lang="zh-CN" altLang="en-US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                         </a:t>
                      </a:r>
                      <a:r>
                        <a:rPr lang="en-US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auto-height </a:t>
                      </a:r>
                      <a:r>
                        <a:rPr lang="en-US" sz="1100" b="0" i="0" u="none" strike="noStrike" cap="none" spc="8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是否自动增高，设置auto-height时，style.height不生效onlinechange</a:t>
                      </a:r>
                      <a:r>
                        <a:rPr lang="en-US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 输入框行数变化时调用</a:t>
                      </a:r>
                      <a:r>
                        <a:rPr lang="zh-CN" altLang="en-US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    </a:t>
                      </a:r>
                      <a:endParaRPr lang="en-US" altLang="zh-CN" sz="1100" b="0" i="0" u="none" strike="noStrike" cap="none" spc="8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  <a:p>
                      <a:pPr algn="l"/>
                      <a:r>
                        <a:rPr lang="en-US" sz="1200" b="1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键盘相关</a:t>
                      </a:r>
                      <a:r>
                        <a:rPr lang="zh-CN" altLang="en-US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                  </a:t>
                      </a:r>
                      <a:r>
                        <a:rPr lang="en-US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show-confirm-bar </a:t>
                      </a:r>
                      <a:r>
                        <a:rPr lang="en-US" sz="1100" b="0" i="0" u="none" strike="noStrike" cap="none" spc="8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是否显示键盘上方带有”完成“按钮那一栏</a:t>
                      </a:r>
                      <a:r>
                        <a:rPr lang="zh-CN" altLang="en-US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                   </a:t>
                      </a:r>
                      <a:r>
                        <a:rPr lang="en-US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adjust-position 键盘弹起时，是否自动上推页面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200" b="1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播放内容</a:t>
                      </a:r>
                      <a:r>
                        <a:rPr lang="zh-CN" altLang="en-US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                                                                                                         </a:t>
                      </a:r>
                      <a:r>
                        <a:rPr lang="en-US" altLang="zh-CN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duration </a:t>
                      </a:r>
                      <a:r>
                        <a:rPr lang="zh-CN" altLang="en-US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指定视频时长                                                                                                         </a:t>
                      </a:r>
                      <a:r>
                        <a:rPr lang="en-US" altLang="zh-CN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initial-time </a:t>
                      </a:r>
                      <a:r>
                        <a:rPr lang="zh-CN" altLang="en-US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指定视频初始播放位置                                                                                               </a:t>
                      </a:r>
                      <a:r>
                        <a:rPr lang="en-US" altLang="zh-CN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title </a:t>
                      </a:r>
                      <a:r>
                        <a:rPr lang="zh-CN" altLang="en-US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视频的标题，全屏时在顶部展示                                                                            </a:t>
                      </a:r>
                      <a:r>
                        <a:rPr lang="en-US" altLang="zh-CN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object-fit </a:t>
                      </a:r>
                      <a:r>
                        <a:rPr lang="zh-CN" altLang="en-US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当视频大小与 </a:t>
                      </a:r>
                      <a:r>
                        <a:rPr lang="en-US" altLang="zh-CN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video </a:t>
                      </a:r>
                      <a:r>
                        <a:rPr lang="zh-CN" altLang="en-US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容器大小不一致时，视频的表现形式</a:t>
                      </a:r>
                      <a:br>
                        <a:rPr lang="zh-CN" altLang="en-US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</a:br>
                      <a:r>
                        <a:rPr lang="en-US" altLang="zh-CN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direction </a:t>
                      </a:r>
                      <a:r>
                        <a:rPr lang="zh-CN" altLang="en-US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设置全屏时视频的方向                                                                                                             </a:t>
                      </a:r>
                      <a:r>
                        <a:rPr lang="en-US" altLang="zh-CN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show-progress </a:t>
                      </a:r>
                      <a:r>
                        <a:rPr lang="zh-CN" altLang="en-US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是否展示进度条</a:t>
                      </a:r>
                      <a:br>
                        <a:rPr lang="zh-CN" altLang="en-US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</a:br>
                      <a:r>
                        <a:rPr lang="zh-CN" altLang="en-US" sz="1200" b="1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按钮控制  </a:t>
                      </a:r>
                      <a:r>
                        <a:rPr lang="zh-CN" altLang="en-US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                                                                                                                     </a:t>
                      </a:r>
                      <a:r>
                        <a:rPr lang="en-US" altLang="zh-CN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show-center-play-</a:t>
                      </a:r>
                      <a:r>
                        <a:rPr lang="en-US" altLang="zh-CN" sz="1100" b="0" i="0" u="none" strike="noStrike" cap="none" spc="8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btn</a:t>
                      </a:r>
                      <a:r>
                        <a:rPr lang="en-US" altLang="zh-CN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</a:t>
                      </a:r>
                      <a:r>
                        <a:rPr lang="zh-CN" altLang="en-US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是否显示视频中间的播放按钮                                                                </a:t>
                      </a:r>
                      <a:r>
                        <a:rPr lang="en-US" altLang="zh-CN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play-</a:t>
                      </a:r>
                      <a:r>
                        <a:rPr lang="en-US" altLang="zh-CN" sz="1100" b="0" i="0" u="none" strike="noStrike" cap="none" spc="8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btn</a:t>
                      </a:r>
                      <a:r>
                        <a:rPr lang="en-US" altLang="zh-CN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-position </a:t>
                      </a:r>
                      <a:r>
                        <a:rPr lang="zh-CN" altLang="en-US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播放按钮的位置                                                                                   </a:t>
                      </a:r>
                      <a:r>
                        <a:rPr lang="en-US" altLang="zh-CN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show-</a:t>
                      </a:r>
                      <a:r>
                        <a:rPr lang="en-US" altLang="zh-CN" sz="1100" b="0" i="0" u="none" strike="noStrike" cap="none" spc="8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fullscreen</a:t>
                      </a:r>
                      <a:r>
                        <a:rPr lang="en-US" altLang="zh-CN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-</a:t>
                      </a:r>
                      <a:r>
                        <a:rPr lang="en-US" altLang="zh-CN" sz="1100" b="0" i="0" u="none" strike="noStrike" cap="none" spc="8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btn</a:t>
                      </a:r>
                      <a:r>
                        <a:rPr lang="en-US" altLang="zh-CN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</a:t>
                      </a:r>
                      <a:r>
                        <a:rPr lang="zh-CN" altLang="en-US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是否显示全屏按钮                                                                         </a:t>
                      </a:r>
                      <a:r>
                        <a:rPr lang="en-US" altLang="zh-CN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show-mute-</a:t>
                      </a:r>
                      <a:r>
                        <a:rPr lang="en-US" altLang="zh-CN" sz="1100" b="0" i="0" u="none" strike="noStrike" cap="none" spc="8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btn</a:t>
                      </a:r>
                      <a:r>
                        <a:rPr lang="en-US" altLang="zh-CN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</a:t>
                      </a:r>
                      <a:r>
                        <a:rPr lang="zh-CN" altLang="en-US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是否显示静音按钮                                                                              </a:t>
                      </a:r>
                      <a:r>
                        <a:rPr lang="zh-CN" altLang="en-US" sz="12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手势控制</a:t>
                      </a:r>
                      <a:r>
                        <a:rPr lang="zh-CN" altLang="en-US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                                                                                                                       </a:t>
                      </a:r>
                      <a:r>
                        <a:rPr lang="en-US" altLang="zh-CN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enable-progress-gesture </a:t>
                      </a:r>
                      <a:r>
                        <a:rPr lang="zh-CN" altLang="en-US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是否开启控制进度的手势                                                           </a:t>
                      </a:r>
                      <a:r>
                        <a:rPr lang="en-US" altLang="zh-CN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enable-play-gesture </a:t>
                      </a:r>
                      <a:r>
                        <a:rPr lang="zh-CN" altLang="en-US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是否开启播放手势，即双击切换播放</a:t>
                      </a:r>
                      <a:r>
                        <a:rPr lang="en-US" altLang="zh-CN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/</a:t>
                      </a:r>
                      <a:r>
                        <a:rPr lang="zh-CN" altLang="en-US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暂停           </a:t>
                      </a:r>
                      <a:endParaRPr lang="en-US" altLang="zh-CN" sz="1100" b="0" i="0" u="none" strike="noStrike" cap="none" spc="8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  <a:p>
                      <a:pPr algn="l"/>
                      <a:r>
                        <a:rPr lang="en-US" altLang="zh-CN" sz="1100" b="0" i="0" u="none" strike="noStrike" cap="none" spc="8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vslide</a:t>
                      </a:r>
                      <a:r>
                        <a:rPr lang="en-US" altLang="zh-CN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-gesture </a:t>
                      </a:r>
                      <a:r>
                        <a:rPr lang="zh-CN" altLang="en-US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在非全屏模式下，是否开启亮度与音量调节手势                                             </a:t>
                      </a:r>
                      <a:r>
                        <a:rPr lang="en-US" altLang="zh-CN" sz="1100" b="0" i="0" u="none" strike="noStrike" cap="none" spc="8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vslide</a:t>
                      </a:r>
                      <a:r>
                        <a:rPr lang="en-US" altLang="zh-CN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-gesture-in-</a:t>
                      </a:r>
                      <a:r>
                        <a:rPr lang="en-US" altLang="zh-CN" sz="1100" b="0" i="0" u="none" strike="noStrike" cap="none" spc="8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fullscreen</a:t>
                      </a:r>
                      <a:r>
                        <a:rPr lang="en-US" altLang="zh-CN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</a:t>
                      </a:r>
                      <a:r>
                        <a:rPr lang="zh-CN" altLang="en-US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在全屏模式下，是否开启亮度与音量调节手势                                        </a:t>
                      </a:r>
                      <a:r>
                        <a:rPr lang="zh-CN" altLang="en-US" sz="12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弹幕相关</a:t>
                      </a:r>
                      <a:r>
                        <a:rPr lang="zh-CN" altLang="en-US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                                                                                                                </a:t>
                      </a:r>
                      <a:r>
                        <a:rPr lang="en-US" altLang="zh-CN" sz="1100" b="0" i="0" u="none" strike="noStrike" cap="none" spc="8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danmu</a:t>
                      </a:r>
                      <a:r>
                        <a:rPr lang="en-US" altLang="zh-CN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-list </a:t>
                      </a:r>
                      <a:r>
                        <a:rPr lang="zh-CN" altLang="en-US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弹幕列表                                                                                                  </a:t>
                      </a:r>
                      <a:r>
                        <a:rPr lang="en-US" altLang="zh-CN" sz="1100" b="0" i="0" u="none" strike="noStrike" cap="none" spc="8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danmu-btn</a:t>
                      </a:r>
                      <a:r>
                        <a:rPr lang="en-US" altLang="zh-CN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</a:t>
                      </a:r>
                      <a:r>
                        <a:rPr lang="zh-CN" altLang="en-US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是否显示弹幕按钮，只在初始化时有效，不能动态变更                                         </a:t>
                      </a:r>
                      <a:r>
                        <a:rPr lang="en-US" altLang="zh-CN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enable-</a:t>
                      </a:r>
                      <a:r>
                        <a:rPr lang="en-US" altLang="zh-CN" sz="1100" b="0" i="0" u="none" strike="noStrike" cap="none" spc="8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danmu</a:t>
                      </a:r>
                      <a:r>
                        <a:rPr lang="en-US" altLang="zh-CN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 </a:t>
                      </a:r>
                      <a:r>
                        <a:rPr lang="zh-CN" altLang="en-US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无 是否展示弹幕，只在初始化时有效，不能动态变更                                在之前的讨论会也有关于视频媒体组件的讨论：</a:t>
                      </a:r>
                      <a:r>
                        <a:rPr lang="en-US" altLang="zh-CN" sz="1100" b="0" i="0" u="none" strike="noStrike" cap="none" spc="8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  <a:hlinkClick r:id="rId2"/>
                        </a:rPr>
                        <a:t>https://www.w3.org/2018/11/17-chinese-web-minutes.html</a:t>
                      </a:r>
                      <a:endParaRPr lang="zh-CN" altLang="en-US" sz="1100" b="0" i="0" u="none" strike="noStrike" cap="none" spc="8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Calibri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100" dirty="0">
                          <a:effectLst/>
                        </a:rPr>
                        <a:t>希望提供</a:t>
                      </a:r>
                      <a:r>
                        <a:rPr lang="en-US" altLang="zh-CN" sz="1100" dirty="0">
                          <a:effectLst/>
                        </a:rPr>
                        <a:t>&lt;camera/&gt;</a:t>
                      </a:r>
                      <a:r>
                        <a:rPr lang="zh-CN" altLang="en-US" sz="1100" dirty="0">
                          <a:effectLst/>
                        </a:rPr>
                        <a:t>标签，建议提供的能力：</a:t>
                      </a:r>
                      <a:r>
                        <a:rPr lang="en-US" altLang="zh-CN" sz="1100" dirty="0">
                          <a:effectLst/>
                        </a:rPr>
                        <a:t>1</a:t>
                      </a:r>
                      <a:r>
                        <a:rPr lang="zh-CN" altLang="en-US" sz="1100" dirty="0">
                          <a:effectLst/>
                        </a:rPr>
                        <a:t>、调起摄像头 </a:t>
                      </a:r>
                      <a:r>
                        <a:rPr lang="en-US" altLang="zh-CN" sz="1100" dirty="0">
                          <a:effectLst/>
                        </a:rPr>
                        <a:t>2</a:t>
                      </a:r>
                      <a:r>
                        <a:rPr lang="zh-CN" altLang="en-US" sz="1100" dirty="0">
                          <a:effectLst/>
                        </a:rPr>
                        <a:t>、扫码 </a:t>
                      </a:r>
                      <a:r>
                        <a:rPr lang="en-US" altLang="zh-CN" sz="1100" dirty="0">
                          <a:effectLst/>
                        </a:rPr>
                        <a:t>3</a:t>
                      </a:r>
                      <a:r>
                        <a:rPr lang="zh-CN" altLang="en-US" sz="1100" dirty="0">
                          <a:effectLst/>
                        </a:rPr>
                        <a:t>、人脸识别</a:t>
                      </a:r>
                    </a:p>
                  </a:txBody>
                  <a:tcPr marL="63500" marR="63500" marT="44450" marB="4445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811963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8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zh-CN" altLang="en-US" sz="2000" dirty="0" smtClean="0"/>
              <a:t>组件化方案规范 </a:t>
            </a:r>
            <a:r>
              <a:rPr lang="en-US" altLang="zh-CN" sz="2000" dirty="0" smtClean="0"/>
              <a:t>——</a:t>
            </a:r>
            <a:r>
              <a:rPr lang="zh-CN" altLang="en-US" sz="2000" dirty="0" smtClean="0"/>
              <a:t> 视图表现一致</a:t>
            </a:r>
            <a:endParaRPr lang="en-US" altLang="zh-CN" sz="2000" dirty="0" smtClean="0"/>
          </a:p>
          <a:p>
            <a:pPr marL="285750" indent="-285750">
              <a:buFont typeface="Arial" charset="0"/>
              <a:buChar char="•"/>
            </a:pPr>
            <a:r>
              <a:rPr lang="zh-CN" altLang="en-US" sz="2000" dirty="0" smtClean="0"/>
              <a:t>逻辑视图关联规范 </a:t>
            </a:r>
            <a:r>
              <a:rPr lang="en-US" altLang="zh-CN" sz="2000" dirty="0" smtClean="0"/>
              <a:t>——</a:t>
            </a:r>
            <a:r>
              <a:rPr lang="zh-CN" altLang="en-US" sz="2000" dirty="0" smtClean="0"/>
              <a:t> 视图调用一致</a:t>
            </a:r>
            <a:endParaRPr lang="en-US" altLang="zh-CN" sz="2000" dirty="0" smtClean="0"/>
          </a:p>
          <a:p>
            <a:pPr marL="285750" indent="-285750">
              <a:buFont typeface="Arial" charset="0"/>
              <a:buChar char="•"/>
            </a:pPr>
            <a:r>
              <a:rPr lang="zh-CN" altLang="en-US" sz="2000" dirty="0" smtClean="0"/>
              <a:t>组件能力规范 </a:t>
            </a:r>
            <a:r>
              <a:rPr lang="en-US" altLang="zh-CN" sz="2000" dirty="0" smtClean="0"/>
              <a:t>——</a:t>
            </a:r>
            <a:r>
              <a:rPr lang="zh-CN" altLang="en-US" sz="2000" dirty="0" smtClean="0"/>
              <a:t> 基础能力一致</a:t>
            </a:r>
            <a:endParaRPr lang="en-US" altLang="zh-CN" sz="2000" dirty="0" smtClean="0"/>
          </a:p>
          <a:p>
            <a:pPr marL="285750" indent="-285750">
              <a:buFont typeface="Arial" charset="0"/>
              <a:buChar char="•"/>
            </a:pPr>
            <a:endParaRPr lang="en-US" sz="2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结论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06509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269303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主题">
  <a:themeElements>
    <a:clrScheme name="滴滴主题色">
      <a:dk1>
        <a:srgbClr val="0E1419"/>
      </a:dk1>
      <a:lt1>
        <a:srgbClr val="FFFFFF"/>
      </a:lt1>
      <a:dk2>
        <a:srgbClr val="E1E2E6"/>
      </a:dk2>
      <a:lt2>
        <a:srgbClr val="595959"/>
      </a:lt2>
      <a:accent1>
        <a:srgbClr val="FF7C41"/>
      </a:accent1>
      <a:accent2>
        <a:srgbClr val="3CDCBE"/>
      </a:accent2>
      <a:accent3>
        <a:srgbClr val="00A59F"/>
      </a:accent3>
      <a:accent4>
        <a:srgbClr val="FFC800"/>
      </a:accent4>
      <a:accent5>
        <a:srgbClr val="2387FA"/>
      </a:accent5>
      <a:accent6>
        <a:srgbClr val="323233"/>
      </a:accent6>
      <a:hlink>
        <a:srgbClr val="191919"/>
      </a:hlink>
      <a:folHlink>
        <a:srgbClr val="FF00FF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>
            <a:alpha val="20000"/>
          </a:schemeClr>
        </a:solidFill>
        <a:ln w="38100">
          <a:solidFill>
            <a:srgbClr val="FF7F41"/>
          </a:solidFill>
          <a:miter lim="400000"/>
        </a:ln>
      </a:spPr>
      <a:bodyPr lIns="45719" rIns="45719" anchor="ctr"/>
      <a:lstStyle>
        <a:defPPr>
          <a:lnSpc>
            <a:spcPct val="90000"/>
          </a:lnSpc>
          <a:defRPr sz="2300" dirty="0">
            <a:noFill/>
            <a:latin typeface="PingFang HK Regular"/>
            <a:ea typeface="PingFang HK Regular"/>
            <a:cs typeface="PingFang HK Regular"/>
            <a:sym typeface="PingFang HK Regular"/>
          </a:defRPr>
        </a:defPPr>
      </a:lst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normAutofit/>
      </a:bodyPr>
      <a:lstStyle>
        <a:defPPr marL="0" marR="0" indent="0" algn="l" defTabSz="914400" rtl="0" fontAlgn="auto" latinLnBrk="0" hangingPunct="0">
          <a:lnSpc>
            <a:spcPct val="11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535353"/>
            </a:solidFill>
            <a:effectLst/>
            <a:uFillTx/>
            <a:latin typeface="PingFang SC Regular"/>
            <a:ea typeface="PingFang SC Regular"/>
            <a:cs typeface="PingFang SC Regular"/>
            <a:sym typeface="PingFang SC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Office 主题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主题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3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PingFang HK Regular"/>
            <a:ea typeface="PingFang HK Regular"/>
            <a:cs typeface="PingFang HK Regular"/>
            <a:sym typeface="PingFang HK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normAutofit/>
      </a:bodyPr>
      <a:lstStyle>
        <a:defPPr marL="0" marR="0" indent="0" algn="l" defTabSz="914400" rtl="0" fontAlgn="auto" latinLnBrk="0" hangingPunct="0">
          <a:lnSpc>
            <a:spcPct val="11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535353"/>
            </a:solidFill>
            <a:effectLst/>
            <a:uFillTx/>
            <a:latin typeface="PingFang SC Regular"/>
            <a:ea typeface="PingFang SC Regular"/>
            <a:cs typeface="PingFang SC Regular"/>
            <a:sym typeface="PingFang SC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9531</TotalTime>
  <Words>1154</Words>
  <Application>Microsoft Macintosh PowerPoint</Application>
  <PresentationFormat>Widescreen</PresentationFormat>
  <Paragraphs>222</Paragraphs>
  <Slides>18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Calibri</vt:lpstr>
      <vt:lpstr>Mangal</vt:lpstr>
      <vt:lpstr>Microsoft YaHei</vt:lpstr>
      <vt:lpstr>Microsoft YaHei Normal</vt:lpstr>
      <vt:lpstr>PingFang HK Regular</vt:lpstr>
      <vt:lpstr>PingFang SC Regular</vt:lpstr>
      <vt:lpstr>Wingdings</vt:lpstr>
      <vt:lpstr>微软雅黑</vt:lpstr>
      <vt:lpstr>黑体</vt:lpstr>
      <vt:lpstr>Arial</vt:lpstr>
      <vt:lpstr>1_Office 主题</vt:lpstr>
      <vt:lpstr>PowerPoint Presentation</vt:lpstr>
      <vt:lpstr>PowerPoint Presentation</vt:lpstr>
      <vt:lpstr>PowerPoint Presentation</vt:lpstr>
      <vt:lpstr>组件化对比 —— 节点表现</vt:lpstr>
      <vt:lpstr>组件化对比 —— 样式表现  </vt:lpstr>
      <vt:lpstr>组件化对比 —— 事件模型    </vt:lpstr>
      <vt:lpstr>组件化对比 —— 建议</vt:lpstr>
      <vt:lpstr>PowerPoint Presentation</vt:lpstr>
      <vt:lpstr>Components 结构化调用语法 —— 背景</vt:lpstr>
      <vt:lpstr>Components 结构化调用语法 —— 建议</vt:lpstr>
      <vt:lpstr>组件可封装能力标准 —— 背景1</vt:lpstr>
      <vt:lpstr>组件可封装能力标准 —— 背景2</vt:lpstr>
      <vt:lpstr>Components 输入输出显式声明 —— 建议</vt:lpstr>
      <vt:lpstr>Components 继承能力支持 —— 背景 </vt:lpstr>
      <vt:lpstr>Components 继承能力支持 —— 建议</vt:lpstr>
      <vt:lpstr>组件能力加强</vt:lpstr>
      <vt:lpstr>结论</vt:lpstr>
      <vt:lpstr>PowerPoint Presentation</vt:lpstr>
    </vt:vector>
  </TitlesOfParts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Microsoft Office User</cp:lastModifiedBy>
  <cp:revision>659</cp:revision>
  <dcterms:modified xsi:type="dcterms:W3CDTF">2019-05-11T04:35:22Z</dcterms:modified>
</cp:coreProperties>
</file>