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333" r:id="rId2"/>
    <p:sldId id="343" r:id="rId3"/>
    <p:sldId id="344" r:id="rId4"/>
    <p:sldId id="345" r:id="rId5"/>
    <p:sldId id="346" r:id="rId6"/>
    <p:sldId id="351" r:id="rId7"/>
    <p:sldId id="347" r:id="rId8"/>
    <p:sldId id="349" r:id="rId9"/>
    <p:sldId id="350" r:id="rId10"/>
    <p:sldId id="353" r:id="rId11"/>
    <p:sldId id="354" r:id="rId12"/>
    <p:sldId id="342" r:id="rId13"/>
  </p:sldIdLst>
  <p:sldSz cx="12192000" cy="6858000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Helvetica" panose="020B0604020202020204" pitchFamily="34" charset="0"/>
      <p:regular r:id="rId20"/>
      <p:bold r:id="rId21"/>
      <p:italic r:id="rId22"/>
      <p:boldItalic r:id="rId23"/>
    </p:embeddedFont>
    <p:embeddedFont>
      <p:font typeface="微软雅黑" panose="020B0503020204020204" pitchFamily="34" charset="-122"/>
      <p:regular r:id="rId24"/>
      <p:bold r:id="rId25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E0000"/>
    <a:srgbClr val="FF8B00"/>
    <a:srgbClr val="FFCCAF"/>
    <a:srgbClr val="CDA4EE"/>
    <a:srgbClr val="6BAEDF"/>
    <a:srgbClr val="076AAD"/>
    <a:srgbClr val="FF3A19"/>
    <a:srgbClr val="151E4A"/>
    <a:srgbClr val="87AB66"/>
    <a:srgbClr val="F46E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76" autoAdjust="0"/>
    <p:restoredTop sz="79724" autoAdjust="0"/>
  </p:normalViewPr>
  <p:slideViewPr>
    <p:cSldViewPr snapToGrid="0" snapToObjects="1">
      <p:cViewPr varScale="1">
        <p:scale>
          <a:sx n="89" d="100"/>
          <a:sy n="89" d="100"/>
        </p:scale>
        <p:origin x="57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88" d="100"/>
          <a:sy n="88" d="100"/>
        </p:scale>
        <p:origin x="268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23" Type="http://schemas.openxmlformats.org/officeDocument/2006/relationships/font" Target="fonts/font8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7.fntdata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E3290A-A849-46B0-B637-DFF30BF8B5A5}" type="datetimeFigureOut">
              <a:rPr lang="zh-CN" altLang="en-US" smtClean="0"/>
              <a:t>2019/4/29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227815-43F9-472D-9904-9564C7E5FD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07639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AB33D1-3A91-40FA-802E-D7BEFDB585A5}" type="datetimeFigureOut">
              <a:rPr lang="zh-CN" altLang="en-US" smtClean="0"/>
              <a:t>2019/4/29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D113C2-3ABF-49A0-905D-2572792C16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44045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KhronosGroup/glTF-Tutorials/blob/master/gltfTutorial/images/sceneGraph.png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khronos.org/assets/uploads/developers/library/2018-webinar-gltf-2/Webinar-glTF-2-Status-and-Outlook_Jul18.pdf" TargetMode="Externa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magicleaphelio.com/devsamples/model-scale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113C2-3ABF-49A0-905D-2572792C162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74174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113C2-3ABF-49A0-905D-2572792C162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94685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hlinkClick r:id="rId3"/>
              </a:rPr>
              <a:t>https://github.com/KhronosGroup/glTF-Tutorials/blob/master/gltfTutorial/images/sceneGraph.png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More</a:t>
            </a:r>
            <a:r>
              <a:rPr lang="en-US" baseline="0" dirty="0" smtClean="0"/>
              <a:t> details</a:t>
            </a:r>
            <a:endParaRPr lang="en-US" dirty="0" smtClean="0"/>
          </a:p>
          <a:p>
            <a:r>
              <a:rPr lang="en-US" dirty="0" smtClean="0">
                <a:hlinkClick r:id="rId4"/>
              </a:rPr>
              <a:t>https://www.khronos.org/assets/uploads/developers/library/2018-webinar-gltf-2/Webinar-glTF-2-Status-and-Outlook_Jul18.pdf</a:t>
            </a: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113C2-3ABF-49A0-905D-2572792C162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73065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113C2-3ABF-49A0-905D-2572792C162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12586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113C2-3ABF-49A0-905D-2572792C162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09371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113C2-3ABF-49A0-905D-2572792C162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76270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hlinkClick r:id="rId3"/>
              </a:rPr>
              <a:t>https://magicleaphelio.com/devsamples/model-scale</a:t>
            </a: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113C2-3ABF-49A0-905D-2572792C162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11922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113C2-3ABF-49A0-905D-2572792C162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64055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20170829-IFA-胶片背板.png" descr="20170829-IFA-胶片背板.png"/>
          <p:cNvPicPr>
            <a:picLocks noChangeAspect="1"/>
          </p:cNvPicPr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3175">
            <a:miter lim="400000"/>
          </a:ln>
        </p:spPr>
      </p:pic>
    </p:spTree>
    <p:extLst>
      <p:ext uri="{BB962C8B-B14F-4D97-AF65-F5344CB8AC3E}">
        <p14:creationId xmlns:p14="http://schemas.microsoft.com/office/powerpoint/2010/main" val="8025259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20170829-IFA-胶片背板.png" descr="20170829-IFA-胶片背板.png"/>
          <p:cNvPicPr>
            <a:picLocks noChangeAspect="1"/>
          </p:cNvPicPr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3175">
            <a:miter lim="400000"/>
          </a:ln>
        </p:spPr>
      </p:pic>
    </p:spTree>
    <p:extLst>
      <p:ext uri="{BB962C8B-B14F-4D97-AF65-F5344CB8AC3E}">
        <p14:creationId xmlns:p14="http://schemas.microsoft.com/office/powerpoint/2010/main" val="20689116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20170829-IFA-胶片背板.png" descr="20170829-IFA-胶片背板.png"/>
          <p:cNvPicPr>
            <a:picLocks noChangeAspect="1"/>
          </p:cNvPicPr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3175">
            <a:miter lim="400000"/>
          </a:ln>
        </p:spPr>
      </p:pic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50" t="25914" r="62266" b="44570"/>
          <a:stretch/>
        </p:blipFill>
        <p:spPr>
          <a:xfrm>
            <a:off x="11495594" y="6284626"/>
            <a:ext cx="524957" cy="404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867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65"/>
            <a:ext cx="12192000" cy="6831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5254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3465"/>
            <a:ext cx="12192000" cy="6831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099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65"/>
            <a:ext cx="12192000" cy="6831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250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20170829-IFA-胶片背板.png" descr="20170829-IFA-胶片背板.png"/>
          <p:cNvPicPr>
            <a:picLocks noChangeAspect="1"/>
          </p:cNvPicPr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3175">
            <a:miter lim="400000"/>
          </a:ln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622A0B0B-4634-4EC7-A3F2-0AC8403AB4B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11" t="15602" b="56268"/>
          <a:stretch/>
        </p:blipFill>
        <p:spPr>
          <a:xfrm flipH="1">
            <a:off x="-25094" y="3251515"/>
            <a:ext cx="12217094" cy="360648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D93E6DA3-D796-4483-A210-2EB14A29F4D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85" t="12129" b="59865"/>
          <a:stretch/>
        </p:blipFill>
        <p:spPr>
          <a:xfrm flipH="1">
            <a:off x="-239406" y="3251515"/>
            <a:ext cx="12431406" cy="3606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0672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20170829-IFA-胶片背板.png" descr="20170829-IFA-胶片背板.png"/>
          <p:cNvPicPr>
            <a:picLocks noChangeAspect="1"/>
          </p:cNvPicPr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3175">
            <a:miter lim="400000"/>
          </a:ln>
        </p:spPr>
      </p:pic>
      <p:grpSp>
        <p:nvGrpSpPr>
          <p:cNvPr id="5" name="组合 4"/>
          <p:cNvGrpSpPr/>
          <p:nvPr userDrawn="1"/>
        </p:nvGrpSpPr>
        <p:grpSpPr>
          <a:xfrm>
            <a:off x="4476488" y="-602865"/>
            <a:ext cx="7715512" cy="8362821"/>
            <a:chOff x="4476488" y="-602865"/>
            <a:chExt cx="7715512" cy="8362821"/>
          </a:xfrm>
        </p:grpSpPr>
        <p:pic>
          <p:nvPicPr>
            <p:cNvPr id="8" name="图片 7">
              <a:extLst>
                <a:ext uri="{FF2B5EF4-FFF2-40B4-BE49-F238E27FC236}">
                  <a16:creationId xmlns="" xmlns:a16="http://schemas.microsoft.com/office/drawing/2014/main" id="{A1010FF4-1EEB-4129-B04F-D0A093977E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7761" r="45599"/>
            <a:stretch/>
          </p:blipFill>
          <p:spPr>
            <a:xfrm>
              <a:off x="5642309" y="-1"/>
              <a:ext cx="6549691" cy="7493257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92382723-70A7-435F-97FF-18FFDADD6C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0774" r="48278"/>
            <a:stretch/>
          </p:blipFill>
          <p:spPr>
            <a:xfrm>
              <a:off x="5415223" y="-1"/>
              <a:ext cx="6776777" cy="7759957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D0F7369F-5F23-4092-A863-1E8773D630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1630"/>
            <a:stretch/>
          </p:blipFill>
          <p:spPr>
            <a:xfrm rot="16660432">
              <a:off x="5265580" y="-1391957"/>
              <a:ext cx="5717966" cy="72961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75774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4961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6" r:id="rId4"/>
    <p:sldLayoutId id="2147483652" r:id="rId5"/>
    <p:sldLayoutId id="2147483653" r:id="rId6"/>
    <p:sldLayoutId id="2147483654" r:id="rId7"/>
    <p:sldLayoutId id="2147483655" r:id="rId8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jp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jpg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27.jp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2.png"/><Relationship Id="rId4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849474" y="1357732"/>
            <a:ext cx="6493061" cy="28623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defRPr sz="4500" spc="186">
                <a:solidFill>
                  <a:srgbClr val="4FADF3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rPr lang="en-US" altLang="zh-CN" sz="6000" spc="149" dirty="0" smtClean="0">
                <a:solidFill>
                  <a:srgbClr val="4FADF3"/>
                </a:solidFill>
                <a:latin typeface="微软雅黑"/>
                <a:ea typeface="微软雅黑"/>
                <a:cs typeface="微软雅黑"/>
              </a:rPr>
              <a:t>W</a:t>
            </a:r>
            <a:r>
              <a:rPr lang="en-US" altLang="zh-CN" sz="6000" spc="149" dirty="0" smtClean="0">
                <a:solidFill>
                  <a:srgbClr val="4FADF3"/>
                </a:solidFill>
                <a:latin typeface="微软雅黑"/>
                <a:ea typeface="微软雅黑"/>
                <a:cs typeface="微软雅黑"/>
              </a:rPr>
              <a:t>eb 3D-AR</a:t>
            </a:r>
          </a:p>
          <a:p>
            <a:pPr algn="ctr">
              <a:lnSpc>
                <a:spcPct val="150000"/>
              </a:lnSpc>
              <a:defRPr sz="4500" spc="186">
                <a:solidFill>
                  <a:srgbClr val="4FADF3"/>
                </a:solidFill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rPr lang="zh-CN" altLang="en-US" sz="6000" spc="149" dirty="0" smtClean="0">
                <a:solidFill>
                  <a:srgbClr val="4FADF3"/>
                </a:solidFill>
                <a:latin typeface="微软雅黑"/>
                <a:ea typeface="微软雅黑"/>
                <a:cs typeface="微软雅黑"/>
              </a:rPr>
              <a:t>标准化探索与实践</a:t>
            </a:r>
            <a:endParaRPr lang="en-US" altLang="zh-CN" sz="6000" spc="149" dirty="0">
              <a:solidFill>
                <a:srgbClr val="4FADF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455225" y="4793297"/>
            <a:ext cx="366343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 err="1" smtClean="0">
                <a:solidFill>
                  <a:schemeClr val="bg1"/>
                </a:solidFill>
                <a:latin typeface="+mn-ea"/>
              </a:rPr>
              <a:t>Zhiqiang</a:t>
            </a:r>
            <a:r>
              <a:rPr lang="en-US" altLang="zh-CN" sz="2400" dirty="0" smtClean="0">
                <a:solidFill>
                  <a:schemeClr val="bg1"/>
                </a:solidFill>
                <a:latin typeface="+mn-ea"/>
              </a:rPr>
              <a:t> Yu @ HUAWEI</a:t>
            </a:r>
          </a:p>
          <a:p>
            <a:pPr algn="ctr"/>
            <a:endParaRPr lang="en-US" altLang="zh-CN" sz="2400" dirty="0" smtClean="0">
              <a:solidFill>
                <a:schemeClr val="bg1"/>
              </a:solidFill>
              <a:latin typeface="+mn-ea"/>
            </a:endParaRPr>
          </a:p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+mn-ea"/>
              </a:rPr>
              <a:t>2019 </a:t>
            </a:r>
            <a:r>
              <a:rPr lang="en-US" altLang="zh-CN" sz="2400" dirty="0" smtClean="0">
                <a:solidFill>
                  <a:schemeClr val="bg1"/>
                </a:solidFill>
                <a:latin typeface="+mn-ea"/>
              </a:rPr>
              <a:t>/ </a:t>
            </a:r>
            <a:r>
              <a:rPr lang="en-US" altLang="zh-CN" sz="2400" dirty="0" smtClean="0">
                <a:solidFill>
                  <a:schemeClr val="bg1"/>
                </a:solidFill>
                <a:latin typeface="+mn-ea"/>
              </a:rPr>
              <a:t>05</a:t>
            </a:r>
            <a:endParaRPr lang="en-US" altLang="zh-CN" sz="2400" dirty="0" smtClean="0">
              <a:solidFill>
                <a:schemeClr val="bg1"/>
              </a:solidFill>
              <a:latin typeface="+mn-ea"/>
            </a:endParaRPr>
          </a:p>
          <a:p>
            <a:pPr algn="ctr"/>
            <a:endParaRPr lang="zh-CN" altLang="en-US" sz="2400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330333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718858" y="768335"/>
            <a:ext cx="357020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 smtClean="0">
                <a:solidFill>
                  <a:schemeClr val="bg1"/>
                </a:solidFill>
                <a:latin typeface="+mn-ea"/>
              </a:rPr>
              <a:t>全方位多视图</a:t>
            </a:r>
            <a:endParaRPr lang="zh-CN" altLang="en-US" sz="4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625418" y="2607845"/>
            <a:ext cx="29530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altLang="zh-CN" sz="4000" dirty="0" smtClean="0">
                <a:solidFill>
                  <a:schemeClr val="bg1"/>
                </a:solidFill>
                <a:latin typeface="+mn-ea"/>
              </a:rPr>
              <a:t>2D </a:t>
            </a:r>
            <a:r>
              <a:rPr lang="en-US" altLang="zh-CN" sz="4000" dirty="0" smtClean="0">
                <a:solidFill>
                  <a:schemeClr val="bg1"/>
                </a:solidFill>
                <a:latin typeface="+mn-ea"/>
                <a:sym typeface="Wingdings" panose="05000000000000000000" pitchFamily="2" charset="2"/>
              </a:rPr>
              <a:t> 3D</a:t>
            </a:r>
            <a:endParaRPr lang="zh-CN" altLang="en-US" sz="4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625418" y="3823483"/>
            <a:ext cx="567174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zh-CN" altLang="en-US" sz="4000" dirty="0" smtClean="0">
                <a:solidFill>
                  <a:schemeClr val="bg1"/>
                </a:solidFill>
                <a:latin typeface="+mn-ea"/>
              </a:rPr>
              <a:t>单一呈现 </a:t>
            </a:r>
            <a:r>
              <a:rPr lang="en-US" altLang="zh-CN" sz="4000" dirty="0" smtClean="0">
                <a:solidFill>
                  <a:schemeClr val="bg1"/>
                </a:solidFill>
                <a:latin typeface="+mn-ea"/>
                <a:sym typeface="Wingdings" panose="05000000000000000000" pitchFamily="2" charset="2"/>
              </a:rPr>
              <a:t> </a:t>
            </a:r>
            <a:r>
              <a:rPr lang="zh-CN" altLang="en-US" sz="4000" dirty="0" smtClean="0">
                <a:solidFill>
                  <a:schemeClr val="bg1"/>
                </a:solidFill>
                <a:latin typeface="+mn-ea"/>
                <a:sym typeface="Wingdings" panose="05000000000000000000" pitchFamily="2" charset="2"/>
              </a:rPr>
              <a:t>现实融合</a:t>
            </a:r>
            <a:endParaRPr lang="zh-CN" altLang="en-US" sz="4000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120223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91279" y="225191"/>
            <a:ext cx="6265278" cy="662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91440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3D </a:t>
            </a:r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正成为下一</a:t>
            </a: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</a:t>
            </a:r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通用资源</a:t>
            </a:r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类型</a:t>
            </a:r>
            <a:endParaRPr lang="en-US" altLang="zh-CN" sz="1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5641" y="1407359"/>
            <a:ext cx="1172161" cy="2112321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0816" y="1371434"/>
            <a:ext cx="1201190" cy="214824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3326" y="4245292"/>
            <a:ext cx="1415921" cy="208435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5375" y="4245291"/>
            <a:ext cx="1360804" cy="235277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62376" y="2038279"/>
            <a:ext cx="3405277" cy="158405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3522" y="4339946"/>
            <a:ext cx="2117252" cy="187166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0375" y="1971798"/>
            <a:ext cx="2190399" cy="2091318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9202349" y="806627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</a:t>
            </a:r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商平台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314828" y="3702982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社交平台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69765" y="1419352"/>
            <a:ext cx="295480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系统级</a:t>
            </a:r>
            <a:r>
              <a:rPr lang="en-US" altLang="zh-CN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3D</a:t>
            </a:r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AR</a:t>
            </a:r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整合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043966" y="1406506"/>
            <a:ext cx="37973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手机</a:t>
            </a:r>
            <a:r>
              <a:rPr lang="en-US" altLang="zh-CN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3D</a:t>
            </a:r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建模 </a:t>
            </a:r>
            <a:r>
              <a:rPr lang="en-US" altLang="zh-CN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– Mate20Pro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9170075" y="3642199"/>
            <a:ext cx="15071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搜索平台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155964" y="4164647"/>
            <a:ext cx="1329635" cy="2550284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680816" y="4194162"/>
            <a:ext cx="1275675" cy="2520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523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3044223" y="1164677"/>
            <a:ext cx="6207788" cy="3003736"/>
            <a:chOff x="2947336" y="1451836"/>
            <a:chExt cx="6207788" cy="3003736"/>
          </a:xfrm>
        </p:grpSpPr>
        <p:sp>
          <p:nvSpPr>
            <p:cNvPr id="3" name="流程图: 磁盘 2"/>
            <p:cNvSpPr/>
            <p:nvPr/>
          </p:nvSpPr>
          <p:spPr bwMode="auto">
            <a:xfrm>
              <a:off x="4497809" y="1451836"/>
              <a:ext cx="1724981" cy="436228"/>
            </a:xfrm>
            <a:prstGeom prst="flowChartMagneticDisk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C9900"/>
                </a:buClr>
                <a:buSzTx/>
                <a:buFont typeface="Wingdings" pitchFamily="2" charset="2"/>
                <a:buChar char="n"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4802063" y="1602421"/>
              <a:ext cx="12437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defTabSz="914400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1200" dirty="0" smtClean="0">
                  <a:solidFill>
                    <a:schemeClr val="bg1"/>
                  </a:solidFill>
                  <a:latin typeface="+mn-ea"/>
                </a:rPr>
                <a:t>3D 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+mn-ea"/>
                </a:rPr>
                <a:t>内容服务器</a:t>
              </a:r>
              <a:endParaRPr lang="zh-CN" altLang="en-US" sz="12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5" name="闪电形 4"/>
            <p:cNvSpPr/>
            <p:nvPr/>
          </p:nvSpPr>
          <p:spPr bwMode="auto">
            <a:xfrm rot="11375125">
              <a:off x="5392127" y="1970224"/>
              <a:ext cx="360629" cy="412506"/>
            </a:xfrm>
            <a:prstGeom prst="lightningBolt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C9900"/>
                </a:buClr>
                <a:buSzTx/>
                <a:buFont typeface="Wingdings" pitchFamily="2" charset="2"/>
                <a:buChar char="n"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947336" y="2327520"/>
              <a:ext cx="65762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defTabSz="914400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/>
                  </a:solidFill>
                  <a:latin typeface="+mn-ea"/>
                </a:rPr>
                <a:t>端侧</a:t>
              </a:r>
              <a:endParaRPr lang="zh-CN" altLang="en-US" sz="14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2952180" y="1901115"/>
              <a:ext cx="65762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defTabSz="914400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>
                  <a:solidFill>
                    <a:schemeClr val="bg1"/>
                  </a:solidFill>
                  <a:latin typeface="+mn-ea"/>
                </a:rPr>
                <a:t>云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+mn-ea"/>
                </a:rPr>
                <a:t>侧</a:t>
              </a:r>
              <a:endParaRPr lang="zh-CN" altLang="en-US" sz="1400" dirty="0">
                <a:solidFill>
                  <a:schemeClr val="bg1"/>
                </a:solidFill>
                <a:latin typeface="+mn-ea"/>
              </a:endParaRPr>
            </a:p>
          </p:txBody>
        </p:sp>
        <p:cxnSp>
          <p:nvCxnSpPr>
            <p:cNvPr id="8" name="直接连接符 7"/>
            <p:cNvCxnSpPr/>
            <p:nvPr/>
          </p:nvCxnSpPr>
          <p:spPr bwMode="auto">
            <a:xfrm>
              <a:off x="2966089" y="2266451"/>
              <a:ext cx="5991402" cy="2595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92196" y="2502717"/>
              <a:ext cx="919408" cy="1519821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20413" y="2686586"/>
              <a:ext cx="854272" cy="1135550"/>
            </a:xfrm>
            <a:prstGeom prst="rect">
              <a:avLst/>
            </a:prstGeom>
          </p:spPr>
        </p:pic>
        <p:sp>
          <p:nvSpPr>
            <p:cNvPr id="11" name="文本框 10"/>
            <p:cNvSpPr txBox="1"/>
            <p:nvPr/>
          </p:nvSpPr>
          <p:spPr>
            <a:xfrm>
              <a:off x="4720243" y="4147795"/>
              <a:ext cx="10995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>
                  <a:solidFill>
                    <a:schemeClr val="bg1"/>
                  </a:solidFill>
                  <a:latin typeface="+mn-ea"/>
                </a:rPr>
                <a:t>预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+mn-ea"/>
                </a:rPr>
                <a:t>览 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+mn-ea"/>
                </a:rPr>
                <a:t>/ 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+mn-ea"/>
                </a:rPr>
                <a:t>浏览</a:t>
              </a:r>
              <a:endParaRPr lang="zh-CN" altLang="en-US" sz="14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2" name="右箭头 11"/>
            <p:cNvSpPr/>
            <p:nvPr/>
          </p:nvSpPr>
          <p:spPr bwMode="auto">
            <a:xfrm>
              <a:off x="5815162" y="2676991"/>
              <a:ext cx="803742" cy="419694"/>
            </a:xfrm>
            <a:prstGeom prst="rightArrow">
              <a:avLst/>
            </a:prstGeom>
            <a:solidFill>
              <a:srgbClr val="B2B2B2">
                <a:lumMod val="20000"/>
                <a:lumOff val="80000"/>
              </a:srgbClr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C9900"/>
                </a:buClr>
                <a:buSzTx/>
                <a:buFontTx/>
                <a:buNone/>
                <a:tabLst/>
                <a:defRPr/>
              </a:pPr>
              <a:r>
                <a:rPr kumimoji="0" lang="zh-CN" altLang="en-US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</a:rPr>
                <a:t>全屏显示</a:t>
              </a:r>
            </a:p>
          </p:txBody>
        </p:sp>
        <p:sp>
          <p:nvSpPr>
            <p:cNvPr id="13" name="右箭头 12"/>
            <p:cNvSpPr/>
            <p:nvPr/>
          </p:nvSpPr>
          <p:spPr bwMode="auto">
            <a:xfrm>
              <a:off x="5815162" y="3351040"/>
              <a:ext cx="806657" cy="419694"/>
            </a:xfrm>
            <a:prstGeom prst="rightArrow">
              <a:avLst/>
            </a:prstGeom>
            <a:solidFill>
              <a:srgbClr val="B2B2B2">
                <a:lumMod val="20000"/>
                <a:lumOff val="80000"/>
              </a:srgbClr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C9900"/>
                </a:buClr>
                <a:buSzTx/>
                <a:buFontTx/>
                <a:buNone/>
                <a:tabLst/>
                <a:defRPr/>
              </a:pPr>
              <a:r>
                <a:rPr kumimoji="0" lang="en-US" altLang="zh-CN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</a:rPr>
                <a:t>AR</a:t>
              </a:r>
              <a:r>
                <a:rPr kumimoji="0" lang="zh-CN" altLang="en-US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</a:rPr>
                <a:t>模式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4348558" y="1968084"/>
              <a:ext cx="55224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defTabSz="914400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000" dirty="0" smtClean="0">
                  <a:solidFill>
                    <a:schemeClr val="bg1"/>
                  </a:solidFill>
                  <a:latin typeface="+mn-ea"/>
                </a:rPr>
                <a:t>下载</a:t>
              </a:r>
              <a:endParaRPr lang="zh-CN" altLang="en-US" sz="10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5667510" y="1968084"/>
              <a:ext cx="55224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defTabSz="914400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000" dirty="0" smtClean="0">
                  <a:solidFill>
                    <a:schemeClr val="bg1"/>
                  </a:solidFill>
                  <a:latin typeface="+mn-ea"/>
                </a:rPr>
                <a:t>上传</a:t>
              </a:r>
              <a:endParaRPr lang="zh-CN" altLang="en-US" sz="10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6" name="闪电形 15"/>
            <p:cNvSpPr/>
            <p:nvPr/>
          </p:nvSpPr>
          <p:spPr bwMode="auto">
            <a:xfrm>
              <a:off x="4749676" y="1930256"/>
              <a:ext cx="360629" cy="412506"/>
            </a:xfrm>
            <a:prstGeom prst="lightningBolt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C9900"/>
                </a:buClr>
                <a:buSzTx/>
                <a:buFont typeface="Wingdings" pitchFamily="2" charset="2"/>
                <a:buChar char="n"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</a:endParaRPr>
            </a:p>
          </p:txBody>
        </p:sp>
        <p:sp>
          <p:nvSpPr>
            <p:cNvPr id="17" name="右箭头 16"/>
            <p:cNvSpPr/>
            <p:nvPr/>
          </p:nvSpPr>
          <p:spPr bwMode="auto">
            <a:xfrm>
              <a:off x="3854242" y="3066047"/>
              <a:ext cx="803742" cy="419694"/>
            </a:xfrm>
            <a:prstGeom prst="rightArrow">
              <a:avLst/>
            </a:prstGeom>
            <a:solidFill>
              <a:srgbClr val="B2B2B2">
                <a:lumMod val="20000"/>
                <a:lumOff val="80000"/>
              </a:srgbClr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C9900"/>
                </a:buClr>
                <a:buSzTx/>
                <a:buFontTx/>
                <a:buNone/>
                <a:tabLst/>
                <a:defRPr/>
              </a:pPr>
              <a:r>
                <a:rPr kumimoji="0" lang="zh-CN" altLang="en-US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</a:rPr>
                <a:t>保存</a:t>
              </a:r>
            </a:p>
          </p:txBody>
        </p:sp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08849" y="3522632"/>
              <a:ext cx="1017100" cy="499906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966089" y="2757137"/>
              <a:ext cx="799142" cy="1369197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047894" y="2544430"/>
              <a:ext cx="506644" cy="779043"/>
            </a:xfrm>
            <a:prstGeom prst="rect">
              <a:avLst/>
            </a:prstGeom>
          </p:spPr>
        </p:pic>
        <p:sp>
          <p:nvSpPr>
            <p:cNvPr id="21" name="文本框 20"/>
            <p:cNvSpPr txBox="1"/>
            <p:nvPr/>
          </p:nvSpPr>
          <p:spPr>
            <a:xfrm>
              <a:off x="6693429" y="4120357"/>
              <a:ext cx="151831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/>
                  </a:solidFill>
                  <a:latin typeface="+mn-ea"/>
                </a:rPr>
                <a:t>拖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+mn-ea"/>
                </a:rPr>
                <a:t>拽 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+mn-ea"/>
                </a:rPr>
                <a:t>/ 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+mn-ea"/>
                </a:rPr>
                <a:t>旋转 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+mn-ea"/>
                </a:rPr>
                <a:t>/ AR</a:t>
              </a:r>
              <a:endParaRPr lang="zh-CN" altLang="en-US" sz="1400" dirty="0">
                <a:solidFill>
                  <a:schemeClr val="bg1"/>
                </a:solidFill>
                <a:latin typeface="+mn-ea"/>
              </a:endParaRPr>
            </a:p>
          </p:txBody>
        </p:sp>
        <p:pic>
          <p:nvPicPr>
            <p:cNvPr id="22" name="图片 21"/>
            <p:cNvPicPr preferRelativeResize="0"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671750" y="2412863"/>
              <a:ext cx="477134" cy="528256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635517" y="2940738"/>
              <a:ext cx="519607" cy="440429"/>
            </a:xfrm>
            <a:prstGeom prst="rect">
              <a:avLst/>
            </a:prstGeom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671750" y="3468994"/>
              <a:ext cx="447143" cy="447143"/>
            </a:xfrm>
            <a:prstGeom prst="rect">
              <a:avLst/>
            </a:prstGeom>
          </p:spPr>
        </p:pic>
        <p:sp>
          <p:nvSpPr>
            <p:cNvPr id="25" name="右箭头 24"/>
            <p:cNvSpPr/>
            <p:nvPr/>
          </p:nvSpPr>
          <p:spPr bwMode="auto">
            <a:xfrm>
              <a:off x="7675269" y="3003359"/>
              <a:ext cx="803742" cy="419694"/>
            </a:xfrm>
            <a:prstGeom prst="rightArrow">
              <a:avLst/>
            </a:prstGeom>
            <a:solidFill>
              <a:srgbClr val="B2B2B2">
                <a:lumMod val="20000"/>
                <a:lumOff val="80000"/>
              </a:srgbClr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C9900"/>
                </a:buClr>
                <a:buSzTx/>
                <a:buFontTx/>
                <a:buNone/>
                <a:tabLst/>
                <a:defRPr/>
              </a:pPr>
              <a:r>
                <a:rPr kumimoji="0" lang="zh-CN" altLang="en-US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ea"/>
                </a:rPr>
                <a:t>分享</a:t>
              </a:r>
            </a:p>
          </p:txBody>
        </p:sp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85956" y="4031674"/>
              <a:ext cx="418728" cy="420597"/>
            </a:xfrm>
            <a:prstGeom prst="rect">
              <a:avLst/>
            </a:prstGeom>
          </p:spPr>
        </p:pic>
      </p:grpSp>
      <p:sp>
        <p:nvSpPr>
          <p:cNvPr id="27" name="文本框 26"/>
          <p:cNvSpPr txBox="1"/>
          <p:nvPr/>
        </p:nvSpPr>
        <p:spPr>
          <a:xfrm>
            <a:off x="780642" y="4266439"/>
            <a:ext cx="69915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914400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 dirty="0" smtClean="0">
                <a:solidFill>
                  <a:schemeClr val="bg1"/>
                </a:solidFill>
                <a:latin typeface="+mn-ea"/>
              </a:rPr>
              <a:t>问题 </a:t>
            </a:r>
            <a:r>
              <a:rPr lang="en-US" altLang="zh-CN" sz="2000" b="1" dirty="0" smtClean="0">
                <a:solidFill>
                  <a:schemeClr val="bg1"/>
                </a:solidFill>
                <a:latin typeface="+mn-ea"/>
              </a:rPr>
              <a:t>/ </a:t>
            </a:r>
            <a:r>
              <a:rPr lang="zh-CN" altLang="en-US" sz="2000" b="1" dirty="0" smtClean="0">
                <a:solidFill>
                  <a:schemeClr val="bg1"/>
                </a:solidFill>
                <a:latin typeface="+mn-ea"/>
              </a:rPr>
              <a:t>挑战：</a:t>
            </a:r>
            <a:endParaRPr lang="en-US" altLang="zh-CN" sz="1600" b="1" dirty="0" smtClean="0">
              <a:solidFill>
                <a:schemeClr val="bg1"/>
              </a:solidFill>
              <a:latin typeface="+mn-ea"/>
            </a:endParaRPr>
          </a:p>
          <a:p>
            <a:pPr algn="l" defTabSz="914400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600" dirty="0">
                <a:solidFill>
                  <a:schemeClr val="bg1"/>
                </a:solidFill>
                <a:latin typeface="+mn-ea"/>
              </a:rPr>
              <a:t>    </a:t>
            </a:r>
            <a:r>
              <a:rPr lang="en-US" altLang="zh-CN" sz="1600" dirty="0" smtClean="0">
                <a:solidFill>
                  <a:schemeClr val="bg1"/>
                </a:solidFill>
                <a:latin typeface="+mn-ea"/>
              </a:rPr>
              <a:t>    1. </a:t>
            </a:r>
            <a:r>
              <a:rPr lang="en-US" altLang="zh-CN" sz="1600" dirty="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zh-CN" altLang="en-US" sz="1600" dirty="0" smtClean="0">
                <a:solidFill>
                  <a:schemeClr val="bg1"/>
                </a:solidFill>
                <a:latin typeface="+mn-ea"/>
              </a:rPr>
              <a:t>只有 </a:t>
            </a:r>
            <a:r>
              <a:rPr lang="en-US" altLang="zh-CN" sz="1600" dirty="0" smtClean="0">
                <a:solidFill>
                  <a:schemeClr val="bg1"/>
                </a:solidFill>
                <a:latin typeface="+mn-ea"/>
              </a:rPr>
              <a:t>Web3D </a:t>
            </a:r>
            <a:r>
              <a:rPr lang="zh-CN" altLang="en-US" sz="1600" dirty="0" smtClean="0">
                <a:solidFill>
                  <a:schemeClr val="bg1"/>
                </a:solidFill>
                <a:latin typeface="+mn-ea"/>
              </a:rPr>
              <a:t>裸</a:t>
            </a:r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接口，</a:t>
            </a:r>
            <a:r>
              <a:rPr lang="zh-CN" altLang="en-US" sz="2000" b="1" dirty="0">
                <a:solidFill>
                  <a:srgbClr val="FFFF00"/>
                </a:solidFill>
                <a:latin typeface="+mn-ea"/>
                <a:cs typeface="+mj-cs"/>
              </a:rPr>
              <a:t>开发难</a:t>
            </a:r>
            <a:endParaRPr lang="en-US" altLang="zh-CN" sz="2000" b="1" dirty="0">
              <a:solidFill>
                <a:srgbClr val="FFFF00"/>
              </a:solidFill>
              <a:latin typeface="+mn-ea"/>
              <a:cs typeface="+mj-cs"/>
            </a:endParaRPr>
          </a:p>
          <a:p>
            <a:r>
              <a:rPr lang="en-US" altLang="zh-CN" sz="1600" dirty="0" smtClean="0">
                <a:solidFill>
                  <a:schemeClr val="bg1"/>
                </a:solidFill>
                <a:latin typeface="+mn-ea"/>
              </a:rPr>
              <a:t>        2</a:t>
            </a:r>
            <a:r>
              <a:rPr lang="en-US" altLang="zh-CN" sz="1600" dirty="0">
                <a:solidFill>
                  <a:schemeClr val="bg1"/>
                </a:solidFill>
                <a:latin typeface="+mn-ea"/>
              </a:rPr>
              <a:t>. </a:t>
            </a:r>
            <a:r>
              <a:rPr lang="en-US" altLang="zh-CN" sz="1600" dirty="0" smtClean="0">
                <a:solidFill>
                  <a:schemeClr val="bg1"/>
                </a:solidFill>
                <a:latin typeface="+mn-ea"/>
              </a:rPr>
              <a:t> Web </a:t>
            </a:r>
            <a:r>
              <a:rPr lang="en-US" altLang="zh-CN" sz="1600" dirty="0">
                <a:solidFill>
                  <a:schemeClr val="bg1"/>
                </a:solidFill>
                <a:latin typeface="+mn-ea"/>
              </a:rPr>
              <a:t>3D </a:t>
            </a:r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加载慢，</a:t>
            </a:r>
            <a:r>
              <a:rPr lang="zh-CN" altLang="en-US" sz="2000" b="1" dirty="0">
                <a:solidFill>
                  <a:srgbClr val="FFFF00"/>
                </a:solidFill>
                <a:latin typeface="+mn-ea"/>
              </a:rPr>
              <a:t>渲染效率低</a:t>
            </a:r>
            <a:endParaRPr lang="en-US" altLang="zh-CN" sz="2000" b="1" dirty="0" smtClean="0">
              <a:solidFill>
                <a:srgbClr val="FFFF00"/>
              </a:solidFill>
              <a:latin typeface="+mn-ea"/>
              <a:cs typeface="+mj-cs"/>
            </a:endParaRPr>
          </a:p>
          <a:p>
            <a:r>
              <a:rPr lang="en-US" altLang="zh-CN" sz="1600" dirty="0" smtClean="0">
                <a:solidFill>
                  <a:schemeClr val="bg1"/>
                </a:solidFill>
                <a:latin typeface="+mn-ea"/>
              </a:rPr>
              <a:t>        3</a:t>
            </a:r>
            <a:r>
              <a:rPr lang="en-US" altLang="zh-CN" sz="1600" dirty="0" smtClean="0">
                <a:solidFill>
                  <a:schemeClr val="bg1"/>
                </a:solidFill>
                <a:latin typeface="+mn-ea"/>
              </a:rPr>
              <a:t>.  </a:t>
            </a:r>
            <a:r>
              <a:rPr lang="en-US" altLang="zh-CN" sz="1600" dirty="0">
                <a:solidFill>
                  <a:schemeClr val="bg1"/>
                </a:solidFill>
                <a:latin typeface="+mn-ea"/>
              </a:rPr>
              <a:t>AR </a:t>
            </a:r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在 </a:t>
            </a:r>
            <a:r>
              <a:rPr lang="en-US" altLang="zh-CN" sz="1600" dirty="0">
                <a:solidFill>
                  <a:schemeClr val="bg1"/>
                </a:solidFill>
                <a:latin typeface="+mn-ea"/>
              </a:rPr>
              <a:t>Web </a:t>
            </a:r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中并</a:t>
            </a:r>
            <a:r>
              <a:rPr lang="zh-CN" altLang="en-US" sz="1600" dirty="0" smtClean="0">
                <a:solidFill>
                  <a:schemeClr val="bg1"/>
                </a:solidFill>
                <a:latin typeface="+mn-ea"/>
              </a:rPr>
              <a:t>未</a:t>
            </a:r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完全</a:t>
            </a:r>
            <a:r>
              <a:rPr lang="zh-CN" altLang="en-US" sz="1600" dirty="0" smtClean="0">
                <a:solidFill>
                  <a:schemeClr val="bg1"/>
                </a:solidFill>
                <a:latin typeface="+mn-ea"/>
              </a:rPr>
              <a:t>使能</a:t>
            </a:r>
            <a:r>
              <a:rPr lang="en-US" altLang="zh-CN" sz="1600" dirty="0" smtClean="0">
                <a:solidFill>
                  <a:schemeClr val="bg1"/>
                </a:solidFill>
                <a:latin typeface="+mn-ea"/>
              </a:rPr>
              <a:t>, </a:t>
            </a:r>
            <a:r>
              <a:rPr lang="zh-CN" altLang="en-US" sz="2000" b="1" dirty="0">
                <a:solidFill>
                  <a:srgbClr val="FFFF00"/>
                </a:solidFill>
                <a:latin typeface="+mn-ea"/>
              </a:rPr>
              <a:t>无法分享内容</a:t>
            </a:r>
            <a:r>
              <a:rPr lang="en-US" altLang="zh-CN" sz="2000" b="1" dirty="0">
                <a:solidFill>
                  <a:srgbClr val="FFFF00"/>
                </a:solidFill>
                <a:latin typeface="+mn-ea"/>
              </a:rPr>
              <a:t>+</a:t>
            </a:r>
            <a:r>
              <a:rPr lang="zh-CN" altLang="en-US" sz="2000" b="1" dirty="0" smtClean="0">
                <a:solidFill>
                  <a:srgbClr val="FFFF00"/>
                </a:solidFill>
                <a:latin typeface="+mn-ea"/>
              </a:rPr>
              <a:t>处理</a:t>
            </a:r>
            <a:endParaRPr lang="zh-CN" altLang="en-US" sz="2000" b="1" dirty="0">
              <a:solidFill>
                <a:srgbClr val="FFFF00"/>
              </a:solidFill>
              <a:latin typeface="+mn-ea"/>
              <a:cs typeface="+mj-cs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723025" y="1040733"/>
            <a:ext cx="14715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914400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 dirty="0">
                <a:solidFill>
                  <a:schemeClr val="bg1"/>
                </a:solidFill>
                <a:latin typeface="+mn-ea"/>
              </a:rPr>
              <a:t>使用</a:t>
            </a:r>
            <a:r>
              <a:rPr lang="zh-CN" altLang="en-US" sz="2000" b="1" dirty="0" smtClean="0">
                <a:solidFill>
                  <a:schemeClr val="bg1"/>
                </a:solidFill>
                <a:latin typeface="+mn-ea"/>
              </a:rPr>
              <a:t>场景</a:t>
            </a:r>
            <a:r>
              <a:rPr lang="zh-CN" altLang="en-US" sz="2000" b="1" dirty="0" smtClean="0">
                <a:solidFill>
                  <a:schemeClr val="bg1"/>
                </a:solidFill>
                <a:latin typeface="+mn-ea"/>
              </a:rPr>
              <a:t>：</a:t>
            </a:r>
            <a:r>
              <a:rPr lang="en-US" altLang="zh-CN" sz="2000" dirty="0" smtClean="0">
                <a:solidFill>
                  <a:schemeClr val="bg1"/>
                </a:solidFill>
                <a:latin typeface="+mn-ea"/>
              </a:rPr>
              <a:t>    </a:t>
            </a:r>
            <a:endParaRPr lang="zh-CN" altLang="en-US" sz="2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2" name="Text Placeholder 1"/>
          <p:cNvSpPr txBox="1">
            <a:spLocks/>
          </p:cNvSpPr>
          <p:nvPr/>
        </p:nvSpPr>
        <p:spPr>
          <a:xfrm>
            <a:off x="776815" y="5929175"/>
            <a:ext cx="8582331" cy="565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927" tIns="45478" rIns="90927" bIns="45478" numCol="1" anchor="ctr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CC9900"/>
              </a:buClr>
              <a:buFont typeface="Wingdings" pitchFamily="2" charset="2"/>
              <a:buNone/>
            </a:pPr>
            <a:r>
              <a:rPr lang="zh-CN" altLang="en-US" sz="2000" b="1" dirty="0" smtClean="0">
                <a:solidFill>
                  <a:schemeClr val="bg1"/>
                </a:solidFill>
                <a:latin typeface="+mn-ea"/>
                <a:cs typeface="+mj-cs"/>
              </a:rPr>
              <a:t>目标</a:t>
            </a:r>
            <a:r>
              <a:rPr lang="zh-CN" altLang="en-US" sz="2000" dirty="0" smtClean="0">
                <a:solidFill>
                  <a:schemeClr val="bg1"/>
                </a:solidFill>
                <a:latin typeface="+mn-ea"/>
                <a:cs typeface="+mj-cs"/>
              </a:rPr>
              <a:t>：通过一个链接 </a:t>
            </a:r>
            <a:r>
              <a:rPr lang="en-US" altLang="zh-CN" sz="2000" dirty="0" smtClean="0">
                <a:solidFill>
                  <a:schemeClr val="bg1"/>
                </a:solidFill>
                <a:latin typeface="+mn-ea"/>
                <a:cs typeface="+mj-cs"/>
              </a:rPr>
              <a:t>/ </a:t>
            </a:r>
            <a:r>
              <a:rPr lang="zh-CN" altLang="en-US" sz="2000" dirty="0" smtClean="0">
                <a:solidFill>
                  <a:schemeClr val="bg1"/>
                </a:solidFill>
                <a:latin typeface="+mn-ea"/>
                <a:cs typeface="+mj-cs"/>
              </a:rPr>
              <a:t>一行代码，</a:t>
            </a:r>
            <a:r>
              <a:rPr lang="en-US" altLang="zh-CN" sz="2000" dirty="0" smtClean="0">
                <a:solidFill>
                  <a:schemeClr val="bg1"/>
                </a:solidFill>
                <a:latin typeface="+mn-ea"/>
                <a:cs typeface="+mj-cs"/>
              </a:rPr>
              <a:t>Web 3D+AR </a:t>
            </a:r>
            <a:r>
              <a:rPr lang="zh-CN" altLang="en-US" sz="2000" dirty="0" smtClean="0">
                <a:solidFill>
                  <a:schemeClr val="bg1"/>
                </a:solidFill>
                <a:latin typeface="+mn-ea"/>
                <a:cs typeface="+mj-cs"/>
              </a:rPr>
              <a:t>实现体验升级，无缝流转</a:t>
            </a:r>
            <a:endParaRPr lang="en-US" sz="2000" dirty="0">
              <a:solidFill>
                <a:schemeClr val="bg1"/>
              </a:solidFill>
              <a:latin typeface="+mn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70718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6" descr="C:\Users\w00442156\AppData\Roaming\eSpace_Desktop\UserData\w00442156\imagefiles\3B326C5B-AE62-46F8-8282-A67353D270B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595" y="1105430"/>
            <a:ext cx="5215285" cy="2293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OLLADA and glTF 3D Asset Formats Positioning Statemen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96" y="3683191"/>
            <a:ext cx="4640009" cy="2631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3478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ile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383" y="2172322"/>
            <a:ext cx="4305969" cy="2108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ceneGraph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940" y="821324"/>
            <a:ext cx="6191250" cy="4810125"/>
          </a:xfrm>
          <a:prstGeom prst="rect">
            <a:avLst/>
          </a:prstGeom>
          <a:noFill/>
          <a:ln w="190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490333" y="847828"/>
            <a:ext cx="37681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914400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2800" dirty="0" err="1" smtClean="0">
                <a:solidFill>
                  <a:schemeClr val="bg1"/>
                </a:solidFill>
                <a:latin typeface="+mn-ea"/>
              </a:rPr>
              <a:t>glTF</a:t>
            </a:r>
            <a:r>
              <a:rPr lang="en-US" altLang="zh-CN" sz="2800" dirty="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zh-CN" altLang="en-US" sz="2800" dirty="0" smtClean="0">
                <a:solidFill>
                  <a:schemeClr val="bg1"/>
                </a:solidFill>
                <a:latin typeface="+mn-ea"/>
              </a:rPr>
              <a:t>结构示例</a:t>
            </a:r>
            <a:endParaRPr lang="zh-CN" altLang="en-US" sz="2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16837" y="6149202"/>
            <a:ext cx="50392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914400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0" i="1" dirty="0" smtClean="0">
                <a:solidFill>
                  <a:schemeClr val="bg1"/>
                </a:solidFill>
                <a:latin typeface="+mn-ea"/>
              </a:rPr>
              <a:t>图片来源于</a:t>
            </a:r>
            <a:r>
              <a:rPr lang="en-US" altLang="zh-CN" sz="1000" i="1" dirty="0" err="1" smtClean="0">
                <a:solidFill>
                  <a:schemeClr val="bg1"/>
                </a:solidFill>
                <a:latin typeface="+mn-ea"/>
              </a:rPr>
              <a:t>KhronosGroup</a:t>
            </a:r>
            <a:r>
              <a:rPr lang="en-US" altLang="zh-CN" sz="1000" i="1" dirty="0" smtClean="0">
                <a:solidFill>
                  <a:schemeClr val="bg1"/>
                </a:solidFill>
                <a:latin typeface="+mn-ea"/>
              </a:rPr>
              <a:t> </a:t>
            </a:r>
            <a:endParaRPr lang="zh-CN" altLang="en-US" sz="1000" i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563879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web3d-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186231" y="991556"/>
            <a:ext cx="2601259" cy="5405213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32582" y="468336"/>
            <a:ext cx="37866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914400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2800" dirty="0" smtClean="0">
                <a:solidFill>
                  <a:schemeClr val="bg1"/>
                </a:solidFill>
                <a:latin typeface="+mn-ea"/>
              </a:rPr>
              <a:t>Web 3D-AR </a:t>
            </a:r>
            <a:r>
              <a:rPr lang="zh-CN" altLang="en-US" sz="2800" dirty="0" smtClean="0">
                <a:solidFill>
                  <a:schemeClr val="bg1"/>
                </a:solidFill>
                <a:latin typeface="+mn-ea"/>
              </a:rPr>
              <a:t>演示</a:t>
            </a:r>
            <a:endParaRPr lang="zh-CN" altLang="en-US" sz="2800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28028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1696222" y="2169225"/>
            <a:ext cx="8879835" cy="3611999"/>
            <a:chOff x="48535" y="1533121"/>
            <a:chExt cx="16145155" cy="6567271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932" r="1826" b="8618"/>
            <a:stretch/>
          </p:blipFill>
          <p:spPr>
            <a:xfrm>
              <a:off x="48535" y="1533121"/>
              <a:ext cx="3824027" cy="6567271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326" b="12225"/>
            <a:stretch/>
          </p:blipFill>
          <p:spPr>
            <a:xfrm>
              <a:off x="3905911" y="1533121"/>
              <a:ext cx="3862843" cy="6567271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551" r="-683"/>
            <a:stretch/>
          </p:blipFill>
          <p:spPr>
            <a:xfrm>
              <a:off x="7840762" y="1533121"/>
              <a:ext cx="4202474" cy="6567271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617" b="-1"/>
            <a:stretch/>
          </p:blipFill>
          <p:spPr>
            <a:xfrm>
              <a:off x="12060609" y="1533121"/>
              <a:ext cx="4133081" cy="6563702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</p:grpSp>
      <p:sp>
        <p:nvSpPr>
          <p:cNvPr id="7" name="文本框 6"/>
          <p:cNvSpPr txBox="1"/>
          <p:nvPr/>
        </p:nvSpPr>
        <p:spPr>
          <a:xfrm>
            <a:off x="4392544" y="1102505"/>
            <a:ext cx="34658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914400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2800" dirty="0" smtClean="0">
                <a:solidFill>
                  <a:schemeClr val="bg1"/>
                </a:solidFill>
                <a:latin typeface="+mn-ea"/>
              </a:rPr>
              <a:t>动画，拍照，录像 </a:t>
            </a:r>
            <a:r>
              <a:rPr lang="en-US" altLang="zh-CN" sz="2800" dirty="0" smtClean="0">
                <a:solidFill>
                  <a:schemeClr val="bg1"/>
                </a:solidFill>
                <a:latin typeface="+mn-ea"/>
              </a:rPr>
              <a:t>…</a:t>
            </a:r>
            <a:endParaRPr lang="zh-CN" altLang="en-US" sz="2800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33827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 bwMode="auto">
          <a:xfrm>
            <a:off x="4410473" y="1721230"/>
            <a:ext cx="4214527" cy="571404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19050">
            <a:solidFill>
              <a:schemeClr val="bg1"/>
            </a:solidFill>
          </a:ln>
          <a:effectLst/>
          <a:extLst/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>
              <a:buClr>
                <a:srgbClr val="CC9900"/>
              </a:buClr>
            </a:pPr>
            <a:r>
              <a:rPr lang="en-US" altLang="zh-CN" sz="16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&lt;x-model </a:t>
            </a:r>
            <a:r>
              <a:rPr lang="en-US" altLang="zh-CN" sz="1600" dirty="0" err="1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src</a:t>
            </a:r>
            <a:r>
              <a:rPr lang="en-US" altLang="zh-CN" sz="16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=‘</a:t>
            </a:r>
            <a:r>
              <a:rPr lang="en-US" altLang="zh-CN" sz="1600" dirty="0" err="1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MyModel.gltf</a:t>
            </a:r>
            <a:r>
              <a:rPr lang="en-US" altLang="zh-CN" sz="16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’&gt;</a:t>
            </a:r>
          </a:p>
          <a:p>
            <a:pPr algn="ctr">
              <a:buClr>
                <a:srgbClr val="CC9900"/>
              </a:buClr>
            </a:pPr>
            <a:r>
              <a:rPr lang="en-US" altLang="zh-CN" sz="16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&lt;</a:t>
            </a:r>
            <a:r>
              <a:rPr lang="en-US" altLang="zh-CN" sz="16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/</a:t>
            </a:r>
            <a:r>
              <a:rPr lang="en-US" altLang="zh-CN" sz="16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x-model</a:t>
            </a:r>
            <a:r>
              <a:rPr lang="en-US" altLang="zh-CN" sz="16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&gt;</a:t>
            </a:r>
            <a:endParaRPr lang="en-US" sz="16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3" name="圆角矩形 2"/>
          <p:cNvSpPr/>
          <p:nvPr/>
        </p:nvSpPr>
        <p:spPr bwMode="auto">
          <a:xfrm>
            <a:off x="7647699" y="4522980"/>
            <a:ext cx="2167469" cy="510713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 w="19050">
            <a:solidFill>
              <a:schemeClr val="bg1"/>
            </a:solidFill>
          </a:ln>
          <a:effectLst/>
          <a:extLst/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>
              <a:buClr>
                <a:srgbClr val="CC9900"/>
              </a:buClr>
            </a:pPr>
            <a:r>
              <a:rPr lang="en-US" altLang="zh-CN" sz="16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AR</a:t>
            </a:r>
            <a:r>
              <a:rPr lang="zh-CN" altLang="en-US" sz="16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引擎</a:t>
            </a:r>
            <a:endParaRPr lang="en-US" sz="16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4" name="圆角矩形 3"/>
          <p:cNvSpPr/>
          <p:nvPr/>
        </p:nvSpPr>
        <p:spPr bwMode="auto">
          <a:xfrm>
            <a:off x="3198798" y="4524458"/>
            <a:ext cx="2167471" cy="510713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 w="19050">
            <a:solidFill>
              <a:schemeClr val="bg1"/>
            </a:solidFill>
          </a:ln>
          <a:effectLst/>
          <a:extLst/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>
              <a:buClr>
                <a:srgbClr val="CC9900"/>
              </a:buClr>
            </a:pPr>
            <a:r>
              <a:rPr lang="zh-CN" altLang="en-US" sz="16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渲染引擎</a:t>
            </a:r>
            <a:endParaRPr lang="en-US" sz="16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5" name="圆角矩形 4"/>
          <p:cNvSpPr/>
          <p:nvPr/>
        </p:nvSpPr>
        <p:spPr bwMode="auto">
          <a:xfrm>
            <a:off x="5484352" y="4522980"/>
            <a:ext cx="2098076" cy="510713"/>
          </a:xfrm>
          <a:prstGeom prst="roundRect">
            <a:avLst/>
          </a:prstGeom>
          <a:solidFill>
            <a:srgbClr val="0070C0"/>
          </a:solidFill>
          <a:ln w="19050">
            <a:solidFill>
              <a:schemeClr val="bg1"/>
            </a:solidFill>
          </a:ln>
          <a:effectLst/>
          <a:extLst/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>
              <a:buClr>
                <a:srgbClr val="CC9900"/>
              </a:buClr>
            </a:pPr>
            <a:r>
              <a:rPr lang="en-US" altLang="zh-CN" sz="16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AR/3D</a:t>
            </a:r>
            <a:r>
              <a:rPr lang="en-US" altLang="zh-CN" sz="1333" dirty="0">
                <a:solidFill>
                  <a:schemeClr val="bg1"/>
                </a:solidFill>
                <a:latin typeface="Arial" panose="020B0604020202020204" pitchFamily="34" charset="0"/>
                <a:ea typeface="宋体" charset="-122"/>
                <a:cs typeface="Arial" panose="020B0604020202020204" pitchFamily="34" charset="0"/>
              </a:rPr>
              <a:t> Compositor</a:t>
            </a:r>
            <a:endParaRPr lang="en-US" sz="1333" dirty="0">
              <a:solidFill>
                <a:schemeClr val="bg1"/>
              </a:solidFill>
              <a:latin typeface="Arial" panose="020B0604020202020204" pitchFamily="34" charset="0"/>
              <a:ea typeface="宋体" charset="-122"/>
              <a:cs typeface="Arial" panose="020B0604020202020204" pitchFamily="34" charset="0"/>
            </a:endParaRPr>
          </a:p>
        </p:txBody>
      </p:sp>
      <p:cxnSp>
        <p:nvCxnSpPr>
          <p:cNvPr id="6" name="直接连接符 5"/>
          <p:cNvCxnSpPr/>
          <p:nvPr/>
        </p:nvCxnSpPr>
        <p:spPr bwMode="auto">
          <a:xfrm>
            <a:off x="3208717" y="3343489"/>
            <a:ext cx="6622827" cy="0"/>
          </a:xfrm>
          <a:prstGeom prst="line">
            <a:avLst/>
          </a:prstGeom>
          <a:ln w="19050" cap="flat" cmpd="sng" algn="ctr">
            <a:solidFill>
              <a:schemeClr val="bg1"/>
            </a:solidFill>
            <a:prstDash val="dashDot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Picture 6" descr="C:\Users\w00442156\AppData\Roaming\eSpace_Desktop\UserData\w00442156\imagefiles\8EE87857-B802-4D73-BD26-840987FC8275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8988" y="1726800"/>
            <a:ext cx="843480" cy="1429731"/>
          </a:xfrm>
          <a:prstGeom prst="rect">
            <a:avLst/>
          </a:prstGeom>
          <a:noFill/>
          <a:ln w="190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w00442156\AppData\Roaming\eSpace_Desktop\UserData\w00442156\imagefiles\DF054FA1-1A8B-4D37-ADEF-EC17CE237AB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7404" y="1744920"/>
            <a:ext cx="829081" cy="1389011"/>
          </a:xfrm>
          <a:prstGeom prst="rect">
            <a:avLst/>
          </a:prstGeom>
          <a:noFill/>
          <a:ln w="190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圆角矩形 8"/>
          <p:cNvSpPr/>
          <p:nvPr/>
        </p:nvSpPr>
        <p:spPr bwMode="auto">
          <a:xfrm>
            <a:off x="3184664" y="3492348"/>
            <a:ext cx="2167471" cy="510713"/>
          </a:xfrm>
          <a:prstGeom prst="roundRect">
            <a:avLst/>
          </a:prstGeom>
          <a:solidFill>
            <a:srgbClr val="0070C0"/>
          </a:solidFill>
          <a:ln w="19050">
            <a:solidFill>
              <a:schemeClr val="bg1"/>
            </a:solidFill>
          </a:ln>
          <a:effectLst/>
          <a:extLst/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>
              <a:buClr>
                <a:srgbClr val="CC9900"/>
              </a:buClr>
            </a:pPr>
            <a:r>
              <a:rPr lang="en-US" sz="1600" dirty="0" err="1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SceneView</a:t>
            </a:r>
            <a:endParaRPr lang="en-US" sz="16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" name="圆角矩形 9"/>
          <p:cNvSpPr/>
          <p:nvPr/>
        </p:nvSpPr>
        <p:spPr bwMode="auto">
          <a:xfrm>
            <a:off x="7692630" y="3485811"/>
            <a:ext cx="2167471" cy="510713"/>
          </a:xfrm>
          <a:prstGeom prst="roundRect">
            <a:avLst/>
          </a:prstGeom>
          <a:solidFill>
            <a:srgbClr val="0070C0"/>
          </a:solidFill>
          <a:ln w="19050">
            <a:solidFill>
              <a:schemeClr val="bg1"/>
            </a:solidFill>
          </a:ln>
          <a:effectLst/>
          <a:extLst/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>
              <a:buClr>
                <a:srgbClr val="CC9900"/>
              </a:buClr>
            </a:pPr>
            <a:r>
              <a:rPr lang="en-US" sz="1600" dirty="0" err="1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ArSceneView</a:t>
            </a:r>
            <a:endParaRPr lang="en-US" sz="16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1" name="圆角矩形 10"/>
          <p:cNvSpPr/>
          <p:nvPr/>
        </p:nvSpPr>
        <p:spPr bwMode="auto">
          <a:xfrm>
            <a:off x="5440908" y="3483631"/>
            <a:ext cx="2167471" cy="510713"/>
          </a:xfrm>
          <a:prstGeom prst="roundRect">
            <a:avLst/>
          </a:prstGeom>
          <a:solidFill>
            <a:srgbClr val="0070C0"/>
          </a:solidFill>
          <a:ln w="19050">
            <a:solidFill>
              <a:schemeClr val="bg1"/>
            </a:solidFill>
          </a:ln>
          <a:effectLst/>
          <a:extLst/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>
              <a:buClr>
                <a:srgbClr val="CC9900"/>
              </a:buClr>
            </a:pPr>
            <a:r>
              <a:rPr lang="en-US" sz="1600" dirty="0" err="1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SceneUX</a:t>
            </a:r>
            <a:endParaRPr lang="en-US" sz="16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12" name="曲线连接符 11"/>
          <p:cNvCxnSpPr>
            <a:stCxn id="10" idx="2"/>
            <a:endCxn id="5" idx="0"/>
          </p:cNvCxnSpPr>
          <p:nvPr/>
        </p:nvCxnSpPr>
        <p:spPr bwMode="auto">
          <a:xfrm rot="5400000">
            <a:off x="7391650" y="3138264"/>
            <a:ext cx="526456" cy="2242976"/>
          </a:xfrm>
          <a:prstGeom prst="curvedConnector3">
            <a:avLst>
              <a:gd name="adj1" fmla="val 50000"/>
            </a:avLst>
          </a:prstGeom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曲线连接符 12"/>
          <p:cNvCxnSpPr>
            <a:stCxn id="10" idx="2"/>
            <a:endCxn id="3" idx="0"/>
          </p:cNvCxnSpPr>
          <p:nvPr/>
        </p:nvCxnSpPr>
        <p:spPr bwMode="auto">
          <a:xfrm rot="5400000">
            <a:off x="8490672" y="4237286"/>
            <a:ext cx="526456" cy="44932"/>
          </a:xfrm>
          <a:prstGeom prst="curvedConnector3">
            <a:avLst>
              <a:gd name="adj1" fmla="val 50000"/>
            </a:avLst>
          </a:prstGeom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曲线连接符 13"/>
          <p:cNvCxnSpPr>
            <a:stCxn id="10" idx="2"/>
            <a:endCxn id="4" idx="0"/>
          </p:cNvCxnSpPr>
          <p:nvPr/>
        </p:nvCxnSpPr>
        <p:spPr bwMode="auto">
          <a:xfrm rot="5400000">
            <a:off x="6265483" y="2013575"/>
            <a:ext cx="527934" cy="4493832"/>
          </a:xfrm>
          <a:prstGeom prst="curvedConnector3">
            <a:avLst>
              <a:gd name="adj1" fmla="val 50000"/>
            </a:avLst>
          </a:prstGeom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曲线连接符 14"/>
          <p:cNvCxnSpPr>
            <a:stCxn id="9" idx="2"/>
          </p:cNvCxnSpPr>
          <p:nvPr/>
        </p:nvCxnSpPr>
        <p:spPr bwMode="auto">
          <a:xfrm rot="16200000" flipH="1">
            <a:off x="4202168" y="4069293"/>
            <a:ext cx="507688" cy="375224"/>
          </a:xfrm>
          <a:prstGeom prst="curvedConnector3">
            <a:avLst/>
          </a:prstGeom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圆角矩形 15"/>
          <p:cNvSpPr/>
          <p:nvPr/>
        </p:nvSpPr>
        <p:spPr bwMode="auto">
          <a:xfrm>
            <a:off x="4417157" y="2501253"/>
            <a:ext cx="4189570" cy="619978"/>
          </a:xfrm>
          <a:prstGeom prst="roundRect">
            <a:avLst/>
          </a:prstGeom>
          <a:solidFill>
            <a:srgbClr val="0070C0"/>
          </a:solidFill>
          <a:ln w="19050">
            <a:solidFill>
              <a:schemeClr val="bg1"/>
            </a:solidFill>
          </a:ln>
          <a:effectLst/>
          <a:extLst/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>
              <a:buClr>
                <a:srgbClr val="CC9900"/>
              </a:buClr>
            </a:pPr>
            <a:r>
              <a:rPr lang="en-US" sz="16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Web 3D-AR F</a:t>
            </a:r>
            <a:r>
              <a:rPr lang="en-US" altLang="zh-CN" sz="16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ramework</a:t>
            </a:r>
            <a:endParaRPr lang="en-US" altLang="zh-CN" sz="16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38915" y="805935"/>
            <a:ext cx="20313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dirty="0" smtClean="0">
                <a:solidFill>
                  <a:schemeClr val="bg1"/>
                </a:solidFill>
              </a:rPr>
              <a:t>逻辑</a:t>
            </a:r>
            <a:r>
              <a:rPr lang="zh-CN" altLang="en-US" sz="3600" dirty="0">
                <a:solidFill>
                  <a:schemeClr val="bg1"/>
                </a:solidFill>
              </a:rPr>
              <a:t>视图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239914" y="5673901"/>
            <a:ext cx="993092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 smtClean="0">
                <a:solidFill>
                  <a:srgbClr val="FFFF00"/>
                </a:solidFill>
              </a:rPr>
              <a:t>极简</a:t>
            </a:r>
            <a:r>
              <a:rPr lang="zh-CN" altLang="en-US" sz="3600" dirty="0" smtClean="0">
                <a:solidFill>
                  <a:schemeClr val="bg1"/>
                </a:solidFill>
              </a:rPr>
              <a:t>开发（一行代码）</a:t>
            </a:r>
            <a:r>
              <a:rPr lang="en-US" altLang="zh-CN" sz="3600" dirty="0" smtClean="0">
                <a:solidFill>
                  <a:schemeClr val="bg1"/>
                </a:solidFill>
              </a:rPr>
              <a:t>;  </a:t>
            </a:r>
            <a:r>
              <a:rPr lang="zh-CN" altLang="en-US" sz="3600" b="1" dirty="0">
                <a:solidFill>
                  <a:srgbClr val="FFFF00"/>
                </a:solidFill>
              </a:rPr>
              <a:t>极速</a:t>
            </a:r>
            <a:r>
              <a:rPr lang="zh-CN" altLang="en-US" sz="3600" dirty="0" smtClean="0">
                <a:solidFill>
                  <a:schemeClr val="bg1"/>
                </a:solidFill>
              </a:rPr>
              <a:t>分享 （一个链接）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9600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12630" y="577371"/>
            <a:ext cx="24929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dirty="0" smtClean="0">
                <a:solidFill>
                  <a:schemeClr val="bg1"/>
                </a:solidFill>
              </a:rPr>
              <a:t>标准化方向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2133428" y="2044700"/>
            <a:ext cx="5382499" cy="37548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2800" dirty="0" smtClean="0">
                <a:solidFill>
                  <a:schemeClr val="bg1"/>
                </a:solidFill>
                <a:latin typeface="+mn-ea"/>
              </a:rPr>
              <a:t>3D </a:t>
            </a:r>
            <a:r>
              <a:rPr lang="zh-CN" altLang="en-US" sz="2800" dirty="0" smtClean="0">
                <a:solidFill>
                  <a:schemeClr val="bg1"/>
                </a:solidFill>
                <a:latin typeface="+mn-ea"/>
              </a:rPr>
              <a:t>模型</a:t>
            </a:r>
            <a:r>
              <a:rPr lang="en-US" altLang="zh-CN" sz="2800" dirty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sz="2800" dirty="0" smtClean="0">
                <a:solidFill>
                  <a:schemeClr val="bg1"/>
                </a:solidFill>
                <a:latin typeface="+mn-ea"/>
              </a:rPr>
              <a:t>– </a:t>
            </a:r>
            <a:r>
              <a:rPr lang="en-US" altLang="zh-CN" sz="2800" dirty="0" err="1" smtClean="0">
                <a:solidFill>
                  <a:schemeClr val="bg1"/>
                </a:solidFill>
                <a:latin typeface="+mn-ea"/>
              </a:rPr>
              <a:t>glTF</a:t>
            </a:r>
            <a:r>
              <a:rPr lang="en-US" altLang="zh-CN" sz="2800" dirty="0" smtClean="0">
                <a:solidFill>
                  <a:schemeClr val="bg1"/>
                </a:solidFill>
                <a:latin typeface="+mn-ea"/>
              </a:rPr>
              <a:t>  --   </a:t>
            </a:r>
            <a:r>
              <a:rPr lang="en-US" altLang="zh-CN" sz="2800" dirty="0" err="1" smtClean="0">
                <a:solidFill>
                  <a:schemeClr val="bg1"/>
                </a:solidFill>
                <a:latin typeface="+mn-ea"/>
              </a:rPr>
              <a:t>Khnoros</a:t>
            </a:r>
            <a:endParaRPr lang="en-US" altLang="zh-CN" sz="2800" dirty="0" smtClean="0">
              <a:solidFill>
                <a:schemeClr val="bg1"/>
              </a:solidFill>
              <a:latin typeface="+mn-ea"/>
            </a:endParaRPr>
          </a:p>
          <a:p>
            <a:r>
              <a:rPr lang="en-US" altLang="zh-CN" sz="2800" dirty="0">
                <a:solidFill>
                  <a:schemeClr val="bg1"/>
                </a:solidFill>
                <a:latin typeface="+mn-ea"/>
              </a:rPr>
              <a:t> </a:t>
            </a:r>
            <a:endParaRPr lang="en-US" altLang="zh-CN" sz="2800" dirty="0" smtClean="0">
              <a:solidFill>
                <a:schemeClr val="bg1"/>
              </a:solidFill>
              <a:latin typeface="+mn-ea"/>
            </a:endParaRPr>
          </a:p>
          <a:p>
            <a:r>
              <a:rPr lang="en-US" altLang="zh-CN" sz="2800" dirty="0" smtClean="0">
                <a:solidFill>
                  <a:schemeClr val="bg1"/>
                </a:solidFill>
                <a:latin typeface="+mn-ea"/>
              </a:rPr>
              <a:t>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800" dirty="0" smtClean="0">
                <a:solidFill>
                  <a:schemeClr val="bg1"/>
                </a:solidFill>
                <a:latin typeface="+mn-ea"/>
              </a:rPr>
              <a:t>Web 3D-AR </a:t>
            </a:r>
            <a:r>
              <a:rPr lang="zh-CN" altLang="en-US" sz="2800" dirty="0" smtClean="0">
                <a:solidFill>
                  <a:schemeClr val="bg1"/>
                </a:solidFill>
                <a:latin typeface="+mn-ea"/>
              </a:rPr>
              <a:t>接口</a:t>
            </a:r>
            <a:r>
              <a:rPr lang="en-US" altLang="zh-CN" sz="2800" dirty="0" smtClean="0">
                <a:solidFill>
                  <a:schemeClr val="bg1"/>
                </a:solidFill>
                <a:latin typeface="+mn-ea"/>
              </a:rPr>
              <a:t>   -- W3C </a:t>
            </a:r>
          </a:p>
          <a:p>
            <a:pPr marL="1371600" lvl="2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800" dirty="0" err="1" smtClean="0">
                <a:solidFill>
                  <a:srgbClr val="FFFF00"/>
                </a:solidFill>
                <a:latin typeface="+mn-ea"/>
              </a:rPr>
              <a:t>XModel</a:t>
            </a:r>
            <a:r>
              <a:rPr lang="en-US" altLang="zh-CN" sz="2800" dirty="0" smtClean="0">
                <a:solidFill>
                  <a:srgbClr val="FFFF00"/>
                </a:solidFill>
                <a:latin typeface="+mn-ea"/>
              </a:rPr>
              <a:t>  -   High Level</a:t>
            </a:r>
          </a:p>
          <a:p>
            <a:pPr marL="1371600" lvl="2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800" dirty="0" err="1" smtClean="0">
                <a:solidFill>
                  <a:schemeClr val="bg1"/>
                </a:solidFill>
                <a:latin typeface="+mn-ea"/>
              </a:rPr>
              <a:t>WebXR</a:t>
            </a:r>
            <a:r>
              <a:rPr lang="en-US" altLang="zh-CN" sz="2800" dirty="0" smtClean="0">
                <a:solidFill>
                  <a:schemeClr val="bg1"/>
                </a:solidFill>
                <a:latin typeface="+mn-ea"/>
              </a:rPr>
              <a:t>   -   Low Level</a:t>
            </a:r>
          </a:p>
          <a:p>
            <a:endParaRPr lang="en-US" sz="28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84118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0243221"/>
              </p:ext>
            </p:extLst>
          </p:nvPr>
        </p:nvGraphicFramePr>
        <p:xfrm>
          <a:off x="796319" y="743572"/>
          <a:ext cx="10755899" cy="484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09476"/>
                <a:gridCol w="744642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+mn-ea"/>
                          <a:ea typeface="+mn-ea"/>
                        </a:rPr>
                        <a:t>Vendor</a:t>
                      </a:r>
                      <a:endParaRPr lang="en-US" sz="2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aseline="0" dirty="0" smtClean="0">
                          <a:latin typeface="+mn-ea"/>
                          <a:ea typeface="+mn-ea"/>
                        </a:rPr>
                        <a:t> Sample Code </a:t>
                      </a:r>
                      <a:endParaRPr lang="en-US" sz="280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80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Apple</a:t>
                      </a:r>
                      <a:endParaRPr lang="en-US" sz="280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+mn-ea"/>
                          <a:ea typeface="+mn-ea"/>
                        </a:rPr>
                        <a:t>&lt;a</a:t>
                      </a:r>
                      <a:r>
                        <a:rPr lang="en-US" sz="2000" baseline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sz="2000" baseline="0" dirty="0" err="1" smtClean="0">
                          <a:latin typeface="+mn-ea"/>
                          <a:ea typeface="+mn-ea"/>
                        </a:rPr>
                        <a:t>href</a:t>
                      </a:r>
                      <a:r>
                        <a:rPr lang="en-US" sz="2000" baseline="0" dirty="0" smtClean="0">
                          <a:latin typeface="+mn-ea"/>
                          <a:ea typeface="+mn-ea"/>
                        </a:rPr>
                        <a:t> = “</a:t>
                      </a:r>
                      <a:r>
                        <a:rPr lang="en-US" sz="2000" baseline="0" dirty="0" err="1" smtClean="0">
                          <a:latin typeface="+mn-ea"/>
                          <a:ea typeface="+mn-ea"/>
                        </a:rPr>
                        <a:t>mymodel.usdz”rel</a:t>
                      </a:r>
                      <a:r>
                        <a:rPr lang="en-US" sz="2000" baseline="0" dirty="0" smtClean="0">
                          <a:latin typeface="+mn-ea"/>
                          <a:ea typeface="+mn-ea"/>
                        </a:rPr>
                        <a:t>=“</a:t>
                      </a:r>
                      <a:r>
                        <a:rPr lang="en-US" sz="2000" baseline="0" dirty="0" err="1" smtClean="0">
                          <a:latin typeface="+mn-ea"/>
                          <a:ea typeface="+mn-ea"/>
                        </a:rPr>
                        <a:t>ar</a:t>
                      </a:r>
                      <a:r>
                        <a:rPr lang="en-US" sz="2000" baseline="0" dirty="0" smtClean="0">
                          <a:latin typeface="+mn-ea"/>
                          <a:ea typeface="+mn-ea"/>
                        </a:rPr>
                        <a:t>”&gt;</a:t>
                      </a:r>
                    </a:p>
                    <a:p>
                      <a:r>
                        <a:rPr lang="en-US" sz="2000" baseline="0" dirty="0" smtClean="0">
                          <a:latin typeface="+mn-ea"/>
                          <a:ea typeface="+mn-ea"/>
                        </a:rPr>
                        <a:t>     &lt;</a:t>
                      </a:r>
                      <a:r>
                        <a:rPr lang="en-US" sz="2000" baseline="0" dirty="0" err="1" smtClean="0">
                          <a:latin typeface="+mn-ea"/>
                          <a:ea typeface="+mn-ea"/>
                        </a:rPr>
                        <a:t>img</a:t>
                      </a:r>
                      <a:r>
                        <a:rPr lang="en-US" sz="2000" baseline="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sz="2000" baseline="0" dirty="0" err="1" smtClean="0">
                          <a:latin typeface="+mn-ea"/>
                          <a:ea typeface="+mn-ea"/>
                        </a:rPr>
                        <a:t>src</a:t>
                      </a:r>
                      <a:r>
                        <a:rPr lang="en-US" sz="2000" baseline="0" dirty="0" smtClean="0">
                          <a:latin typeface="+mn-ea"/>
                          <a:ea typeface="+mn-ea"/>
                        </a:rPr>
                        <a:t> = mymodel.png width=200&gt;</a:t>
                      </a:r>
                    </a:p>
                    <a:p>
                      <a:r>
                        <a:rPr lang="en-US" sz="2000" baseline="0" dirty="0" smtClean="0">
                          <a:latin typeface="+mn-ea"/>
                          <a:ea typeface="+mn-ea"/>
                        </a:rPr>
                        <a:t>&lt;/a&gt;</a:t>
                      </a:r>
                      <a:endParaRPr lang="en-US" sz="2000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800" kern="1200" dirty="0" err="1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MagicLeap</a:t>
                      </a:r>
                      <a:endParaRPr lang="en-US" sz="280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2000" kern="1200" baseline="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&lt;ml-model id</a:t>
                      </a:r>
                      <a:r>
                        <a:rPr lang="en-US" altLang="zh-CN" sz="2000" kern="1200" baseline="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=“</a:t>
                      </a:r>
                      <a:r>
                        <a:rPr lang="zh-CN" altLang="en-US" sz="2000" kern="1200" baseline="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” </a:t>
                      </a:r>
                      <a:r>
                        <a:rPr lang="en-US" altLang="zh-CN" sz="2000" kern="1200" baseline="0" dirty="0" err="1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src</a:t>
                      </a:r>
                      <a:r>
                        <a:rPr lang="en-US" altLang="zh-CN" sz="2000" kern="1200" baseline="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=“</a:t>
                      </a:r>
                      <a:r>
                        <a:rPr lang="en-US" altLang="zh-CN" sz="2000" kern="1200" baseline="0" dirty="0" err="1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mymodel.glb</a:t>
                      </a:r>
                      <a:r>
                        <a:rPr lang="en-US" altLang="zh-CN" sz="2000" kern="1200" baseline="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”</a:t>
                      </a:r>
                    </a:p>
                    <a:p>
                      <a:pPr marL="0" algn="l" defTabSz="914400" rtl="0" eaLnBrk="1" latinLnBrk="0" hangingPunct="1"/>
                      <a:r>
                        <a:rPr lang="en-US" sz="2000" kern="1200" baseline="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     model-scale=“0.5 0.5 05”  model-animation=“xxx” model-animation-speed=“1”&gt; </a:t>
                      </a:r>
                    </a:p>
                    <a:p>
                      <a:pPr marL="0" algn="l" defTabSz="914400" rtl="0" eaLnBrk="1" latinLnBrk="0" hangingPunct="1"/>
                      <a:r>
                        <a:rPr lang="en-US" sz="2000" kern="1200" baseline="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&lt;/ml-model&gt;</a:t>
                      </a:r>
                      <a:endParaRPr lang="en-US" sz="2000" kern="120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2800" kern="1200" dirty="0" smtClean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en-US" sz="2800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Google</a:t>
                      </a:r>
                      <a:endParaRPr lang="en-US" sz="280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2000" kern="1200" baseline="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&lt;model-viewer </a:t>
                      </a:r>
                      <a:r>
                        <a:rPr lang="en-US" sz="2000" kern="1200" baseline="0" dirty="0" err="1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src</a:t>
                      </a:r>
                      <a:r>
                        <a:rPr lang="en-US" sz="2000" kern="1200" baseline="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=“</a:t>
                      </a:r>
                      <a:r>
                        <a:rPr lang="en-US" sz="2000" kern="1200" baseline="0" dirty="0" err="1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mymodel.gltf</a:t>
                      </a:r>
                      <a:r>
                        <a:rPr lang="en-US" sz="2000" kern="1200" baseline="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” alt=“ A 3D model” auto-rotate background-color=“#455A64”&gt;</a:t>
                      </a:r>
                    </a:p>
                    <a:p>
                      <a:pPr marL="0" algn="l" defTabSz="914400" rtl="0" eaLnBrk="1" latinLnBrk="0" hangingPunct="1"/>
                      <a:r>
                        <a:rPr lang="en-US" sz="2000" kern="1200" baseline="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&lt;/model-viewer&gt;</a:t>
                      </a:r>
                      <a:endParaRPr lang="en-US" sz="2000" kern="120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9E0000"/>
                          </a:solidFill>
                          <a:latin typeface="+mn-ea"/>
                          <a:ea typeface="+mn-ea"/>
                        </a:rPr>
                        <a:t>We(</a:t>
                      </a:r>
                      <a:r>
                        <a:rPr lang="en-US" sz="2800" dirty="0" smtClean="0">
                          <a:solidFill>
                            <a:srgbClr val="9E0000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</a:t>
                      </a:r>
                      <a:r>
                        <a:rPr lang="en-US" sz="2800" dirty="0" smtClean="0">
                          <a:solidFill>
                            <a:srgbClr val="9E0000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en-US" sz="2800" dirty="0">
                        <a:solidFill>
                          <a:srgbClr val="9E0000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baseline="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&lt;</a:t>
                      </a:r>
                      <a:r>
                        <a:rPr lang="en-US" sz="2000" kern="1200" baseline="0" dirty="0" err="1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xmodel</a:t>
                      </a:r>
                      <a:r>
                        <a:rPr lang="en-US" sz="2000" kern="1200" baseline="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baseline="0" dirty="0" err="1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src</a:t>
                      </a:r>
                      <a:r>
                        <a:rPr lang="en-US" sz="2000" kern="1200" baseline="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=“</a:t>
                      </a:r>
                      <a:r>
                        <a:rPr lang="en-US" sz="2000" kern="1200" baseline="0" dirty="0" err="1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mymodel.gltf</a:t>
                      </a:r>
                      <a:r>
                        <a:rPr lang="en-US" sz="2000" kern="1200" baseline="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” mode=“3d”width=300 height=200&gt; &lt;/</a:t>
                      </a:r>
                      <a:r>
                        <a:rPr lang="en-US" sz="2000" kern="1200" baseline="0" dirty="0" err="1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xmodel</a:t>
                      </a:r>
                      <a:r>
                        <a:rPr lang="en-US" sz="2000" kern="1200" baseline="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&gt;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baseline="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&lt;</a:t>
                      </a:r>
                      <a:r>
                        <a:rPr lang="en-US" sz="2000" kern="1200" baseline="0" dirty="0" err="1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xmodel</a:t>
                      </a:r>
                      <a:r>
                        <a:rPr lang="en-US" sz="2000" kern="1200" baseline="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baseline="0" dirty="0" err="1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src</a:t>
                      </a:r>
                      <a:r>
                        <a:rPr lang="en-US" sz="2000" kern="1200" baseline="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=“</a:t>
                      </a:r>
                      <a:r>
                        <a:rPr lang="en-US" sz="2000" kern="1200" baseline="0" dirty="0" err="1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mymodel.gltf</a:t>
                      </a:r>
                      <a:r>
                        <a:rPr lang="en-US" sz="2000" kern="1200" baseline="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” mode=“</a:t>
                      </a:r>
                      <a:r>
                        <a:rPr lang="en-US" sz="2000" kern="1200" baseline="0" dirty="0" err="1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ar</a:t>
                      </a:r>
                      <a:r>
                        <a:rPr lang="en-US" sz="2000" kern="1200" baseline="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”&gt; &lt;/</a:t>
                      </a:r>
                      <a:r>
                        <a:rPr lang="en-US" sz="2000" kern="1200" baseline="0" dirty="0" err="1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xmodel</a:t>
                      </a:r>
                      <a:r>
                        <a:rPr lang="en-US" sz="2000" kern="1200" baseline="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&gt;</a:t>
                      </a:r>
                      <a:endParaRPr lang="en-US" sz="2000" kern="1200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矩形 2"/>
          <p:cNvSpPr/>
          <p:nvPr/>
        </p:nvSpPr>
        <p:spPr>
          <a:xfrm>
            <a:off x="1489845" y="5944504"/>
            <a:ext cx="1003191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  <a:latin typeface="+mj-ea"/>
                <a:ea typeface="+mj-ea"/>
              </a:rPr>
              <a:t>标准化 </a:t>
            </a:r>
            <a:r>
              <a:rPr lang="en-US" altLang="zh-CN" sz="3200" b="1" dirty="0" smtClean="0">
                <a:solidFill>
                  <a:schemeClr val="bg1"/>
                </a:solidFill>
                <a:latin typeface="+mj-ea"/>
                <a:ea typeface="+mj-ea"/>
              </a:rPr>
              <a:t>3D </a:t>
            </a:r>
            <a:r>
              <a:rPr lang="zh-CN" altLang="en-US" sz="3200" b="1" dirty="0" smtClean="0">
                <a:solidFill>
                  <a:schemeClr val="bg1"/>
                </a:solidFill>
                <a:latin typeface="+mj-ea"/>
                <a:ea typeface="+mj-ea"/>
              </a:rPr>
              <a:t>标签 </a:t>
            </a:r>
            <a:r>
              <a:rPr lang="en-US" altLang="zh-CN" sz="3200" b="1" dirty="0">
                <a:solidFill>
                  <a:schemeClr val="bg1"/>
                </a:solidFill>
                <a:latin typeface="+mj-ea"/>
                <a:ea typeface="+mj-ea"/>
              </a:rPr>
              <a:t> </a:t>
            </a:r>
            <a:r>
              <a:rPr lang="en-US" altLang="zh-CN" sz="3200" b="1" dirty="0" smtClean="0">
                <a:solidFill>
                  <a:schemeClr val="bg1"/>
                </a:solidFill>
                <a:latin typeface="+mj-ea"/>
                <a:ea typeface="+mj-ea"/>
              </a:rPr>
              <a:t>: </a:t>
            </a:r>
            <a:r>
              <a:rPr lang="en-US" altLang="zh-CN" sz="3200" b="1" dirty="0" err="1" smtClean="0">
                <a:solidFill>
                  <a:schemeClr val="bg1"/>
                </a:solidFill>
                <a:latin typeface="+mj-ea"/>
                <a:ea typeface="+mj-ea"/>
              </a:rPr>
              <a:t>img</a:t>
            </a:r>
            <a:r>
              <a:rPr lang="en-US" altLang="zh-CN" sz="3200" b="1" dirty="0" smtClean="0">
                <a:solidFill>
                  <a:schemeClr val="bg1"/>
                </a:solidFill>
                <a:latin typeface="+mj-ea"/>
                <a:ea typeface="+mj-ea"/>
              </a:rPr>
              <a:t>-&gt;audio-&gt;video-&gt;</a:t>
            </a:r>
            <a:r>
              <a:rPr lang="en-US" altLang="zh-CN" sz="3200" b="1" dirty="0" err="1" smtClean="0">
                <a:solidFill>
                  <a:srgbClr val="FFFF00"/>
                </a:solidFill>
                <a:latin typeface="+mj-ea"/>
                <a:ea typeface="+mj-ea"/>
              </a:rPr>
              <a:t>xmodel</a:t>
            </a:r>
            <a:r>
              <a:rPr lang="en-US" altLang="zh-CN" sz="3200" b="1" dirty="0" smtClean="0">
                <a:solidFill>
                  <a:schemeClr val="bg1"/>
                </a:solidFill>
                <a:latin typeface="+mj-ea"/>
                <a:ea typeface="+mj-ea"/>
              </a:rPr>
              <a:t> </a:t>
            </a:r>
            <a:r>
              <a:rPr lang="zh-CN" altLang="en-US" sz="3200" b="1" dirty="0" smtClean="0">
                <a:solidFill>
                  <a:schemeClr val="bg1"/>
                </a:solidFill>
                <a:latin typeface="+mj-ea"/>
                <a:ea typeface="+mj-ea"/>
              </a:rPr>
              <a:t> </a:t>
            </a:r>
            <a:r>
              <a:rPr lang="en-US" altLang="zh-CN" sz="3200" b="1" dirty="0" smtClean="0">
                <a:solidFill>
                  <a:schemeClr val="bg1"/>
                </a:solidFill>
                <a:latin typeface="+mj-ea"/>
                <a:ea typeface="+mj-ea"/>
              </a:rPr>
              <a:t> </a:t>
            </a:r>
            <a:endParaRPr lang="en-US" sz="3200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65892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157834" y="2834282"/>
            <a:ext cx="1008355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i="1" dirty="0" smtClean="0">
                <a:gradFill>
                  <a:gsLst>
                    <a:gs pos="0">
                      <a:schemeClr val="accent1"/>
                    </a:gs>
                    <a:gs pos="55000">
                      <a:schemeClr val="accent2"/>
                    </a:gs>
                  </a:gsLst>
                  <a:lin ang="5400000" scaled="1"/>
                </a:gradFill>
                <a:latin typeface="+mn-ea"/>
              </a:rPr>
              <a:t>Thank You</a:t>
            </a:r>
            <a:endParaRPr lang="zh-CN" altLang="en-US" sz="6000" b="1" i="1" dirty="0">
              <a:gradFill>
                <a:gsLst>
                  <a:gs pos="0">
                    <a:schemeClr val="accent1"/>
                  </a:gs>
                  <a:gs pos="55000">
                    <a:schemeClr val="accent2"/>
                  </a:gs>
                </a:gsLst>
                <a:lin ang="5400000" scaled="1"/>
              </a:gradFill>
              <a:latin typeface="+mn-ea"/>
            </a:endParaRPr>
          </a:p>
        </p:txBody>
      </p:sp>
      <p:cxnSp>
        <p:nvCxnSpPr>
          <p:cNvPr id="6" name="直接连接符 5" descr="e7d195523061f1c021b92b3d25e54ab5e788c0576048880950C3AFFA1066A7153250F1349197BA8C5246BA9D557EC0274B8DA272D2431748978789E76D2CD7D1F11E7447C1D163F5D9CA1CD35DC7B6F004D05439A4FDAA8C51AF9A433B0608A61320FAE521332370959673343DB75608C47055DEEAA1D8A064304E89670764C40FCB840FC2AD3D9CA2DA272E2EDEFB7F">
            <a:extLst>
              <a:ext uri="{FF2B5EF4-FFF2-40B4-BE49-F238E27FC236}">
                <a16:creationId xmlns:a16="http://schemas.microsoft.com/office/drawing/2014/main" xmlns="" id="{DA7D4938-7049-476C-871D-CEBD8B8DFF49}"/>
              </a:ext>
            </a:extLst>
          </p:cNvPr>
          <p:cNvCxnSpPr/>
          <p:nvPr/>
        </p:nvCxnSpPr>
        <p:spPr>
          <a:xfrm>
            <a:off x="2324753" y="3849945"/>
            <a:ext cx="1625455" cy="0"/>
          </a:xfrm>
          <a:prstGeom prst="line">
            <a:avLst/>
          </a:prstGeom>
          <a:ln w="222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408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自定义 1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EA0F6"/>
      </a:accent1>
      <a:accent2>
        <a:srgbClr val="50E1FC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自定义 2">
      <a:majorFont>
        <a:latin typeface="Helvetica"/>
        <a:ea typeface="微软雅黑"/>
        <a:cs typeface=""/>
      </a:majorFont>
      <a:minorFont>
        <a:latin typeface="Helvetic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25589</TotalTime>
  <Words>357</Words>
  <Application>Microsoft Office PowerPoint</Application>
  <PresentationFormat>宽屏</PresentationFormat>
  <Paragraphs>85</Paragraphs>
  <Slides>12</Slides>
  <Notes>8</Notes>
  <HiddenSlides>0</HiddenSlides>
  <MMClips>1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9" baseType="lpstr">
      <vt:lpstr>Calibri</vt:lpstr>
      <vt:lpstr>Wingdings</vt:lpstr>
      <vt:lpstr>Helvetica</vt:lpstr>
      <vt:lpstr>微软雅黑</vt:lpstr>
      <vt:lpstr>Arial</vt:lpstr>
      <vt:lpstr>宋体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用户</dc:creator>
  <cp:lastModifiedBy>yuzhiqiang (E)</cp:lastModifiedBy>
  <cp:revision>405</cp:revision>
  <dcterms:created xsi:type="dcterms:W3CDTF">2018-06-05T03:46:20Z</dcterms:created>
  <dcterms:modified xsi:type="dcterms:W3CDTF">2019-05-09T12:07:21Z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2015_ms_pID_725343">
    <vt:lpwstr>(3)O6SYsJ17LuuvuZs5hWk2n/GF5FIkiVVhy1tDudVsQ+aoy63ebTbLwDBHw7Wt7SrIgdmznN5u
4XOd4COSSDmYkrob6eJwnIdAuwDa8c8tXOEKoyQ/jT9TAmH0cl8iWBtnveo9Fdlv9qm4/vsX
KaPecheNrVrhdZplcesJ73wjKejts+A5xJbq+jmx4qMa1mjaDxI8WGFdY4MBoOjbEPZ5rU1Z
jP8SdwHwHqer0ERocp</vt:lpwstr>
  </property>
  <property fmtid="{D5CDD505-2E9C-101B-9397-08002B2CF9AE}" pid="3" name="_2015_ms_pID_7253431">
    <vt:lpwstr>VM88Ub4l5gdvfhg8SIqMF6Jf1UG4TecG9iElyfqFn+rTfT/rq7o2oP
AlmGfitsPyw+H+B0tuKNFGHXARPpKCEchXnp54DO642pIHXPmHy1PfyO+0oi3Hn71d6x+Ftl
QMqjjeVVIj4Q+gjrwxMjnpFLaWwgSo1KUjuleWDchhF3s9YFN4gbowH52a5nzhOQ+IUoFdYN
hTDtMHkuBOFM8Z+7gGemXG5CA0/ZDgL/s2HY</vt:lpwstr>
  </property>
  <property fmtid="{D5CDD505-2E9C-101B-9397-08002B2CF9AE}" pid="4" name="_2015_ms_pID_7253432">
    <vt:lpwstr>17PXeN1m8wW5SGZpef3GMVE=</vt:lpwstr>
  </property>
  <property fmtid="{D5CDD505-2E9C-101B-9397-08002B2CF9AE}" pid="5" name="_readonly">
    <vt:lpwstr/>
  </property>
  <property fmtid="{D5CDD505-2E9C-101B-9397-08002B2CF9AE}" pid="6" name="_change">
    <vt:lpwstr/>
  </property>
  <property fmtid="{D5CDD505-2E9C-101B-9397-08002B2CF9AE}" pid="7" name="_full-control">
    <vt:lpwstr/>
  </property>
  <property fmtid="{D5CDD505-2E9C-101B-9397-08002B2CF9AE}" pid="8" name="sflag">
    <vt:lpwstr>1556179001</vt:lpwstr>
  </property>
</Properties>
</file>