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2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</p:sldIdLst>
  <p:sldSz cy="5143500" cx="9144000"/>
  <p:notesSz cx="6858000" cy="9144000"/>
  <p:embeddedFontLst>
    <p:embeddedFont>
      <p:font typeface="Helvetica Neue"/>
      <p:regular r:id="rId30"/>
      <p:bold r:id="rId31"/>
      <p:italic r:id="rId32"/>
      <p:boldItalic r:id="rId33"/>
    </p:embeddedFont>
    <p:embeddedFont>
      <p:font typeface="Helvetica Neue Light"/>
      <p:regular r:id="rId34"/>
      <p:bold r:id="rId35"/>
      <p:italic r:id="rId36"/>
      <p:boldItalic r:id="rId3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HelveticaNeue-bold.fntdata"/><Relationship Id="rId30" Type="http://schemas.openxmlformats.org/officeDocument/2006/relationships/font" Target="fonts/HelveticaNeue-regular.fntdata"/><Relationship Id="rId11" Type="http://schemas.openxmlformats.org/officeDocument/2006/relationships/slide" Target="slides/slide6.xml"/><Relationship Id="rId33" Type="http://schemas.openxmlformats.org/officeDocument/2006/relationships/font" Target="fonts/HelveticaNeue-boldItalic.fntdata"/><Relationship Id="rId10" Type="http://schemas.openxmlformats.org/officeDocument/2006/relationships/slide" Target="slides/slide5.xml"/><Relationship Id="rId32" Type="http://schemas.openxmlformats.org/officeDocument/2006/relationships/font" Target="fonts/HelveticaNeue-italic.fntdata"/><Relationship Id="rId13" Type="http://schemas.openxmlformats.org/officeDocument/2006/relationships/slide" Target="slides/slide8.xml"/><Relationship Id="rId35" Type="http://schemas.openxmlformats.org/officeDocument/2006/relationships/font" Target="fonts/HelveticaNeueLight-bold.fntdata"/><Relationship Id="rId12" Type="http://schemas.openxmlformats.org/officeDocument/2006/relationships/slide" Target="slides/slide7.xml"/><Relationship Id="rId34" Type="http://schemas.openxmlformats.org/officeDocument/2006/relationships/font" Target="fonts/HelveticaNeueLight-regular.fntdata"/><Relationship Id="rId15" Type="http://schemas.openxmlformats.org/officeDocument/2006/relationships/slide" Target="slides/slide10.xml"/><Relationship Id="rId37" Type="http://schemas.openxmlformats.org/officeDocument/2006/relationships/font" Target="fonts/HelveticaNeueLight-boldItalic.fntdata"/><Relationship Id="rId14" Type="http://schemas.openxmlformats.org/officeDocument/2006/relationships/slide" Target="slides/slide9.xml"/><Relationship Id="rId36" Type="http://schemas.openxmlformats.org/officeDocument/2006/relationships/font" Target="fonts/HelveticaNeueLight-italic.fntdata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3e60af3d71_5_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g3e60af3d71_5_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3e60af3d71_5_1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g3e60af3d71_5_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e60af3d71_5_3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g3e60af3d71_5_3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14a65cbc1a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14a65cbc1a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47b805a7ef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47b805a7ef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14a65cbc1a0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14a65cbc1a0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14a65cbc1a0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14a65cbc1a0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14a65cbc1a0_0_1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14a65cbc1a0_0_1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14a65cbc1a0_0_1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g14a65cbc1a0_0_1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14a65cbc1a0_0_1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14a65cbc1a0_0_1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14a65cbc1a0_0_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14a65cbc1a0_0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14a65cbc1a0_0_1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14a65cbc1a0_0_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14a65cbc1a0_0_2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g14a65cbc1a0_0_2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15388cf5146_1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15388cf5146_1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15388cf5146_1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15388cf5146_1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5388cf5146_1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5388cf5146_1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153a8a9629c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153a8a9629c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15388cf5146_0_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15388cf5146_0_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14b30e7a918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14b30e7a918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14a65cbc1a0_0_2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g14a65cbc1a0_0_2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14a65cbc1a0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14a65cbc1a0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14b30e7a918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14b30e7a918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14b30e7a918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14b30e7a918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3e60af3d71_5_24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" name="Google Shape;234;g3e60af3d71_5_24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595308" y="477346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8595308" y="477346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/>
          <p:nvPr>
            <p:ph type="title"/>
          </p:nvPr>
        </p:nvSpPr>
        <p:spPr>
          <a:xfrm>
            <a:off x="311700" y="166538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2" type="sldNum"/>
          </p:nvPr>
        </p:nvSpPr>
        <p:spPr>
          <a:xfrm>
            <a:off x="8595308" y="477346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  <p:pic>
        <p:nvPicPr>
          <p:cNvPr descr="字节跳动ByteDance-PPT-0724-03.jpg" id="22" name="Google Shape;22;p4"/>
          <p:cNvPicPr preferRelativeResize="0"/>
          <p:nvPr/>
        </p:nvPicPr>
        <p:blipFill rotWithShape="1">
          <a:blip r:embed="rId2">
            <a:alphaModFix/>
          </a:blip>
          <a:srcRect b="77239" l="-2032" r="95845" t="5150"/>
          <a:stretch/>
        </p:blipFill>
        <p:spPr>
          <a:xfrm>
            <a:off x="-165450" y="14"/>
            <a:ext cx="565202" cy="9057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311700" y="166538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6" name="Google Shape;26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7" name="Google Shape;27;p5"/>
          <p:cNvSpPr txBox="1"/>
          <p:nvPr>
            <p:ph idx="12" type="sldNum"/>
          </p:nvPr>
        </p:nvSpPr>
        <p:spPr>
          <a:xfrm>
            <a:off x="8595308" y="477346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  <p:pic>
        <p:nvPicPr>
          <p:cNvPr descr="字节跳动ByteDance-PPT-0724-03.jpg" id="28" name="Google Shape;28;p5"/>
          <p:cNvPicPr preferRelativeResize="0"/>
          <p:nvPr/>
        </p:nvPicPr>
        <p:blipFill rotWithShape="1">
          <a:blip r:embed="rId2">
            <a:alphaModFix/>
          </a:blip>
          <a:srcRect b="77239" l="-2032" r="95845" t="5150"/>
          <a:stretch/>
        </p:blipFill>
        <p:spPr>
          <a:xfrm>
            <a:off x="-195525" y="1"/>
            <a:ext cx="565202" cy="9057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311700" y="166538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2" type="sldNum"/>
          </p:nvPr>
        </p:nvSpPr>
        <p:spPr>
          <a:xfrm>
            <a:off x="8595308" y="477346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  <p:pic>
        <p:nvPicPr>
          <p:cNvPr descr="字节跳动ByteDance-PPT-0724-03.jpg" id="32" name="Google Shape;32;p6"/>
          <p:cNvPicPr preferRelativeResize="0"/>
          <p:nvPr/>
        </p:nvPicPr>
        <p:blipFill rotWithShape="1">
          <a:blip r:embed="rId2">
            <a:alphaModFix/>
          </a:blip>
          <a:srcRect b="77239" l="-2032" r="95845" t="5150"/>
          <a:stretch/>
        </p:blipFill>
        <p:spPr>
          <a:xfrm>
            <a:off x="-195525" y="1"/>
            <a:ext cx="565202" cy="9057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5" name="Google Shape;35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6" name="Google Shape;36;p7"/>
          <p:cNvSpPr txBox="1"/>
          <p:nvPr>
            <p:ph idx="12" type="sldNum"/>
          </p:nvPr>
        </p:nvSpPr>
        <p:spPr>
          <a:xfrm>
            <a:off x="8595308" y="477346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9" name="Google Shape;39;p8"/>
          <p:cNvSpPr txBox="1"/>
          <p:nvPr>
            <p:ph idx="12" type="sldNum"/>
          </p:nvPr>
        </p:nvSpPr>
        <p:spPr>
          <a:xfrm>
            <a:off x="8595308" y="477346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" name="Google Shape;42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3" name="Google Shape;43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4" name="Google Shape;44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5" name="Google Shape;45;p9"/>
          <p:cNvSpPr txBox="1"/>
          <p:nvPr>
            <p:ph idx="12" type="sldNum"/>
          </p:nvPr>
        </p:nvSpPr>
        <p:spPr>
          <a:xfrm>
            <a:off x="8595308" y="477346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8" name="Google Shape;48;p10"/>
          <p:cNvSpPr txBox="1"/>
          <p:nvPr>
            <p:ph idx="12" type="sldNum"/>
          </p:nvPr>
        </p:nvSpPr>
        <p:spPr>
          <a:xfrm>
            <a:off x="8595308" y="477346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1" name="Google Shape;51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2" name="Google Shape;52;p11"/>
          <p:cNvSpPr txBox="1"/>
          <p:nvPr>
            <p:ph idx="12" type="sldNum"/>
          </p:nvPr>
        </p:nvSpPr>
        <p:spPr>
          <a:xfrm>
            <a:off x="8595308" y="477346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2"/>
          <p:cNvSpPr txBox="1"/>
          <p:nvPr>
            <p:ph idx="12" type="sldNum"/>
          </p:nvPr>
        </p:nvSpPr>
        <p:spPr>
          <a:xfrm>
            <a:off x="8595308" y="477346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标题与副标题">
  <p:cSld name="TITLE_1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/>
          <p:nvPr>
            <p:ph type="title"/>
          </p:nvPr>
        </p:nvSpPr>
        <p:spPr>
          <a:xfrm>
            <a:off x="666750" y="862013"/>
            <a:ext cx="7810500" cy="1743075"/>
          </a:xfrm>
          <a:prstGeom prst="rect">
            <a:avLst/>
          </a:prstGeom>
          <a:noFill/>
          <a:ln>
            <a:noFill/>
          </a:ln>
        </p:spPr>
        <p:txBody>
          <a:bodyPr anchorCtr="0" anchor="b" bIns="19050" lIns="19050" spcFirstLastPara="1" rIns="19050" wrap="square" tIns="1905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"/>
              <a:buNone/>
              <a:defRPr b="0" i="0" sz="4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"/>
              <a:buNone/>
              <a:defRPr b="0" i="0" sz="4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"/>
              <a:buNone/>
              <a:defRPr b="0" i="0" sz="4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"/>
              <a:buNone/>
              <a:defRPr b="0" i="0" sz="4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"/>
              <a:buNone/>
              <a:defRPr b="0" i="0" sz="4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"/>
              <a:buNone/>
              <a:defRPr b="0" i="0" sz="4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"/>
              <a:buNone/>
              <a:defRPr b="0" i="0" sz="4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"/>
              <a:buNone/>
              <a:defRPr b="0" i="0" sz="4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"/>
              <a:buNone/>
              <a:defRPr b="0" i="0" sz="4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  <p:sp>
        <p:nvSpPr>
          <p:cNvPr id="57" name="Google Shape;57;p13"/>
          <p:cNvSpPr txBox="1"/>
          <p:nvPr>
            <p:ph idx="1" type="body"/>
          </p:nvPr>
        </p:nvSpPr>
        <p:spPr>
          <a:xfrm>
            <a:off x="666750" y="2652713"/>
            <a:ext cx="7810500" cy="595312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"/>
              <a:buNone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228600" lvl="1" marL="9144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"/>
              <a:buNone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-228600" lvl="2" marL="13716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"/>
              <a:buNone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-228600" lvl="3" marL="18288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"/>
              <a:buNone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-228600" lvl="4" marL="22860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"/>
              <a:buNone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-381000" lvl="5" marL="27432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-381000" lvl="6" marL="32004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-381000" lvl="7" marL="36576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-381000" lvl="8" marL="41148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  <p:sp>
        <p:nvSpPr>
          <p:cNvPr id="58" name="Google Shape;58;p13"/>
          <p:cNvSpPr txBox="1"/>
          <p:nvPr>
            <p:ph idx="12" type="sldNum"/>
          </p:nvPr>
        </p:nvSpPr>
        <p:spPr>
          <a:xfrm>
            <a:off x="4484637" y="4905375"/>
            <a:ext cx="169964" cy="172897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  <p:pic>
        <p:nvPicPr>
          <p:cNvPr descr="字节跳动ByteDance-PPT-0724-03.jpg" id="59" name="Google Shape;59;p13"/>
          <p:cNvPicPr preferRelativeResize="0"/>
          <p:nvPr/>
        </p:nvPicPr>
        <p:blipFill rotWithShape="1">
          <a:blip r:embed="rId2">
            <a:alphaModFix/>
          </a:blip>
          <a:srcRect b="1569" l="73004" r="-1465" t="87953"/>
          <a:stretch/>
        </p:blipFill>
        <p:spPr>
          <a:xfrm>
            <a:off x="7900826" y="4867686"/>
            <a:ext cx="1198052" cy="2482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4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166538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 b="1" sz="2400">
                <a:solidFill>
                  <a:srgbClr val="66666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595308" y="477346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800">
                <a:solidFill>
                  <a:srgbClr val="B7B7B7"/>
                </a:solidFill>
              </a:defRPr>
            </a:lvl1pPr>
            <a:lvl2pPr lvl="1" algn="r">
              <a:buNone/>
              <a:defRPr sz="800">
                <a:solidFill>
                  <a:srgbClr val="B7B7B7"/>
                </a:solidFill>
              </a:defRPr>
            </a:lvl2pPr>
            <a:lvl3pPr lvl="2" algn="r">
              <a:buNone/>
              <a:defRPr sz="800">
                <a:solidFill>
                  <a:srgbClr val="B7B7B7"/>
                </a:solidFill>
              </a:defRPr>
            </a:lvl3pPr>
            <a:lvl4pPr lvl="3" algn="r">
              <a:buNone/>
              <a:defRPr sz="800">
                <a:solidFill>
                  <a:srgbClr val="B7B7B7"/>
                </a:solidFill>
              </a:defRPr>
            </a:lvl4pPr>
            <a:lvl5pPr lvl="4" algn="r">
              <a:buNone/>
              <a:defRPr sz="800">
                <a:solidFill>
                  <a:srgbClr val="B7B7B7"/>
                </a:solidFill>
              </a:defRPr>
            </a:lvl5pPr>
            <a:lvl6pPr lvl="5" algn="r">
              <a:buNone/>
              <a:defRPr sz="800">
                <a:solidFill>
                  <a:srgbClr val="B7B7B7"/>
                </a:solidFill>
              </a:defRPr>
            </a:lvl6pPr>
            <a:lvl7pPr lvl="6" algn="r">
              <a:buNone/>
              <a:defRPr sz="800">
                <a:solidFill>
                  <a:srgbClr val="B7B7B7"/>
                </a:solidFill>
              </a:defRPr>
            </a:lvl7pPr>
            <a:lvl8pPr lvl="7" algn="r">
              <a:buNone/>
              <a:defRPr sz="800">
                <a:solidFill>
                  <a:srgbClr val="B7B7B7"/>
                </a:solidFill>
              </a:defRPr>
            </a:lvl8pPr>
            <a:lvl9pPr lvl="8" algn="r">
              <a:buNone/>
              <a:defRPr sz="800">
                <a:solidFill>
                  <a:srgbClr val="B7B7B7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  <p:pic>
        <p:nvPicPr>
          <p:cNvPr descr="字节跳动ByteDance-PPT-0724-03.jpg" id="9" name="Google Shape;9;p1"/>
          <p:cNvPicPr preferRelativeResize="0"/>
          <p:nvPr/>
        </p:nvPicPr>
        <p:blipFill rotWithShape="1">
          <a:blip r:embed="rId1">
            <a:alphaModFix/>
          </a:blip>
          <a:srcRect b="77239" l="-2032" r="95845" t="5150"/>
          <a:stretch/>
        </p:blipFill>
        <p:spPr>
          <a:xfrm>
            <a:off x="-187000" y="14"/>
            <a:ext cx="565202" cy="90577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字节跳动ByteDance-PPT-0724-03.jpg" id="10" name="Google Shape;10;p1"/>
          <p:cNvPicPr preferRelativeResize="0"/>
          <p:nvPr/>
        </p:nvPicPr>
        <p:blipFill rotWithShape="1">
          <a:blip r:embed="rId1">
            <a:alphaModFix/>
          </a:blip>
          <a:srcRect b="1569" l="73004" r="2382" t="87953"/>
          <a:stretch/>
        </p:blipFill>
        <p:spPr>
          <a:xfrm>
            <a:off x="7912500" y="4846138"/>
            <a:ext cx="1036078" cy="248273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0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9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s://github.com/leonardoFu/video-sei-event/blob/main/explainer.md" TargetMode="External"/><Relationship Id="rId4" Type="http://schemas.openxmlformats.org/officeDocument/2006/relationships/image" Target="../media/image10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5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2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4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9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hyperlink" Target="https://github.com/w3c/webcodecs/issues/198" TargetMode="External"/><Relationship Id="rId4" Type="http://schemas.openxmlformats.org/officeDocument/2006/relationships/image" Target="../media/image15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9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6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7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8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字节跳动ByteDance-PPT-0724-01.jpg" id="64" name="Google Shape;64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36640" y="0"/>
            <a:ext cx="9135880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4"/>
          <p:cNvSpPr txBox="1"/>
          <p:nvPr/>
        </p:nvSpPr>
        <p:spPr>
          <a:xfrm>
            <a:off x="391725" y="2093050"/>
            <a:ext cx="5986500" cy="58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5BAE"/>
              </a:buClr>
              <a:buSzPts val="3600"/>
              <a:buFont typeface="Helvetica Neue"/>
              <a:buNone/>
            </a:pPr>
            <a:r>
              <a:rPr b="1" lang="zh-CN" sz="3600">
                <a:solidFill>
                  <a:srgbClr val="3A5BA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Video的SEI规范提议</a:t>
            </a:r>
            <a:endParaRPr b="1" i="0" sz="3600" u="none" cap="none" strike="noStrike">
              <a:solidFill>
                <a:srgbClr val="3A5BA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6" name="Google Shape;66;p14"/>
          <p:cNvSpPr txBox="1"/>
          <p:nvPr/>
        </p:nvSpPr>
        <p:spPr>
          <a:xfrm>
            <a:off x="425897" y="2896000"/>
            <a:ext cx="2699100" cy="32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C4D0"/>
              </a:buClr>
              <a:buSzPts val="1900"/>
              <a:buFont typeface="Helvetica Neue"/>
              <a:buNone/>
            </a:pPr>
            <a:r>
              <a:rPr b="1" lang="zh-CN" sz="1900">
                <a:solidFill>
                  <a:srgbClr val="59C4D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付宇豪</a:t>
            </a:r>
            <a:endParaRPr b="1" sz="1900">
              <a:solidFill>
                <a:srgbClr val="59C4D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C4D0"/>
              </a:buClr>
              <a:buSzPts val="1900"/>
              <a:buFont typeface="Helvetica Neue"/>
              <a:buNone/>
            </a:pPr>
            <a:r>
              <a:rPr b="1" lang="zh-CN" sz="1900">
                <a:solidFill>
                  <a:srgbClr val="59C4D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字节跳动Web多媒体</a:t>
            </a:r>
            <a:endParaRPr b="1" sz="1900">
              <a:solidFill>
                <a:srgbClr val="59C4D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5"/>
          <p:cNvSpPr txBox="1"/>
          <p:nvPr/>
        </p:nvSpPr>
        <p:spPr>
          <a:xfrm>
            <a:off x="319482" y="274775"/>
            <a:ext cx="1056000" cy="32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5BAE"/>
              </a:buClr>
              <a:buSzPts val="1900"/>
              <a:buFont typeface="Helvetica Neue"/>
              <a:buNone/>
            </a:pPr>
            <a:r>
              <a:t/>
            </a:r>
            <a:endParaRPr b="1" i="0" sz="1900" u="none" cap="none" strike="noStrike">
              <a:solidFill>
                <a:srgbClr val="3A5BA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2" name="Google Shape;72;p15"/>
          <p:cNvSpPr txBox="1"/>
          <p:nvPr/>
        </p:nvSpPr>
        <p:spPr>
          <a:xfrm>
            <a:off x="2303750" y="1157975"/>
            <a:ext cx="2642100" cy="618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50" lIns="68525" spcFirstLastPara="1" rIns="68525" wrap="square" tIns="34250">
            <a:noAutofit/>
          </a:bodyPr>
          <a:lstStyle/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2100"/>
              <a:buFont typeface="Arial"/>
              <a:buNone/>
            </a:pPr>
            <a:r>
              <a:rPr b="1" lang="zh-CN" sz="2100">
                <a:solidFill>
                  <a:srgbClr val="5E5E5E"/>
                </a:solidFill>
              </a:rPr>
              <a:t>什么是视频中的SEI</a:t>
            </a:r>
            <a:endParaRPr b="1" i="0" sz="2100" u="none" cap="none" strike="noStrik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" name="Google Shape;73;p15"/>
          <p:cNvSpPr txBox="1"/>
          <p:nvPr/>
        </p:nvSpPr>
        <p:spPr>
          <a:xfrm>
            <a:off x="4729122" y="1172588"/>
            <a:ext cx="3908700" cy="422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50" lIns="68525" spcFirstLastPara="1" rIns="68525" wrap="square" tIns="34250">
            <a:noAutofit/>
          </a:bodyPr>
          <a:lstStyle/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A5A5A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" name="Google Shape;74;p15"/>
          <p:cNvSpPr txBox="1"/>
          <p:nvPr/>
        </p:nvSpPr>
        <p:spPr>
          <a:xfrm>
            <a:off x="1457085" y="1082486"/>
            <a:ext cx="565200" cy="774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50" lIns="68525" spcFirstLastPara="1" rIns="68525" wrap="square" tIns="34250">
            <a:noAutofit/>
          </a:bodyPr>
          <a:lstStyle/>
          <a:p>
            <a:pPr indent="0" lvl="0" marL="0" marR="0" rtl="0" algn="ctr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3A5BAE"/>
              </a:buClr>
              <a:buSzPts val="2700"/>
              <a:buFont typeface="Arial"/>
              <a:buNone/>
            </a:pPr>
            <a:r>
              <a:rPr b="1" i="0" lang="zh-CN" sz="2700" u="none" cap="none" strike="noStrike">
                <a:solidFill>
                  <a:srgbClr val="3A5BAE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r>
              <a:rPr b="1" i="0" lang="zh-CN" sz="2700" u="none" cap="none" strike="noStrike">
                <a:solidFill>
                  <a:srgbClr val="3A5BAE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sz="500"/>
          </a:p>
        </p:txBody>
      </p:sp>
      <p:cxnSp>
        <p:nvCxnSpPr>
          <p:cNvPr id="75" name="Google Shape;75;p15"/>
          <p:cNvCxnSpPr/>
          <p:nvPr/>
        </p:nvCxnSpPr>
        <p:spPr>
          <a:xfrm>
            <a:off x="2146686" y="1172600"/>
            <a:ext cx="0" cy="324000"/>
          </a:xfrm>
          <a:prstGeom prst="straightConnector1">
            <a:avLst/>
          </a:prstGeom>
          <a:noFill/>
          <a:ln cap="flat" cmpd="sng" w="12700">
            <a:solidFill>
              <a:srgbClr val="3A5BAE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76" name="Google Shape;76;p15"/>
          <p:cNvSpPr txBox="1"/>
          <p:nvPr/>
        </p:nvSpPr>
        <p:spPr>
          <a:xfrm>
            <a:off x="2305524" y="1948875"/>
            <a:ext cx="3179400" cy="618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50" lIns="68525" spcFirstLastPara="1" rIns="68525" wrap="square" tIns="34250">
            <a:noAutofit/>
          </a:bodyPr>
          <a:lstStyle/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2100"/>
              <a:buFont typeface="Arial"/>
              <a:buNone/>
            </a:pPr>
            <a:r>
              <a:rPr b="1" lang="zh-CN" sz="2100">
                <a:solidFill>
                  <a:srgbClr val="5E5E5E"/>
                </a:solidFill>
              </a:rPr>
              <a:t>缺少规范带来的困扰</a:t>
            </a:r>
            <a:endParaRPr b="1" i="0" sz="2100" u="none" cap="none" strike="noStrik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" name="Google Shape;77;p15"/>
          <p:cNvSpPr txBox="1"/>
          <p:nvPr/>
        </p:nvSpPr>
        <p:spPr>
          <a:xfrm>
            <a:off x="1458867" y="1873396"/>
            <a:ext cx="565200" cy="774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50" lIns="68525" spcFirstLastPara="1" rIns="68525" wrap="square" tIns="34250">
            <a:noAutofit/>
          </a:bodyPr>
          <a:lstStyle/>
          <a:p>
            <a:pPr indent="0" lvl="0" marL="0" marR="0" rtl="0" algn="ctr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3A5BAE"/>
              </a:buClr>
              <a:buSzPts val="2700"/>
              <a:buFont typeface="Arial"/>
              <a:buNone/>
            </a:pPr>
            <a:r>
              <a:rPr b="1" i="0" lang="zh-CN" sz="2700" u="none" cap="none" strike="noStrike">
                <a:solidFill>
                  <a:srgbClr val="3A5BAE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endParaRPr sz="500"/>
          </a:p>
        </p:txBody>
      </p:sp>
      <p:cxnSp>
        <p:nvCxnSpPr>
          <p:cNvPr id="78" name="Google Shape;78;p15"/>
          <p:cNvCxnSpPr/>
          <p:nvPr/>
        </p:nvCxnSpPr>
        <p:spPr>
          <a:xfrm>
            <a:off x="2148468" y="1963510"/>
            <a:ext cx="0" cy="324000"/>
          </a:xfrm>
          <a:prstGeom prst="straightConnector1">
            <a:avLst/>
          </a:prstGeom>
          <a:noFill/>
          <a:ln cap="flat" cmpd="sng" w="12700">
            <a:solidFill>
              <a:srgbClr val="3A5BAE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79" name="Google Shape;79;p15"/>
          <p:cNvSpPr txBox="1"/>
          <p:nvPr/>
        </p:nvSpPr>
        <p:spPr>
          <a:xfrm>
            <a:off x="2308025" y="2764675"/>
            <a:ext cx="3179400" cy="618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50" lIns="68525" spcFirstLastPara="1" rIns="68525" wrap="square" tIns="34250">
            <a:noAutofit/>
          </a:bodyPr>
          <a:lstStyle/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2100"/>
              <a:buFont typeface="Arial"/>
              <a:buNone/>
            </a:pPr>
            <a:r>
              <a:rPr b="1" lang="zh-CN" sz="2100">
                <a:solidFill>
                  <a:srgbClr val="5E5E5E"/>
                </a:solidFill>
              </a:rPr>
              <a:t>推进中的规范与讨论</a:t>
            </a:r>
            <a:endParaRPr b="1" i="0" sz="2100" u="none" cap="none" strike="noStrik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" name="Google Shape;80;p15"/>
          <p:cNvSpPr txBox="1"/>
          <p:nvPr/>
        </p:nvSpPr>
        <p:spPr>
          <a:xfrm>
            <a:off x="5619754" y="2802038"/>
            <a:ext cx="40503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50" lIns="68525" spcFirstLastPara="1" rIns="68525" wrap="square" tIns="34250">
            <a:noAutofit/>
          </a:bodyPr>
          <a:lstStyle/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A5A5A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" name="Google Shape;81;p15"/>
          <p:cNvSpPr txBox="1"/>
          <p:nvPr/>
        </p:nvSpPr>
        <p:spPr>
          <a:xfrm>
            <a:off x="1461361" y="2689174"/>
            <a:ext cx="565200" cy="774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50" lIns="68525" spcFirstLastPara="1" rIns="68525" wrap="square" tIns="34250">
            <a:noAutofit/>
          </a:bodyPr>
          <a:lstStyle/>
          <a:p>
            <a:pPr indent="0" lvl="0" marL="0" marR="0" rtl="0" algn="ctr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3A5BAE"/>
              </a:buClr>
              <a:buSzPts val="2700"/>
              <a:buFont typeface="Arial"/>
              <a:buNone/>
            </a:pPr>
            <a:r>
              <a:rPr b="1" i="0" lang="zh-CN" sz="2700" u="none" cap="none" strike="noStrike">
                <a:solidFill>
                  <a:srgbClr val="3A5BAE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endParaRPr sz="500"/>
          </a:p>
        </p:txBody>
      </p:sp>
      <p:cxnSp>
        <p:nvCxnSpPr>
          <p:cNvPr id="82" name="Google Shape;82;p15"/>
          <p:cNvCxnSpPr/>
          <p:nvPr/>
        </p:nvCxnSpPr>
        <p:spPr>
          <a:xfrm>
            <a:off x="2150962" y="2779288"/>
            <a:ext cx="0" cy="324000"/>
          </a:xfrm>
          <a:prstGeom prst="straightConnector1">
            <a:avLst/>
          </a:prstGeom>
          <a:noFill/>
          <a:ln cap="flat" cmpd="sng" w="12700">
            <a:solidFill>
              <a:srgbClr val="3A5BAE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83" name="Google Shape;83;p15"/>
          <p:cNvSpPr txBox="1"/>
          <p:nvPr/>
        </p:nvSpPr>
        <p:spPr>
          <a:xfrm>
            <a:off x="2308450" y="3575075"/>
            <a:ext cx="2103600" cy="618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50" lIns="68525" spcFirstLastPara="1" rIns="68525" wrap="square" tIns="34250">
            <a:noAutofit/>
          </a:bodyPr>
          <a:lstStyle/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2100"/>
              <a:buFont typeface="Arial"/>
              <a:buNone/>
            </a:pPr>
            <a:r>
              <a:rPr b="1" lang="zh-CN" sz="2100">
                <a:solidFill>
                  <a:srgbClr val="5E5E5E"/>
                </a:solidFill>
              </a:rPr>
              <a:t>理想的规范定义</a:t>
            </a:r>
            <a:endParaRPr b="1" i="0" sz="2100" u="none" cap="none" strike="noStrik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" name="Google Shape;84;p15"/>
          <p:cNvSpPr txBox="1"/>
          <p:nvPr/>
        </p:nvSpPr>
        <p:spPr>
          <a:xfrm>
            <a:off x="1461781" y="3499594"/>
            <a:ext cx="565200" cy="774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50" lIns="68525" spcFirstLastPara="1" rIns="68525" wrap="square" tIns="34250">
            <a:noAutofit/>
          </a:bodyPr>
          <a:lstStyle/>
          <a:p>
            <a:pPr indent="0" lvl="0" marL="0" marR="0" rtl="0" algn="ctr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3A5BAE"/>
              </a:buClr>
              <a:buSzPts val="2700"/>
              <a:buFont typeface="Arial"/>
              <a:buNone/>
            </a:pPr>
            <a:r>
              <a:rPr b="1" i="0" lang="zh-CN" sz="2700" u="none" cap="none" strike="noStrike">
                <a:solidFill>
                  <a:srgbClr val="3A5BAE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endParaRPr sz="500"/>
          </a:p>
        </p:txBody>
      </p:sp>
      <p:cxnSp>
        <p:nvCxnSpPr>
          <p:cNvPr id="85" name="Google Shape;85;p15"/>
          <p:cNvCxnSpPr/>
          <p:nvPr/>
        </p:nvCxnSpPr>
        <p:spPr>
          <a:xfrm>
            <a:off x="2151382" y="3589708"/>
            <a:ext cx="0" cy="324000"/>
          </a:xfrm>
          <a:prstGeom prst="straightConnector1">
            <a:avLst/>
          </a:prstGeom>
          <a:noFill/>
          <a:ln cap="flat" cmpd="sng" w="12700">
            <a:solidFill>
              <a:srgbClr val="3A5BAE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86" name="Google Shape;86;p15"/>
          <p:cNvSpPr txBox="1"/>
          <p:nvPr>
            <p:ph type="title"/>
          </p:nvPr>
        </p:nvSpPr>
        <p:spPr>
          <a:xfrm>
            <a:off x="311700" y="151913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CN" sz="3000">
                <a:solidFill>
                  <a:srgbClr val="3A5BA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目录</a:t>
            </a:r>
            <a:endParaRPr b="1" sz="3000">
              <a:solidFill>
                <a:srgbClr val="3A5BA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字节跳动ByteDance-PPT-0724-02.jpg" id="91" name="Google Shape;91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60" y="0"/>
            <a:ext cx="9135880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6"/>
          <p:cNvSpPr txBox="1"/>
          <p:nvPr/>
        </p:nvSpPr>
        <p:spPr>
          <a:xfrm>
            <a:off x="644525" y="1951375"/>
            <a:ext cx="3662400" cy="58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Helvetica Neue"/>
              <a:buNone/>
            </a:pPr>
            <a:r>
              <a:rPr b="1" lang="zh-CN" sz="36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01. 什么是SEI</a:t>
            </a:r>
            <a:endParaRPr b="1" i="0" sz="36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7"/>
          <p:cNvSpPr txBox="1"/>
          <p:nvPr>
            <p:ph type="title"/>
          </p:nvPr>
        </p:nvSpPr>
        <p:spPr>
          <a:xfrm>
            <a:off x="235500" y="166538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CN"/>
              <a:t>什么是SEI</a:t>
            </a:r>
            <a:endParaRPr/>
          </a:p>
        </p:txBody>
      </p:sp>
      <p:sp>
        <p:nvSpPr>
          <p:cNvPr id="98" name="Google Shape;98;p17"/>
          <p:cNvSpPr txBox="1"/>
          <p:nvPr/>
        </p:nvSpPr>
        <p:spPr>
          <a:xfrm>
            <a:off x="311700" y="1152475"/>
            <a:ext cx="42603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zh-CN" sz="1800">
                <a:solidFill>
                  <a:srgbClr val="595959"/>
                </a:solidFill>
              </a:rPr>
              <a:t>SEI的全称是Supplemental Enhancement Information, 意为补充增强信息，可携带编码、展示相关的补充信息，在H.264/H.265规范中都有支持，同时在已经定稿的H.266规范中也有相应的定义。</a:t>
            </a:r>
            <a:r>
              <a:rPr lang="zh-CN" sz="1800">
                <a:solidFill>
                  <a:srgbClr val="595959"/>
                </a:solidFill>
              </a:rPr>
              <a:t>它可以携带的信息类型很多，从H.264规范中定义的SEI类型就有多达28种。业务上常用的SEI类型为0x05，意为用户自定义信息</a:t>
            </a:r>
            <a:endParaRPr sz="1800">
              <a:solidFill>
                <a:srgbClr val="595959"/>
              </a:solidFill>
            </a:endParaRPr>
          </a:p>
        </p:txBody>
      </p:sp>
      <p:pic>
        <p:nvPicPr>
          <p:cNvPr id="99" name="Google Shape;99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83900" y="1009700"/>
            <a:ext cx="4364052" cy="29235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8"/>
          <p:cNvSpPr txBox="1"/>
          <p:nvPr>
            <p:ph type="title"/>
          </p:nvPr>
        </p:nvSpPr>
        <p:spPr>
          <a:xfrm>
            <a:off x="235500" y="166538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CN"/>
              <a:t>SEI的</a:t>
            </a:r>
            <a:r>
              <a:rPr lang="zh-CN"/>
              <a:t>应用场景</a:t>
            </a:r>
            <a:endParaRPr/>
          </a:p>
        </p:txBody>
      </p:sp>
      <p:sp>
        <p:nvSpPr>
          <p:cNvPr id="105" name="Google Shape;105;p18"/>
          <p:cNvSpPr txBox="1"/>
          <p:nvPr/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</p:txBody>
      </p:sp>
      <p:pic>
        <p:nvPicPr>
          <p:cNvPr id="106" name="Google Shape;106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73975" y="786912"/>
            <a:ext cx="6396052" cy="3569675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8"/>
          <p:cNvSpPr txBox="1"/>
          <p:nvPr/>
        </p:nvSpPr>
        <p:spPr>
          <a:xfrm>
            <a:off x="2267700" y="4491400"/>
            <a:ext cx="4608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CN"/>
              <a:t>在防</a:t>
            </a:r>
            <a:r>
              <a:rPr lang="zh-CN"/>
              <a:t>挡弹幕视频中携带蒙版信息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9"/>
          <p:cNvSpPr txBox="1"/>
          <p:nvPr>
            <p:ph type="title"/>
          </p:nvPr>
        </p:nvSpPr>
        <p:spPr>
          <a:xfrm>
            <a:off x="235500" y="166538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CN"/>
              <a:t>SEI的应用场景</a:t>
            </a:r>
            <a:endParaRPr/>
          </a:p>
        </p:txBody>
      </p:sp>
      <p:sp>
        <p:nvSpPr>
          <p:cNvPr id="113" name="Google Shape;113;p19"/>
          <p:cNvSpPr txBox="1"/>
          <p:nvPr/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</p:txBody>
      </p:sp>
      <p:sp>
        <p:nvSpPr>
          <p:cNvPr id="114" name="Google Shape;114;p19"/>
          <p:cNvSpPr txBox="1"/>
          <p:nvPr/>
        </p:nvSpPr>
        <p:spPr>
          <a:xfrm>
            <a:off x="2267700" y="4454775"/>
            <a:ext cx="4608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CN"/>
              <a:t>直播过程中同步活动事件</a:t>
            </a:r>
            <a:endParaRPr/>
          </a:p>
        </p:txBody>
      </p:sp>
      <p:pic>
        <p:nvPicPr>
          <p:cNvPr id="115" name="Google Shape;115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62963" y="828525"/>
            <a:ext cx="3418070" cy="34131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0"/>
          <p:cNvSpPr txBox="1"/>
          <p:nvPr>
            <p:ph type="title"/>
          </p:nvPr>
        </p:nvSpPr>
        <p:spPr>
          <a:xfrm>
            <a:off x="235500" y="166538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CN"/>
              <a:t>SEI的应用场景</a:t>
            </a:r>
            <a:endParaRPr/>
          </a:p>
        </p:txBody>
      </p:sp>
      <p:sp>
        <p:nvSpPr>
          <p:cNvPr id="121" name="Google Shape;121;p20"/>
          <p:cNvSpPr txBox="1"/>
          <p:nvPr/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</p:txBody>
      </p:sp>
      <p:sp>
        <p:nvSpPr>
          <p:cNvPr id="122" name="Google Shape;122;p20"/>
          <p:cNvSpPr txBox="1"/>
          <p:nvPr/>
        </p:nvSpPr>
        <p:spPr>
          <a:xfrm>
            <a:off x="2267700" y="4440125"/>
            <a:ext cx="4608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CN"/>
              <a:t>计算直播端到端延迟</a:t>
            </a:r>
            <a:endParaRPr/>
          </a:p>
        </p:txBody>
      </p:sp>
      <p:pic>
        <p:nvPicPr>
          <p:cNvPr id="123" name="Google Shape;123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17624" y="859738"/>
            <a:ext cx="7046400" cy="3459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1"/>
          <p:cNvSpPr txBox="1"/>
          <p:nvPr>
            <p:ph type="title"/>
          </p:nvPr>
        </p:nvSpPr>
        <p:spPr>
          <a:xfrm>
            <a:off x="235500" y="166538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CN"/>
              <a:t>SEI的应用场景</a:t>
            </a:r>
            <a:endParaRPr/>
          </a:p>
        </p:txBody>
      </p:sp>
      <p:sp>
        <p:nvSpPr>
          <p:cNvPr id="129" name="Google Shape;129;p21"/>
          <p:cNvSpPr txBox="1"/>
          <p:nvPr/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</p:txBody>
      </p:sp>
      <p:sp>
        <p:nvSpPr>
          <p:cNvPr id="130" name="Google Shape;130;p21"/>
          <p:cNvSpPr txBox="1"/>
          <p:nvPr/>
        </p:nvSpPr>
        <p:spPr>
          <a:xfrm>
            <a:off x="2267700" y="4529775"/>
            <a:ext cx="4608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CN"/>
              <a:t>实时字幕翻译</a:t>
            </a:r>
            <a:endParaRPr/>
          </a:p>
        </p:txBody>
      </p:sp>
      <p:pic>
        <p:nvPicPr>
          <p:cNvPr id="131" name="Google Shape;131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76026" y="887325"/>
            <a:ext cx="6391926" cy="3595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字节跳动ByteDance-PPT-0724-02.jpg" id="136" name="Google Shape;136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60" y="0"/>
            <a:ext cx="9135880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22"/>
          <p:cNvSpPr txBox="1"/>
          <p:nvPr/>
        </p:nvSpPr>
        <p:spPr>
          <a:xfrm>
            <a:off x="644525" y="1951375"/>
            <a:ext cx="5338500" cy="58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Helvetica Neue"/>
              <a:buNone/>
            </a:pPr>
            <a:r>
              <a:rPr b="1" lang="zh-CN" sz="36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02. </a:t>
            </a:r>
            <a:r>
              <a:rPr b="1" lang="zh-CN" sz="36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缺少规范带来的困扰</a:t>
            </a:r>
            <a:endParaRPr b="1" i="0" sz="36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3"/>
          <p:cNvSpPr txBox="1"/>
          <p:nvPr>
            <p:ph type="title"/>
          </p:nvPr>
        </p:nvSpPr>
        <p:spPr>
          <a:xfrm>
            <a:off x="235500" y="166538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CN"/>
              <a:t>缺少规范带来的困扰</a:t>
            </a:r>
            <a:endParaRPr/>
          </a:p>
        </p:txBody>
      </p:sp>
      <p:sp>
        <p:nvSpPr>
          <p:cNvPr id="143" name="Google Shape;143;p23"/>
          <p:cNvSpPr txBox="1"/>
          <p:nvPr/>
        </p:nvSpPr>
        <p:spPr>
          <a:xfrm>
            <a:off x="2267700" y="4332775"/>
            <a:ext cx="4608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CN"/>
              <a:t>一个常见的Web播放流程</a:t>
            </a:r>
            <a:endParaRPr/>
          </a:p>
        </p:txBody>
      </p:sp>
      <p:pic>
        <p:nvPicPr>
          <p:cNvPr id="144" name="Google Shape;144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3075" y="1254524"/>
            <a:ext cx="7785452" cy="2634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4"/>
          <p:cNvSpPr txBox="1"/>
          <p:nvPr>
            <p:ph type="title"/>
          </p:nvPr>
        </p:nvSpPr>
        <p:spPr>
          <a:xfrm>
            <a:off x="235500" y="166538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CN"/>
              <a:t>缺少规范带来的困扰</a:t>
            </a:r>
            <a:endParaRPr/>
          </a:p>
        </p:txBody>
      </p:sp>
      <p:sp>
        <p:nvSpPr>
          <p:cNvPr id="150" name="Google Shape;150;p24"/>
          <p:cNvSpPr txBox="1"/>
          <p:nvPr/>
        </p:nvSpPr>
        <p:spPr>
          <a:xfrm>
            <a:off x="2267700" y="4388825"/>
            <a:ext cx="4608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CN"/>
              <a:t>链路较长+渲染精度不足</a:t>
            </a:r>
            <a:endParaRPr/>
          </a:p>
        </p:txBody>
      </p:sp>
      <p:pic>
        <p:nvPicPr>
          <p:cNvPr id="151" name="Google Shape;151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891638"/>
            <a:ext cx="8243231" cy="33447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5"/>
          <p:cNvSpPr txBox="1"/>
          <p:nvPr>
            <p:ph type="title"/>
          </p:nvPr>
        </p:nvSpPr>
        <p:spPr>
          <a:xfrm>
            <a:off x="235500" y="166538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CN"/>
              <a:t>缺少规范带来的困扰</a:t>
            </a:r>
            <a:endParaRPr/>
          </a:p>
        </p:txBody>
      </p:sp>
      <p:sp>
        <p:nvSpPr>
          <p:cNvPr id="157" name="Google Shape;157;p25"/>
          <p:cNvSpPr txBox="1"/>
          <p:nvPr/>
        </p:nvSpPr>
        <p:spPr>
          <a:xfrm>
            <a:off x="2267700" y="4147050"/>
            <a:ext cx="4608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CN"/>
              <a:t>Safari</a:t>
            </a:r>
            <a:r>
              <a:rPr lang="zh-CN"/>
              <a:t>不支持MediaSource</a:t>
            </a:r>
            <a:endParaRPr/>
          </a:p>
        </p:txBody>
      </p:sp>
      <p:pic>
        <p:nvPicPr>
          <p:cNvPr id="158" name="Google Shape;158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49185" y="1316188"/>
            <a:ext cx="6893227" cy="25111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字节跳动ByteDance-PPT-0724-02.jpg" id="163" name="Google Shape;163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60" y="0"/>
            <a:ext cx="9135880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26"/>
          <p:cNvSpPr txBox="1"/>
          <p:nvPr/>
        </p:nvSpPr>
        <p:spPr>
          <a:xfrm>
            <a:off x="644525" y="1951375"/>
            <a:ext cx="5338500" cy="58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Helvetica Neue"/>
              <a:buNone/>
            </a:pPr>
            <a:r>
              <a:rPr b="1" lang="zh-CN" sz="36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03. </a:t>
            </a:r>
            <a:r>
              <a:rPr b="1" lang="zh-CN" sz="36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推进中的规范与讨论</a:t>
            </a:r>
            <a:endParaRPr b="1" i="0" sz="36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7"/>
          <p:cNvSpPr txBox="1"/>
          <p:nvPr>
            <p:ph type="title"/>
          </p:nvPr>
        </p:nvSpPr>
        <p:spPr>
          <a:xfrm>
            <a:off x="235500" y="166538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CN"/>
              <a:t>Video SEI event</a:t>
            </a:r>
            <a:endParaRPr/>
          </a:p>
        </p:txBody>
      </p:sp>
      <p:sp>
        <p:nvSpPr>
          <p:cNvPr id="170" name="Google Shape;170;p27"/>
          <p:cNvSpPr txBox="1"/>
          <p:nvPr/>
        </p:nvSpPr>
        <p:spPr>
          <a:xfrm>
            <a:off x="284600" y="1368625"/>
            <a:ext cx="3940200" cy="355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Char char="●"/>
            </a:pPr>
            <a:r>
              <a:rPr lang="zh-CN" sz="1800">
                <a:solidFill>
                  <a:srgbClr val="595959"/>
                </a:solidFill>
              </a:rPr>
              <a:t>在WICG</a:t>
            </a:r>
            <a:r>
              <a:rPr lang="zh-CN" sz="1800" u="sng">
                <a:solidFill>
                  <a:schemeClr val="hlink"/>
                </a:solidFill>
                <a:hlinkClick r:id="rId3"/>
              </a:rPr>
              <a:t>讨论</a:t>
            </a:r>
            <a:r>
              <a:rPr lang="zh-CN" sz="1800">
                <a:solidFill>
                  <a:srgbClr val="595959"/>
                </a:solidFill>
              </a:rPr>
              <a:t>推进</a:t>
            </a:r>
            <a:endParaRPr sz="1800">
              <a:solidFill>
                <a:srgbClr val="595959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Char char="●"/>
            </a:pPr>
            <a:r>
              <a:rPr lang="zh-CN" sz="1800">
                <a:solidFill>
                  <a:srgbClr val="595959"/>
                </a:solidFill>
              </a:rPr>
              <a:t>通过事件机制同步SEI内容与播放时间</a:t>
            </a:r>
            <a:endParaRPr sz="1800">
              <a:solidFill>
                <a:srgbClr val="595959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Char char="●"/>
            </a:pPr>
            <a:r>
              <a:rPr lang="zh-CN" sz="1800">
                <a:solidFill>
                  <a:srgbClr val="595959"/>
                </a:solidFill>
              </a:rPr>
              <a:t>优点：同时满足video.src播放与MSE播放</a:t>
            </a:r>
            <a:endParaRPr sz="1800">
              <a:solidFill>
                <a:srgbClr val="595959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Char char="●"/>
            </a:pPr>
            <a:r>
              <a:rPr lang="zh-CN" sz="1800">
                <a:solidFill>
                  <a:srgbClr val="595959"/>
                </a:solidFill>
              </a:rPr>
              <a:t>限制：事件频率限制、渲染</a:t>
            </a:r>
            <a:r>
              <a:rPr lang="zh-CN" sz="1800">
                <a:solidFill>
                  <a:srgbClr val="595959"/>
                </a:solidFill>
              </a:rPr>
              <a:t>精度</a:t>
            </a:r>
            <a:endParaRPr sz="1800">
              <a:solidFill>
                <a:srgbClr val="595959"/>
              </a:solidFill>
            </a:endParaRPr>
          </a:p>
        </p:txBody>
      </p:sp>
      <p:pic>
        <p:nvPicPr>
          <p:cNvPr id="171" name="Google Shape;171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43331" y="3"/>
            <a:ext cx="420066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8"/>
          <p:cNvSpPr txBox="1"/>
          <p:nvPr>
            <p:ph type="title"/>
          </p:nvPr>
        </p:nvSpPr>
        <p:spPr>
          <a:xfrm>
            <a:off x="235500" y="166538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CN"/>
              <a:t>Video SEI event</a:t>
            </a:r>
            <a:endParaRPr/>
          </a:p>
        </p:txBody>
      </p:sp>
      <p:sp>
        <p:nvSpPr>
          <p:cNvPr id="177" name="Google Shape;177;p28"/>
          <p:cNvSpPr txBox="1"/>
          <p:nvPr/>
        </p:nvSpPr>
        <p:spPr>
          <a:xfrm>
            <a:off x="2267700" y="4533300"/>
            <a:ext cx="4608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CN"/>
              <a:t>与video-rvfc</a:t>
            </a:r>
            <a:r>
              <a:rPr lang="zh-CN"/>
              <a:t>规范一起提升渲染精确度</a:t>
            </a:r>
            <a:endParaRPr/>
          </a:p>
        </p:txBody>
      </p:sp>
      <p:pic>
        <p:nvPicPr>
          <p:cNvPr id="178" name="Google Shape;178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70350" y="827113"/>
            <a:ext cx="3850908" cy="34892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9"/>
          <p:cNvSpPr txBox="1"/>
          <p:nvPr>
            <p:ph type="title"/>
          </p:nvPr>
        </p:nvSpPr>
        <p:spPr>
          <a:xfrm>
            <a:off x="235500" y="166538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CN"/>
              <a:t>Video SEI event</a:t>
            </a:r>
            <a:endParaRPr/>
          </a:p>
        </p:txBody>
      </p:sp>
      <p:sp>
        <p:nvSpPr>
          <p:cNvPr id="184" name="Google Shape;184;p29"/>
          <p:cNvSpPr txBox="1"/>
          <p:nvPr/>
        </p:nvSpPr>
        <p:spPr>
          <a:xfrm>
            <a:off x="2267700" y="4533300"/>
            <a:ext cx="4608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CN"/>
              <a:t>与video-rvfc规范一起提升渲染精确度</a:t>
            </a:r>
            <a:endParaRPr/>
          </a:p>
        </p:txBody>
      </p:sp>
      <p:pic>
        <p:nvPicPr>
          <p:cNvPr id="185" name="Google Shape;185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85500" y="635350"/>
            <a:ext cx="3906426" cy="3764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0"/>
          <p:cNvSpPr txBox="1"/>
          <p:nvPr>
            <p:ph type="title"/>
          </p:nvPr>
        </p:nvSpPr>
        <p:spPr>
          <a:xfrm>
            <a:off x="235500" y="166538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CN"/>
              <a:t>Video SEI event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30"/>
          <p:cNvSpPr txBox="1"/>
          <p:nvPr/>
        </p:nvSpPr>
        <p:spPr>
          <a:xfrm>
            <a:off x="2267700" y="4147050"/>
            <a:ext cx="4608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CN"/>
              <a:t>使用SEI事件使流程精简</a:t>
            </a:r>
            <a:endParaRPr/>
          </a:p>
        </p:txBody>
      </p:sp>
      <p:pic>
        <p:nvPicPr>
          <p:cNvPr id="192" name="Google Shape;192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8125" y="1075525"/>
            <a:ext cx="8267750" cy="2660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31"/>
          <p:cNvSpPr txBox="1"/>
          <p:nvPr>
            <p:ph type="title"/>
          </p:nvPr>
        </p:nvSpPr>
        <p:spPr>
          <a:xfrm>
            <a:off x="235500" y="166538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CN"/>
              <a:t>DataCue</a:t>
            </a:r>
            <a:r>
              <a:rPr lang="zh-CN"/>
              <a:t>规范</a:t>
            </a:r>
            <a:endParaRPr/>
          </a:p>
        </p:txBody>
      </p:sp>
      <p:sp>
        <p:nvSpPr>
          <p:cNvPr id="198" name="Google Shape;198;p31"/>
          <p:cNvSpPr txBox="1"/>
          <p:nvPr/>
        </p:nvSpPr>
        <p:spPr>
          <a:xfrm>
            <a:off x="301950" y="962950"/>
            <a:ext cx="4343700" cy="349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Char char="●"/>
            </a:pPr>
            <a:r>
              <a:rPr lang="zh-CN" sz="1800">
                <a:solidFill>
                  <a:srgbClr val="595959"/>
                </a:solidFill>
              </a:rPr>
              <a:t>将video</a:t>
            </a:r>
            <a:r>
              <a:rPr lang="zh-CN" sz="1800">
                <a:solidFill>
                  <a:srgbClr val="595959"/>
                </a:solidFill>
              </a:rPr>
              <a:t>带内、带外的数据抽象成video的各种metadata，映射到video元素播放的时间点上</a:t>
            </a:r>
            <a:endParaRPr sz="1800">
              <a:solidFill>
                <a:srgbClr val="595959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Char char="●"/>
            </a:pPr>
            <a:r>
              <a:rPr lang="zh-CN" sz="1800">
                <a:solidFill>
                  <a:srgbClr val="595959"/>
                </a:solidFill>
              </a:rPr>
              <a:t>通过监听textTrack的addCue事件感知到有新的时间点加入</a:t>
            </a:r>
            <a:endParaRPr sz="1800">
              <a:solidFill>
                <a:srgbClr val="595959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Char char="●"/>
            </a:pPr>
            <a:r>
              <a:rPr lang="zh-CN" sz="1800">
                <a:solidFill>
                  <a:srgbClr val="595959"/>
                </a:solidFill>
              </a:rPr>
              <a:t>通过cue的onEnter/onExit事件可以触发应用回调</a:t>
            </a:r>
            <a:endParaRPr sz="1800">
              <a:solidFill>
                <a:srgbClr val="595959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Char char="●"/>
            </a:pPr>
            <a:r>
              <a:rPr lang="zh-CN" sz="1800">
                <a:solidFill>
                  <a:srgbClr val="595959"/>
                </a:solidFill>
              </a:rPr>
              <a:t>通过activeCues属性可以获取到可用的cue列表</a:t>
            </a:r>
            <a:endParaRPr sz="1800">
              <a:solidFill>
                <a:srgbClr val="595959"/>
              </a:solidFill>
            </a:endParaRPr>
          </a:p>
        </p:txBody>
      </p:sp>
      <p:pic>
        <p:nvPicPr>
          <p:cNvPr id="199" name="Google Shape;199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47300" y="-49925"/>
            <a:ext cx="4236650" cy="5193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2"/>
          <p:cNvSpPr txBox="1"/>
          <p:nvPr>
            <p:ph type="title"/>
          </p:nvPr>
        </p:nvSpPr>
        <p:spPr>
          <a:xfrm>
            <a:off x="311700" y="166538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CN"/>
              <a:t>与WebCodecs</a:t>
            </a:r>
            <a:r>
              <a:rPr lang="zh-CN"/>
              <a:t>一起使用</a:t>
            </a:r>
            <a:endParaRPr/>
          </a:p>
        </p:txBody>
      </p:sp>
      <p:sp>
        <p:nvSpPr>
          <p:cNvPr id="205" name="Google Shape;205;p32"/>
          <p:cNvSpPr txBox="1"/>
          <p:nvPr>
            <p:ph idx="1" type="body"/>
          </p:nvPr>
        </p:nvSpPr>
        <p:spPr>
          <a:xfrm>
            <a:off x="311700" y="1128575"/>
            <a:ext cx="4192500" cy="344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zh-CN"/>
              <a:t>现有的</a:t>
            </a:r>
            <a:r>
              <a:rPr lang="zh-CN" u="sng">
                <a:solidFill>
                  <a:schemeClr val="hlink"/>
                </a:solidFill>
                <a:hlinkClick r:id="rId3"/>
              </a:rPr>
              <a:t>讨论</a:t>
            </a:r>
            <a:r>
              <a:rPr lang="zh-CN"/>
              <a:t>希望在解码时从回调中获取到SEI/SPS/VUI信息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zh-CN"/>
              <a:t>WebCodecs可以在构建帧时提供metadata解析？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zh-CN"/>
              <a:t>通过presentTimestamp可以将帧的SEI和VideoFrame进行精确的匹配渲染</a:t>
            </a:r>
            <a:endParaRPr/>
          </a:p>
        </p:txBody>
      </p:sp>
      <p:pic>
        <p:nvPicPr>
          <p:cNvPr id="206" name="Google Shape;206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22200" y="664237"/>
            <a:ext cx="4110100" cy="41545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字节跳动ByteDance-PPT-0724-02.jpg" id="211" name="Google Shape;211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60" y="0"/>
            <a:ext cx="9135880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33"/>
          <p:cNvSpPr txBox="1"/>
          <p:nvPr/>
        </p:nvSpPr>
        <p:spPr>
          <a:xfrm>
            <a:off x="644525" y="1951375"/>
            <a:ext cx="5338500" cy="58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Helvetica Neue"/>
              <a:buNone/>
            </a:pPr>
            <a:r>
              <a:rPr b="1" lang="zh-CN" sz="36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04. </a:t>
            </a:r>
            <a:r>
              <a:rPr b="1" lang="zh-CN" sz="36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理想的规范定义</a:t>
            </a:r>
            <a:endParaRPr b="1" i="0" sz="36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34"/>
          <p:cNvSpPr txBox="1"/>
          <p:nvPr>
            <p:ph type="title"/>
          </p:nvPr>
        </p:nvSpPr>
        <p:spPr>
          <a:xfrm>
            <a:off x="235500" y="166538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CN"/>
              <a:t>理想的规范定义</a:t>
            </a:r>
            <a:endParaRPr/>
          </a:p>
        </p:txBody>
      </p:sp>
      <p:sp>
        <p:nvSpPr>
          <p:cNvPr id="218" name="Google Shape;218;p34"/>
          <p:cNvSpPr txBox="1"/>
          <p:nvPr/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Char char="●"/>
            </a:pPr>
            <a:r>
              <a:rPr lang="zh-CN" sz="1800">
                <a:solidFill>
                  <a:srgbClr val="595959"/>
                </a:solidFill>
              </a:rPr>
              <a:t>向应用层隐藏复杂性</a:t>
            </a:r>
            <a:endParaRPr sz="1800">
              <a:solidFill>
                <a:srgbClr val="595959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Char char="●"/>
            </a:pPr>
            <a:r>
              <a:rPr lang="zh-CN" sz="1800">
                <a:solidFill>
                  <a:srgbClr val="595959"/>
                </a:solidFill>
              </a:rPr>
              <a:t>留给应用层处理时间</a:t>
            </a:r>
            <a:endParaRPr sz="1800">
              <a:solidFill>
                <a:srgbClr val="595959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Char char="●"/>
            </a:pPr>
            <a:r>
              <a:rPr lang="zh-CN" sz="1800">
                <a:solidFill>
                  <a:srgbClr val="595959"/>
                </a:solidFill>
              </a:rPr>
              <a:t>提供不同精度的方案</a:t>
            </a:r>
            <a:endParaRPr sz="1800">
              <a:solidFill>
                <a:srgbClr val="595959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Char char="●"/>
            </a:pPr>
            <a:r>
              <a:rPr lang="zh-CN" sz="1800">
                <a:solidFill>
                  <a:srgbClr val="595959"/>
                </a:solidFill>
              </a:rPr>
              <a:t>兼容video.src播放方式</a:t>
            </a:r>
            <a:endParaRPr sz="1800">
              <a:solidFill>
                <a:srgbClr val="595959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5"/>
          <p:cNvSpPr txBox="1"/>
          <p:nvPr>
            <p:ph type="title"/>
          </p:nvPr>
        </p:nvSpPr>
        <p:spPr>
          <a:xfrm>
            <a:off x="235500" y="166538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CN"/>
              <a:t>应用处理时机</a:t>
            </a:r>
            <a:endParaRPr/>
          </a:p>
        </p:txBody>
      </p:sp>
      <p:pic>
        <p:nvPicPr>
          <p:cNvPr id="224" name="Google Shape;224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92187" y="830325"/>
            <a:ext cx="6207227" cy="3358201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35"/>
          <p:cNvSpPr txBox="1"/>
          <p:nvPr/>
        </p:nvSpPr>
        <p:spPr>
          <a:xfrm>
            <a:off x="2946600" y="4441800"/>
            <a:ext cx="3250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CN"/>
              <a:t>接收 -&gt; 渲染 有充分的处理时间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36"/>
          <p:cNvSpPr txBox="1"/>
          <p:nvPr>
            <p:ph type="title"/>
          </p:nvPr>
        </p:nvSpPr>
        <p:spPr>
          <a:xfrm>
            <a:off x="235500" y="166538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CN"/>
              <a:t>提供不同精度的处理方案</a:t>
            </a:r>
            <a:endParaRPr/>
          </a:p>
        </p:txBody>
      </p:sp>
      <p:pic>
        <p:nvPicPr>
          <p:cNvPr id="231" name="Google Shape;231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39038" y="739238"/>
            <a:ext cx="7113527" cy="40994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字节跳动ByteDance-PPT-0724-04.jpg" id="236" name="Google Shape;236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60" y="0"/>
            <a:ext cx="9135880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37"/>
          <p:cNvSpPr txBox="1"/>
          <p:nvPr/>
        </p:nvSpPr>
        <p:spPr>
          <a:xfrm>
            <a:off x="1456773" y="2280656"/>
            <a:ext cx="2045804" cy="582189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Helvetica Neue"/>
              <a:buNone/>
            </a:pPr>
            <a:r>
              <a:rPr b="1" i="0" lang="zh-CN" sz="36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THANKS</a:t>
            </a:r>
            <a:endParaRPr sz="5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