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514"/>
    <p:restoredTop sz="94595"/>
  </p:normalViewPr>
  <p:slideViewPr>
    <p:cSldViewPr snapToGrid="0" snapToObjects="1">
      <p:cViewPr varScale="1">
        <p:scale>
          <a:sx n="128" d="100"/>
          <a:sy n="128" d="100"/>
        </p:scale>
        <p:origin x="54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0D737E-EB95-B842-9876-DFEF91C7B6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FF381E-4C5A-7B43-A078-6A744DC619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EAB3A5-F40B-E04A-A48A-EBC9C2B35E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086A4-6296-434E-8546-B5CDD12A7A60}" type="datetimeFigureOut">
              <a:rPr lang="en-GB" smtClean="0"/>
              <a:t>28/02/2019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37A390-679A-FE44-B3F8-3696F2D7BC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617C93-873C-4C4E-916B-B5E3677EFB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2F264-9074-0D4B-99A6-352359BABE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60647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950D04-0F9D-F94A-8E98-04D5A86E00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A71422-70D0-3542-A9B0-9C18749EEC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F3118B-9D2F-0F4D-B9C5-F4889A0326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086A4-6296-434E-8546-B5CDD12A7A60}" type="datetimeFigureOut">
              <a:rPr lang="en-GB" smtClean="0"/>
              <a:t>28/02/2019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09D485-2D7F-B846-943D-7806122EA4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88FC0A-E29E-4B4B-A03B-4B042CA2CB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2F264-9074-0D4B-99A6-352359BABE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00479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D3BE9-2A06-844E-A834-BE9DD941CE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368FD8-917F-134F-9236-75CD78EB56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2E7847-FB6A-8F49-BC21-1885EFCF65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086A4-6296-434E-8546-B5CDD12A7A60}" type="datetimeFigureOut">
              <a:rPr lang="en-GB" smtClean="0"/>
              <a:t>28/02/2019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15F52E-E653-1D42-8DE9-1DE693A894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B324B9-DB2C-F946-83E8-4E7AFB9E16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2F264-9074-0D4B-99A6-352359BABE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95627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39D86D-067C-5441-9760-FFE2F51CF3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DB0ED5-01E6-2C40-A819-F3D322E278F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5FCDB01-587B-3B47-AA1C-2D3BF4FA67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829C1C-533C-B74E-A03D-F2430BDAAC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086A4-6296-434E-8546-B5CDD12A7A60}" type="datetimeFigureOut">
              <a:rPr lang="en-GB" smtClean="0"/>
              <a:t>28/02/2019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7F14D3-7E57-7E49-B967-E5C1C20E0E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620F8C-2AE4-D743-8593-473B76BD0E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2F264-9074-0D4B-99A6-352359BABE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13111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E4E3D2-B1BD-0249-BF9E-603ECE7079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ACDA0F-2CA9-3B40-889D-5055490A3C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D1E112-C6EE-7440-A7B0-0F33D642DE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314EE47-387F-F642-B933-4E140368F74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8471D6C-7086-2844-8AA2-F0F937009B4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81B3D74-22A5-6447-AF6E-586A9ED4B4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086A4-6296-434E-8546-B5CDD12A7A60}" type="datetimeFigureOut">
              <a:rPr lang="en-GB" smtClean="0"/>
              <a:t>28/02/2019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8920D50-1FDA-E549-ACA9-B8622D3B52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8FA2136-818F-2047-AD7C-4B6D4AC117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2F264-9074-0D4B-99A6-352359BABE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64910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BE7067-4773-2147-8779-A9108530D4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38D2E28-4161-834D-8CBE-2AC66416BD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086A4-6296-434E-8546-B5CDD12A7A60}" type="datetimeFigureOut">
              <a:rPr lang="en-GB" smtClean="0"/>
              <a:t>28/02/2019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D7E6F60-1780-194B-9108-AD1E76313D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E4BD2A-08BF-2F43-8C09-716CCDD586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2F264-9074-0D4B-99A6-352359BABE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55185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A0650A4-BB4A-B74E-8745-280E27F152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086A4-6296-434E-8546-B5CDD12A7A60}" type="datetimeFigureOut">
              <a:rPr lang="en-GB" smtClean="0"/>
              <a:t>28/02/2019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6F43ED9-48D2-4D43-967E-E15F6F08FF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E6327F-4C22-304A-A9AF-C5064B7894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2F264-9074-0D4B-99A6-352359BABE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99978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C042D9-1CC1-C14D-90EB-24016EC598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B64DFB-EE33-964B-BE4A-58C94F367F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620201-D4E8-9A48-B5EF-E6140CB97C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E95660B-1D64-1C40-B763-9C6EE03582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086A4-6296-434E-8546-B5CDD12A7A60}" type="datetimeFigureOut">
              <a:rPr lang="en-GB" smtClean="0"/>
              <a:t>28/02/2019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5E7D84-9F39-E441-8FE8-A8F91F24EA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83B916-3D63-7F45-BEF4-71F3BFCF68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2F264-9074-0D4B-99A6-352359BABE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66583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FD6F94-BF0B-514C-8122-746B5F37D7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79DAEAB-C5A9-394C-9D25-8B2FF7A832E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717D76-6B9D-444E-8C8F-9068C9956F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7E00849-4945-2A41-B0BF-9D2BDCC8A4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086A4-6296-434E-8546-B5CDD12A7A60}" type="datetimeFigureOut">
              <a:rPr lang="en-GB" smtClean="0"/>
              <a:t>28/02/2019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1222553-55BE-F941-8F08-22C49AD351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734DB9-EECE-CB46-8619-D3C94D99B6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2F264-9074-0D4B-99A6-352359BABE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01963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3CD9BB-B0C5-5D4C-8C38-DF678EA353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2B2845-985F-3E46-9137-A38A73CECB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357C2D-0468-FB4D-A23A-B811EA6AA6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086A4-6296-434E-8546-B5CDD12A7A60}" type="datetimeFigureOut">
              <a:rPr lang="en-GB" smtClean="0"/>
              <a:t>28/02/2019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D7569B-3C54-DA46-AAD3-46838D8465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FEDE80-A8E7-BE42-AF94-267C5ADB96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2F264-9074-0D4B-99A6-352359BABE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71286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07575A9-890B-234A-A34D-5D02990CA6C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FB5676E-3E6C-AF43-AE36-ACEB49ECA7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DEE9FA-D652-7E4E-ABEE-403944B714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086A4-6296-434E-8546-B5CDD12A7A60}" type="datetimeFigureOut">
              <a:rPr lang="en-GB" smtClean="0"/>
              <a:t>28/02/2019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D1EE14-46D5-E141-BFAE-24C487E41B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940B68-185A-4942-97C9-FD22D32B88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2F264-9074-0D4B-99A6-352359BABE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83917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9C1969-B7F0-EA4F-B193-92193226D9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D4FD9C-F2C6-5644-97BA-D9F0A4B6B4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09D27E-C1D9-F147-8C87-D5054D907A7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5086A4-6296-434E-8546-B5CDD12A7A60}" type="datetimeFigureOut">
              <a:rPr lang="en-GB" smtClean="0"/>
              <a:t>28/02/2019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ED6BB3-0E04-4A4B-B885-9E5F9653CC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56CA00-AA31-9647-A185-DCD39B93E9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F2F264-9074-0D4B-99A6-352359BABE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01043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5CE4F5-4B62-0345-9788-9F9CECEC229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Mobile Money </a:t>
            </a:r>
            <a:br>
              <a:rPr lang="en-GB" dirty="0"/>
            </a:br>
            <a:r>
              <a:rPr lang="en-GB" dirty="0"/>
              <a:t>in Africa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989AE5D-93E0-5449-807E-DE079C140E7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Alex </a:t>
            </a:r>
            <a:r>
              <a:rPr lang="en-GB" dirty="0" err="1"/>
              <a:t>Miłowski</a:t>
            </a:r>
            <a:r>
              <a:rPr lang="en-GB" dirty="0"/>
              <a:t>, Orange Silicon Valley</a:t>
            </a:r>
          </a:p>
        </p:txBody>
      </p:sp>
    </p:spTree>
    <p:extLst>
      <p:ext uri="{BB962C8B-B14F-4D97-AF65-F5344CB8AC3E}">
        <p14:creationId xmlns:p14="http://schemas.microsoft.com/office/powerpoint/2010/main" val="18487944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089AD5-184D-A34F-B5F2-1568A1852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GB" dirty="0"/>
              <a:t>Problem Statement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5538A35-E128-3D46-994B-538EF7FBAF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0049" y="2366530"/>
            <a:ext cx="2621209" cy="330721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18E78E2-6003-4E48-B8EC-D4165F01F4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9551" y="1400173"/>
            <a:ext cx="2974142" cy="376573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47A6161-58CD-DF4F-A60A-A853D0F885C9}"/>
              </a:ext>
            </a:extLst>
          </p:cNvPr>
          <p:cNvSpPr txBox="1"/>
          <p:nvPr/>
        </p:nvSpPr>
        <p:spPr>
          <a:xfrm>
            <a:off x="8199182" y="5165911"/>
            <a:ext cx="268605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/>
              <a:t>116290300 CFA (174435 €)</a:t>
            </a:r>
          </a:p>
          <a:p>
            <a:r>
              <a:rPr lang="en-US" sz="1350" dirty="0"/>
              <a:t>10:00 for1 hour; depth 6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3757C17-0493-C644-9FCD-60AEE386A45B}"/>
              </a:ext>
            </a:extLst>
          </p:cNvPr>
          <p:cNvSpPr txBox="1"/>
          <p:nvPr/>
        </p:nvSpPr>
        <p:spPr>
          <a:xfrm>
            <a:off x="1844372" y="1725118"/>
            <a:ext cx="305367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/>
              <a:t>200000000 CFA (300000 €) </a:t>
            </a:r>
          </a:p>
          <a:p>
            <a:r>
              <a:rPr lang="en-US" sz="1350" dirty="0"/>
              <a:t>09:00 for 1 hour; depth 3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9654716-3609-0C44-8755-F52CE6E77B31}"/>
              </a:ext>
            </a:extLst>
          </p:cNvPr>
          <p:cNvSpPr txBox="1"/>
          <p:nvPr/>
        </p:nvSpPr>
        <p:spPr>
          <a:xfrm>
            <a:off x="797131" y="4842745"/>
            <a:ext cx="9656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What is fraud?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BCB00C4-7AFB-2E4F-A020-1557197EA5C5}"/>
              </a:ext>
            </a:extLst>
          </p:cNvPr>
          <p:cNvSpPr txBox="1"/>
          <p:nvPr/>
        </p:nvSpPr>
        <p:spPr>
          <a:xfrm>
            <a:off x="8683319" y="1609443"/>
            <a:ext cx="17399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What is normal behavior?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C3197AE-91BC-4745-824D-F435B3528D17}"/>
              </a:ext>
            </a:extLst>
          </p:cNvPr>
          <p:cNvSpPr txBox="1"/>
          <p:nvPr/>
        </p:nvSpPr>
        <p:spPr>
          <a:xfrm>
            <a:off x="6344095" y="4704246"/>
            <a:ext cx="14555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Who is a good credit risk?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CE57F35-A586-9547-96BE-9179CEA47EA4}"/>
              </a:ext>
            </a:extLst>
          </p:cNvPr>
          <p:cNvSpPr txBox="1"/>
          <p:nvPr/>
        </p:nvSpPr>
        <p:spPr>
          <a:xfrm>
            <a:off x="5284751" y="3283042"/>
            <a:ext cx="101974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Person or robot?</a:t>
            </a:r>
          </a:p>
        </p:txBody>
      </p:sp>
    </p:spTree>
    <p:extLst>
      <p:ext uri="{BB962C8B-B14F-4D97-AF65-F5344CB8AC3E}">
        <p14:creationId xmlns:p14="http://schemas.microsoft.com/office/powerpoint/2010/main" val="20388411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089AD5-184D-A34F-B5F2-1568A18521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Graph Properties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72C072-D6D5-5E49-8BFF-DC79B3213B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Scale-out over time / geography (cells):</a:t>
            </a:r>
          </a:p>
          <a:p>
            <a:pPr lvl="1"/>
            <a:r>
              <a:rPr lang="en-GB" dirty="0"/>
              <a:t>partitioned by transaction / action time</a:t>
            </a:r>
          </a:p>
          <a:p>
            <a:pPr lvl="1"/>
            <a:r>
              <a:rPr lang="en-GB" dirty="0"/>
              <a:t>associated with cell towers</a:t>
            </a:r>
          </a:p>
          <a:p>
            <a:pPr lvl="1"/>
            <a:r>
              <a:rPr lang="en-GB" dirty="0"/>
              <a:t>transactions, call records, </a:t>
            </a:r>
            <a:r>
              <a:rPr lang="en-GB" dirty="0" err="1"/>
              <a:t>sms</a:t>
            </a:r>
            <a:r>
              <a:rPr lang="en-GB" dirty="0"/>
              <a:t>, etc.</a:t>
            </a:r>
          </a:p>
          <a:p>
            <a:r>
              <a:rPr lang="en-GB" dirty="0"/>
              <a:t>Derived properties:</a:t>
            </a:r>
          </a:p>
          <a:p>
            <a:pPr lvl="1"/>
            <a:r>
              <a:rPr lang="en-GB" dirty="0"/>
              <a:t>social groups</a:t>
            </a:r>
          </a:p>
          <a:p>
            <a:pPr lvl="1"/>
            <a:r>
              <a:rPr lang="en-GB" dirty="0"/>
              <a:t>action frequencies</a:t>
            </a:r>
          </a:p>
          <a:p>
            <a:pPr lvl="1"/>
            <a:r>
              <a:rPr lang="en-GB" dirty="0"/>
              <a:t>transactions / call parameters or thresholds</a:t>
            </a:r>
          </a:p>
          <a:p>
            <a:pPr lvl="1"/>
            <a:r>
              <a:rPr lang="en-GB" dirty="0"/>
              <a:t>typical role – operator, agent, ”spine”, edge user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91B5BBCF-AA4D-E748-B4A8-09EAEC982922}"/>
              </a:ext>
            </a:extLst>
          </p:cNvPr>
          <p:cNvSpPr/>
          <p:nvPr/>
        </p:nvSpPr>
        <p:spPr>
          <a:xfrm>
            <a:off x="8427469" y="2397170"/>
            <a:ext cx="792088" cy="311152"/>
          </a:xfrm>
          <a:prstGeom prst="roundRect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accent1"/>
                </a:solidFill>
              </a:rPr>
              <a:t>90912345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967E430C-E5DB-E641-993E-7F5575AC962B}"/>
              </a:ext>
            </a:extLst>
          </p:cNvPr>
          <p:cNvSpPr/>
          <p:nvPr/>
        </p:nvSpPr>
        <p:spPr>
          <a:xfrm>
            <a:off x="10529176" y="4475391"/>
            <a:ext cx="792088" cy="357747"/>
          </a:xfrm>
          <a:prstGeom prst="roundRect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accent1"/>
                </a:solidFill>
              </a:rPr>
              <a:t>90954321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C19CD5D1-AFDA-9940-B621-9A9F3DD20007}"/>
              </a:ext>
            </a:extLst>
          </p:cNvPr>
          <p:cNvSpPr/>
          <p:nvPr/>
        </p:nvSpPr>
        <p:spPr>
          <a:xfrm>
            <a:off x="8718725" y="3000619"/>
            <a:ext cx="2424403" cy="1141075"/>
          </a:xfrm>
          <a:prstGeom prst="roundRect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000" dirty="0">
                <a:solidFill>
                  <a:schemeClr val="accent1"/>
                </a:solidFill>
              </a:rPr>
              <a:t>type=TRANSFER</a:t>
            </a:r>
            <a:br>
              <a:rPr lang="en-US" sz="1000" dirty="0">
                <a:solidFill>
                  <a:schemeClr val="accent1"/>
                </a:solidFill>
              </a:rPr>
            </a:br>
            <a:r>
              <a:rPr lang="en-US" sz="1000" dirty="0">
                <a:solidFill>
                  <a:schemeClr val="accent1"/>
                </a:solidFill>
              </a:rPr>
              <a:t>amount=1000</a:t>
            </a:r>
          </a:p>
          <a:p>
            <a:r>
              <a:rPr lang="en-US" sz="1000" dirty="0">
                <a:solidFill>
                  <a:schemeClr val="accent1"/>
                </a:solidFill>
              </a:rPr>
              <a:t>at=2017-07-01T12:26:25+01:00</a:t>
            </a:r>
          </a:p>
        </p:txBody>
      </p:sp>
      <p:cxnSp>
        <p:nvCxnSpPr>
          <p:cNvPr id="7" name="Elbow Connector 6">
            <a:extLst>
              <a:ext uri="{FF2B5EF4-FFF2-40B4-BE49-F238E27FC236}">
                <a16:creationId xmlns:a16="http://schemas.microsoft.com/office/drawing/2014/main" id="{66C766DA-AC44-3F44-8D26-B0199019B505}"/>
              </a:ext>
            </a:extLst>
          </p:cNvPr>
          <p:cNvCxnSpPr>
            <a:cxnSpLocks/>
            <a:stCxn id="4" idx="3"/>
            <a:endCxn id="6" idx="0"/>
          </p:cNvCxnSpPr>
          <p:nvPr/>
        </p:nvCxnSpPr>
        <p:spPr>
          <a:xfrm>
            <a:off x="9219557" y="2552746"/>
            <a:ext cx="711370" cy="447873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Elbow Connector 7">
            <a:extLst>
              <a:ext uri="{FF2B5EF4-FFF2-40B4-BE49-F238E27FC236}">
                <a16:creationId xmlns:a16="http://schemas.microsoft.com/office/drawing/2014/main" id="{A1220543-CEC2-6B49-A90C-70FA17BBCB7C}"/>
              </a:ext>
            </a:extLst>
          </p:cNvPr>
          <p:cNvCxnSpPr>
            <a:cxnSpLocks/>
            <a:stCxn id="6" idx="2"/>
            <a:endCxn id="5" idx="1"/>
          </p:cNvCxnSpPr>
          <p:nvPr/>
        </p:nvCxnSpPr>
        <p:spPr>
          <a:xfrm rot="16200000" flipH="1">
            <a:off x="9973766" y="4098854"/>
            <a:ext cx="512571" cy="598249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271252D6-0D10-1C4A-B836-75284E793D63}"/>
              </a:ext>
            </a:extLst>
          </p:cNvPr>
          <p:cNvSpPr txBox="1"/>
          <p:nvPr/>
        </p:nvSpPr>
        <p:spPr>
          <a:xfrm>
            <a:off x="9889205" y="2585121"/>
            <a:ext cx="8338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xfer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49FF74A-D35F-DE4A-9FE6-84DD54ABC038}"/>
              </a:ext>
            </a:extLst>
          </p:cNvPr>
          <p:cNvSpPr txBox="1"/>
          <p:nvPr/>
        </p:nvSpPr>
        <p:spPr>
          <a:xfrm>
            <a:off x="9585437" y="4259823"/>
            <a:ext cx="8338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to</a:t>
            </a:r>
          </a:p>
        </p:txBody>
      </p:sp>
      <p:cxnSp>
        <p:nvCxnSpPr>
          <p:cNvPr id="11" name="Elbow Connector 10">
            <a:extLst>
              <a:ext uri="{FF2B5EF4-FFF2-40B4-BE49-F238E27FC236}">
                <a16:creationId xmlns:a16="http://schemas.microsoft.com/office/drawing/2014/main" id="{087CB13B-46D7-AF47-9F0B-9682A88F0DF9}"/>
              </a:ext>
            </a:extLst>
          </p:cNvPr>
          <p:cNvCxnSpPr>
            <a:cxnSpLocks/>
            <a:stCxn id="6" idx="1"/>
            <a:endCxn id="4" idx="1"/>
          </p:cNvCxnSpPr>
          <p:nvPr/>
        </p:nvCxnSpPr>
        <p:spPr>
          <a:xfrm rot="10800000">
            <a:off x="8427469" y="2552747"/>
            <a:ext cx="291256" cy="1018411"/>
          </a:xfrm>
          <a:prstGeom prst="bentConnector3">
            <a:avLst>
              <a:gd name="adj1" fmla="val 178488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4D07ED44-1289-214C-889D-3E1B6DC26A2A}"/>
              </a:ext>
            </a:extLst>
          </p:cNvPr>
          <p:cNvSpPr txBox="1"/>
          <p:nvPr/>
        </p:nvSpPr>
        <p:spPr>
          <a:xfrm>
            <a:off x="7718167" y="2923452"/>
            <a:ext cx="83381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from</a:t>
            </a:r>
          </a:p>
        </p:txBody>
      </p:sp>
    </p:spTree>
    <p:extLst>
      <p:ext uri="{BB962C8B-B14F-4D97-AF65-F5344CB8AC3E}">
        <p14:creationId xmlns:p14="http://schemas.microsoft.com/office/powerpoint/2010/main" val="26831603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089AD5-184D-A34F-B5F2-1568A18521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SPARQL – union challenges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91BE9B1-2860-6548-A9FB-94FB236013F8}"/>
              </a:ext>
            </a:extLst>
          </p:cNvPr>
          <p:cNvSpPr txBox="1"/>
          <p:nvPr/>
        </p:nvSpPr>
        <p:spPr>
          <a:xfrm>
            <a:off x="2063552" y="1838019"/>
            <a:ext cx="8064896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construct { ?x ?p ?o }</a:t>
            </a:r>
          </a:p>
          <a:p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where</a:t>
            </a:r>
          </a:p>
          <a:p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{ </a:t>
            </a:r>
          </a:p>
          <a:p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{ </a:t>
            </a:r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&lt;90912345&gt; </a:t>
            </a:r>
            <a:r>
              <a:rPr lang="en-US" sz="1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osv:xfer</a:t>
            </a:r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?x 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UNION {</a:t>
            </a:r>
          </a:p>
          <a:p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select ?x where {</a:t>
            </a:r>
          </a:p>
          <a:p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  </a:t>
            </a:r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?origin </a:t>
            </a:r>
            <a:r>
              <a:rPr lang="en-US" sz="1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osv:xfer</a:t>
            </a:r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?a 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</a:p>
          <a:p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  ?a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osv:at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?at .</a:t>
            </a:r>
          </a:p>
          <a:p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  </a:t>
            </a:r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?a </a:t>
            </a:r>
            <a:r>
              <a:rPr lang="en-US" sz="1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osv:to</a:t>
            </a:r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en-US" sz="1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osv:xfer</a:t>
            </a:r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?x 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</a:p>
          <a:p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  FILTER (?at &gt;= "2017-07-01T12:00:00"^^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xsd:dateTime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&amp;&amp; ?at &lt; "2017-07-01T13:00:00"^^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xsd:dateTime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  <a:p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values ?origin { </a:t>
            </a:r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&lt;90912345&gt; 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}</a:t>
            </a:r>
          </a:p>
          <a:p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UNION {</a:t>
            </a:r>
          </a:p>
          <a:p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select ?x where {</a:t>
            </a:r>
          </a:p>
          <a:p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  </a:t>
            </a:r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?origin </a:t>
            </a:r>
            <a:r>
              <a:rPr lang="en-US" sz="1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osv:xfer</a:t>
            </a:r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?a 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</a:p>
          <a:p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  ?a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osv:at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?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at_a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.</a:t>
            </a:r>
          </a:p>
          <a:p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  </a:t>
            </a:r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?a </a:t>
            </a:r>
            <a:r>
              <a:rPr lang="en-US" sz="1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osv:to</a:t>
            </a:r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en-US" sz="1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osv:xfer</a:t>
            </a:r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?b 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</a:p>
          <a:p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  ?b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osv:at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?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at_b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.</a:t>
            </a:r>
          </a:p>
          <a:p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  </a:t>
            </a:r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?b </a:t>
            </a:r>
            <a:r>
              <a:rPr lang="en-US" sz="1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osv:to</a:t>
            </a:r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/</a:t>
            </a:r>
            <a:r>
              <a:rPr lang="en-US" sz="1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osv:xfer</a:t>
            </a:r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 ?x 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</a:p>
          <a:p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   …</a:t>
            </a:r>
          </a:p>
          <a:p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}</a:t>
            </a:r>
          </a:p>
          <a:p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?x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osv:at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?at .</a:t>
            </a:r>
          </a:p>
          <a:p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FILTER (?at &gt;= "2017-07-01T12:00:00"^^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xsd:dateTime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&amp;&amp; ?at &lt; "2017-07-01T13:00:00"^^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xsd:dateTime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) .</a:t>
            </a:r>
          </a:p>
          <a:p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?x ?p ?o</a:t>
            </a:r>
          </a:p>
          <a:p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AA4E7882-F092-634C-9809-91F05D5E6C66}"/>
              </a:ext>
            </a:extLst>
          </p:cNvPr>
          <p:cNvSpPr/>
          <p:nvPr/>
        </p:nvSpPr>
        <p:spPr>
          <a:xfrm>
            <a:off x="4679651" y="2063434"/>
            <a:ext cx="720080" cy="216024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xfer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5BAA816-BF18-5147-BB35-BF9500232DE1}"/>
              </a:ext>
            </a:extLst>
          </p:cNvPr>
          <p:cNvSpPr txBox="1"/>
          <p:nvPr/>
        </p:nvSpPr>
        <p:spPr>
          <a:xfrm>
            <a:off x="6406122" y="2790357"/>
            <a:ext cx="10032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from=origin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0B8C4BAA-D3E5-F94D-A921-B0E9E3CDAC69}"/>
              </a:ext>
            </a:extLst>
          </p:cNvPr>
          <p:cNvSpPr/>
          <p:nvPr/>
        </p:nvSpPr>
        <p:spPr>
          <a:xfrm>
            <a:off x="6542397" y="2076453"/>
            <a:ext cx="720080" cy="216024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xfer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05144803-C4FE-8F47-B903-BFD9C472099C}"/>
              </a:ext>
            </a:extLst>
          </p:cNvPr>
          <p:cNvCxnSpPr>
            <a:cxnSpLocks/>
            <a:stCxn id="9" idx="0"/>
          </p:cNvCxnSpPr>
          <p:nvPr/>
        </p:nvCxnSpPr>
        <p:spPr>
          <a:xfrm flipV="1">
            <a:off x="6902437" y="2292477"/>
            <a:ext cx="0" cy="312028"/>
          </a:xfrm>
          <a:prstGeom prst="straightConnector1">
            <a:avLst/>
          </a:prstGeom>
          <a:ln>
            <a:solidFill>
              <a:schemeClr val="tx2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31B2113A-8AC2-FA4C-9C3D-E8FB2066C474}"/>
              </a:ext>
            </a:extLst>
          </p:cNvPr>
          <p:cNvSpPr txBox="1"/>
          <p:nvPr/>
        </p:nvSpPr>
        <p:spPr>
          <a:xfrm>
            <a:off x="6955248" y="2331502"/>
            <a:ext cx="3792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to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B62F99CA-3C4C-364B-8C49-C901B4763145}"/>
              </a:ext>
            </a:extLst>
          </p:cNvPr>
          <p:cNvSpPr/>
          <p:nvPr/>
        </p:nvSpPr>
        <p:spPr>
          <a:xfrm>
            <a:off x="6542397" y="2604505"/>
            <a:ext cx="720080" cy="216024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xfer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F023969-75C7-E647-9B69-50AD8E566E14}"/>
              </a:ext>
            </a:extLst>
          </p:cNvPr>
          <p:cNvSpPr txBox="1"/>
          <p:nvPr/>
        </p:nvSpPr>
        <p:spPr>
          <a:xfrm>
            <a:off x="7000488" y="4981717"/>
            <a:ext cx="10560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from=origin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4BBBE7F4-EB89-3646-9AE8-BE7FB76703DD}"/>
              </a:ext>
            </a:extLst>
          </p:cNvPr>
          <p:cNvSpPr/>
          <p:nvPr/>
        </p:nvSpPr>
        <p:spPr>
          <a:xfrm>
            <a:off x="7163124" y="4280137"/>
            <a:ext cx="720080" cy="216024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xfer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363F7BDF-5A73-0849-BCCE-EAAE79634DB2}"/>
              </a:ext>
            </a:extLst>
          </p:cNvPr>
          <p:cNvCxnSpPr>
            <a:cxnSpLocks/>
            <a:stCxn id="14" idx="0"/>
          </p:cNvCxnSpPr>
          <p:nvPr/>
        </p:nvCxnSpPr>
        <p:spPr>
          <a:xfrm flipV="1">
            <a:off x="7523164" y="4496161"/>
            <a:ext cx="0" cy="312028"/>
          </a:xfrm>
          <a:prstGeom prst="straightConnector1">
            <a:avLst/>
          </a:prstGeom>
          <a:ln>
            <a:solidFill>
              <a:schemeClr val="tx2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4FA526A4-FEE4-CF41-AD98-C1FA82DC42F8}"/>
              </a:ext>
            </a:extLst>
          </p:cNvPr>
          <p:cNvSpPr txBox="1"/>
          <p:nvPr/>
        </p:nvSpPr>
        <p:spPr>
          <a:xfrm>
            <a:off x="7583312" y="4531190"/>
            <a:ext cx="3255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to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E5492009-2B43-564E-8DD8-F04BB22CCDB9}"/>
              </a:ext>
            </a:extLst>
          </p:cNvPr>
          <p:cNvSpPr/>
          <p:nvPr/>
        </p:nvSpPr>
        <p:spPr>
          <a:xfrm>
            <a:off x="7163124" y="4808189"/>
            <a:ext cx="720080" cy="216024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xfer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C0FCC76-B8EB-AF4F-B275-7BBE31C16AE0}"/>
              </a:ext>
            </a:extLst>
          </p:cNvPr>
          <p:cNvSpPr txBox="1"/>
          <p:nvPr/>
        </p:nvSpPr>
        <p:spPr>
          <a:xfrm>
            <a:off x="4562084" y="2241477"/>
            <a:ext cx="9946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from=origin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7FF03D8C-BF7D-394B-ABAD-DA8394652496}"/>
              </a:ext>
            </a:extLst>
          </p:cNvPr>
          <p:cNvSpPr/>
          <p:nvPr/>
        </p:nvSpPr>
        <p:spPr>
          <a:xfrm>
            <a:off x="7163124" y="3736580"/>
            <a:ext cx="720080" cy="216024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xfer</a:t>
            </a: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F284E7A7-33C9-D444-82ED-8C1202A5853A}"/>
              </a:ext>
            </a:extLst>
          </p:cNvPr>
          <p:cNvCxnSpPr>
            <a:cxnSpLocks/>
          </p:cNvCxnSpPr>
          <p:nvPr/>
        </p:nvCxnSpPr>
        <p:spPr>
          <a:xfrm flipV="1">
            <a:off x="7523164" y="3952604"/>
            <a:ext cx="0" cy="312028"/>
          </a:xfrm>
          <a:prstGeom prst="straightConnector1">
            <a:avLst/>
          </a:prstGeom>
          <a:ln>
            <a:solidFill>
              <a:schemeClr val="tx2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1854717C-DC2F-CC4C-A963-BE5573B43113}"/>
              </a:ext>
            </a:extLst>
          </p:cNvPr>
          <p:cNvSpPr txBox="1"/>
          <p:nvPr/>
        </p:nvSpPr>
        <p:spPr>
          <a:xfrm>
            <a:off x="7557633" y="3984976"/>
            <a:ext cx="3255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to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446A58BD-D969-8A45-8B12-AD5E06A0FD1A}"/>
              </a:ext>
            </a:extLst>
          </p:cNvPr>
          <p:cNvCxnSpPr>
            <a:cxnSpLocks/>
          </p:cNvCxnSpPr>
          <p:nvPr/>
        </p:nvCxnSpPr>
        <p:spPr>
          <a:xfrm flipH="1">
            <a:off x="4159298" y="2273564"/>
            <a:ext cx="402787" cy="143041"/>
          </a:xfrm>
          <a:prstGeom prst="straightConnector1">
            <a:avLst/>
          </a:prstGeom>
          <a:ln>
            <a:solidFill>
              <a:schemeClr val="tx2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764E4FD2-D5AB-A44D-B50E-B1B130ECF030}"/>
              </a:ext>
            </a:extLst>
          </p:cNvPr>
          <p:cNvCxnSpPr>
            <a:cxnSpLocks/>
          </p:cNvCxnSpPr>
          <p:nvPr/>
        </p:nvCxnSpPr>
        <p:spPr>
          <a:xfrm flipH="1">
            <a:off x="4236147" y="2461314"/>
            <a:ext cx="2414170" cy="383641"/>
          </a:xfrm>
          <a:prstGeom prst="straightConnector1">
            <a:avLst/>
          </a:prstGeom>
          <a:ln>
            <a:solidFill>
              <a:schemeClr val="tx2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BF244FA7-EE73-654A-A03D-60575D3B8EAF}"/>
              </a:ext>
            </a:extLst>
          </p:cNvPr>
          <p:cNvCxnSpPr>
            <a:cxnSpLocks/>
          </p:cNvCxnSpPr>
          <p:nvPr/>
        </p:nvCxnSpPr>
        <p:spPr>
          <a:xfrm flipH="1">
            <a:off x="4418068" y="4126132"/>
            <a:ext cx="2745056" cy="608758"/>
          </a:xfrm>
          <a:prstGeom prst="straightConnector1">
            <a:avLst/>
          </a:prstGeom>
          <a:ln>
            <a:solidFill>
              <a:schemeClr val="tx2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401953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089AD5-184D-A34F-B5F2-1568A18521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GraphQL</a:t>
            </a:r>
            <a:r>
              <a:rPr lang="en-GB" dirty="0"/>
              <a:t> - tree projections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2B9DA0B-56AB-D44E-8A7F-57385504DA2F}"/>
              </a:ext>
            </a:extLst>
          </p:cNvPr>
          <p:cNvSpPr txBox="1"/>
          <p:nvPr/>
        </p:nvSpPr>
        <p:spPr>
          <a:xfrm>
            <a:off x="1299793" y="1690688"/>
            <a:ext cx="7733675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flow(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func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: </a:t>
            </a:r>
            <a:r>
              <a:rPr lang="en-US" sz="10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eq</a:t>
            </a:r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(msisdn,"90912345")) 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msisdn</a:t>
            </a:r>
            <a:endParaRPr lang="en-US" sz="1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outbound: xfer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@filter(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ge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(at, "2017-07-01T12:00:00") and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lt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(at, "2017-07-01T13:00:00")) {</a:t>
            </a:r>
          </a:p>
          <a:p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  amount</a:t>
            </a:r>
          </a:p>
          <a:p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  at</a:t>
            </a:r>
          </a:p>
          <a:p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 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transaction_type</a:t>
            </a:r>
            <a:endParaRPr lang="en-US" sz="1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  to {</a:t>
            </a:r>
          </a:p>
          <a:p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msisdn</a:t>
            </a:r>
            <a:endParaRPr lang="en-US" sz="1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outbound: xfer 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@filter(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ge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(at, "2017-07-01T12:00:00") and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lt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(at, "2017-07-01T13:00:00")) {</a:t>
            </a:r>
          </a:p>
          <a:p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amount</a:t>
            </a:r>
          </a:p>
          <a:p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at</a:t>
            </a:r>
          </a:p>
          <a:p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transaction_type</a:t>
            </a:r>
            <a:endParaRPr lang="en-US" sz="1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to {</a:t>
            </a:r>
          </a:p>
          <a:p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lang="en-US" sz="10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msisdn</a:t>
            </a:r>
            <a:endParaRPr lang="en-US" sz="10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lang="en-US" sz="1000" b="1" dirty="0">
                <a:latin typeface="Courier New" panose="02070309020205020404" pitchFamily="49" charset="0"/>
                <a:cs typeface="Courier New" panose="02070309020205020404" pitchFamily="49" charset="0"/>
              </a:rPr>
              <a:t>outbound: xfer</a:t>
            </a:r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…</a:t>
            </a:r>
          </a:p>
          <a:p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…</a:t>
            </a:r>
          </a:p>
          <a:p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}</a:t>
            </a:r>
          </a:p>
          <a:p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}</a:t>
            </a:r>
          </a:p>
          <a:p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  }</a:t>
            </a:r>
          </a:p>
          <a:p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  }</a:t>
            </a:r>
          </a:p>
          <a:p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  }</a:t>
            </a:r>
          </a:p>
          <a:p>
            <a:r>
              <a:rPr lang="en-US" sz="1000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5DC8D033-5A8D-1D45-B2CE-CF589244FF8F}"/>
              </a:ext>
            </a:extLst>
          </p:cNvPr>
          <p:cNvSpPr/>
          <p:nvPr/>
        </p:nvSpPr>
        <p:spPr>
          <a:xfrm>
            <a:off x="4900194" y="1636900"/>
            <a:ext cx="720080" cy="216024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xfer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D9FE3C3-8215-344C-952A-D4CE319056F0}"/>
              </a:ext>
            </a:extLst>
          </p:cNvPr>
          <p:cNvSpPr txBox="1"/>
          <p:nvPr/>
        </p:nvSpPr>
        <p:spPr>
          <a:xfrm>
            <a:off x="8572602" y="2836640"/>
            <a:ext cx="10032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from=origin</a:t>
            </a:r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4B1C3628-DF3C-C54A-A7E8-CF2DCA797E6D}"/>
              </a:ext>
            </a:extLst>
          </p:cNvPr>
          <p:cNvSpPr/>
          <p:nvPr/>
        </p:nvSpPr>
        <p:spPr>
          <a:xfrm>
            <a:off x="8708877" y="2122736"/>
            <a:ext cx="720080" cy="216024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xfer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94698FFC-A31D-8B4C-8B0B-8A084A80DFF0}"/>
              </a:ext>
            </a:extLst>
          </p:cNvPr>
          <p:cNvCxnSpPr>
            <a:cxnSpLocks/>
            <a:stCxn id="28" idx="0"/>
          </p:cNvCxnSpPr>
          <p:nvPr/>
        </p:nvCxnSpPr>
        <p:spPr>
          <a:xfrm flipV="1">
            <a:off x="9068917" y="2338760"/>
            <a:ext cx="0" cy="312028"/>
          </a:xfrm>
          <a:prstGeom prst="straightConnector1">
            <a:avLst/>
          </a:prstGeom>
          <a:ln>
            <a:solidFill>
              <a:schemeClr val="tx2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5C3B4500-559F-C441-986E-8E0DAF22FDAF}"/>
              </a:ext>
            </a:extLst>
          </p:cNvPr>
          <p:cNvSpPr txBox="1"/>
          <p:nvPr/>
        </p:nvSpPr>
        <p:spPr>
          <a:xfrm>
            <a:off x="9049720" y="2377785"/>
            <a:ext cx="3792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to</a:t>
            </a:r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7AAC3451-3409-E041-A581-8E26DCE6F68B}"/>
              </a:ext>
            </a:extLst>
          </p:cNvPr>
          <p:cNvSpPr/>
          <p:nvPr/>
        </p:nvSpPr>
        <p:spPr>
          <a:xfrm>
            <a:off x="8708877" y="2650788"/>
            <a:ext cx="720080" cy="216024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xfer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F1E0F4F-9B9B-0147-9B32-2BCEF03EF1F5}"/>
              </a:ext>
            </a:extLst>
          </p:cNvPr>
          <p:cNvSpPr txBox="1"/>
          <p:nvPr/>
        </p:nvSpPr>
        <p:spPr>
          <a:xfrm>
            <a:off x="4594625" y="5133112"/>
            <a:ext cx="10560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from=origin</a:t>
            </a:r>
          </a:p>
        </p:txBody>
      </p: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E680F91F-C930-2048-88AF-6FEE99C4BA3F}"/>
              </a:ext>
            </a:extLst>
          </p:cNvPr>
          <p:cNvSpPr/>
          <p:nvPr/>
        </p:nvSpPr>
        <p:spPr>
          <a:xfrm>
            <a:off x="4757261" y="4431532"/>
            <a:ext cx="720080" cy="216024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xfer</a:t>
            </a: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8D7B6376-AB4E-9645-B923-A387A6E4196B}"/>
              </a:ext>
            </a:extLst>
          </p:cNvPr>
          <p:cNvCxnSpPr>
            <a:cxnSpLocks/>
            <a:stCxn id="33" idx="0"/>
          </p:cNvCxnSpPr>
          <p:nvPr/>
        </p:nvCxnSpPr>
        <p:spPr>
          <a:xfrm flipV="1">
            <a:off x="5117301" y="4647556"/>
            <a:ext cx="0" cy="312028"/>
          </a:xfrm>
          <a:prstGeom prst="straightConnector1">
            <a:avLst/>
          </a:prstGeom>
          <a:ln>
            <a:solidFill>
              <a:schemeClr val="tx2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:a16="http://schemas.microsoft.com/office/drawing/2014/main" id="{2812F31C-70D8-4744-B5D5-5E21FBD7F535}"/>
              </a:ext>
            </a:extLst>
          </p:cNvPr>
          <p:cNvSpPr txBox="1"/>
          <p:nvPr/>
        </p:nvSpPr>
        <p:spPr>
          <a:xfrm>
            <a:off x="5177449" y="4682585"/>
            <a:ext cx="3255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to</a:t>
            </a:r>
          </a:p>
        </p:txBody>
      </p: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6479DEEB-B642-6E41-98CB-8E5F5A5539E0}"/>
              </a:ext>
            </a:extLst>
          </p:cNvPr>
          <p:cNvSpPr/>
          <p:nvPr/>
        </p:nvSpPr>
        <p:spPr>
          <a:xfrm>
            <a:off x="4757261" y="4959584"/>
            <a:ext cx="720080" cy="216024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xfer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676CB239-FB8C-624C-AC46-BEDEDBFC5F79}"/>
              </a:ext>
            </a:extLst>
          </p:cNvPr>
          <p:cNvSpPr txBox="1"/>
          <p:nvPr/>
        </p:nvSpPr>
        <p:spPr>
          <a:xfrm>
            <a:off x="4782627" y="1814943"/>
            <a:ext cx="9946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from=origin</a:t>
            </a:r>
          </a:p>
        </p:txBody>
      </p:sp>
      <p:sp>
        <p:nvSpPr>
          <p:cNvPr id="35" name="Rounded Rectangle 34">
            <a:extLst>
              <a:ext uri="{FF2B5EF4-FFF2-40B4-BE49-F238E27FC236}">
                <a16:creationId xmlns:a16="http://schemas.microsoft.com/office/drawing/2014/main" id="{95099DA4-EB34-2E4B-B4B2-4383DC337043}"/>
              </a:ext>
            </a:extLst>
          </p:cNvPr>
          <p:cNvSpPr/>
          <p:nvPr/>
        </p:nvSpPr>
        <p:spPr>
          <a:xfrm>
            <a:off x="4757261" y="3887975"/>
            <a:ext cx="720080" cy="216024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xfer</a:t>
            </a:r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13BED485-87D1-F54A-A8BE-B3E3675E3ED7}"/>
              </a:ext>
            </a:extLst>
          </p:cNvPr>
          <p:cNvCxnSpPr>
            <a:cxnSpLocks/>
          </p:cNvCxnSpPr>
          <p:nvPr/>
        </p:nvCxnSpPr>
        <p:spPr>
          <a:xfrm flipV="1">
            <a:off x="5117301" y="4103999"/>
            <a:ext cx="0" cy="312028"/>
          </a:xfrm>
          <a:prstGeom prst="straightConnector1">
            <a:avLst/>
          </a:prstGeom>
          <a:ln>
            <a:solidFill>
              <a:schemeClr val="tx2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ED3A03C0-BCD4-3C48-BA74-9B9FA85EFD9E}"/>
              </a:ext>
            </a:extLst>
          </p:cNvPr>
          <p:cNvSpPr txBox="1"/>
          <p:nvPr/>
        </p:nvSpPr>
        <p:spPr>
          <a:xfrm>
            <a:off x="5151770" y="4136371"/>
            <a:ext cx="3255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to</a:t>
            </a:r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8DD43C04-D3E7-5043-ABD7-0B0C49ED7C94}"/>
              </a:ext>
            </a:extLst>
          </p:cNvPr>
          <p:cNvCxnSpPr>
            <a:cxnSpLocks/>
            <a:stCxn id="34" idx="1"/>
          </p:cNvCxnSpPr>
          <p:nvPr/>
        </p:nvCxnSpPr>
        <p:spPr>
          <a:xfrm flipH="1">
            <a:off x="2379689" y="1953443"/>
            <a:ext cx="2402938" cy="588790"/>
          </a:xfrm>
          <a:prstGeom prst="straightConnector1">
            <a:avLst/>
          </a:prstGeom>
          <a:ln>
            <a:solidFill>
              <a:schemeClr val="tx2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CFF6024C-42D8-DA44-8803-7BBC8EF8B24B}"/>
              </a:ext>
            </a:extLst>
          </p:cNvPr>
          <p:cNvCxnSpPr>
            <a:cxnSpLocks/>
          </p:cNvCxnSpPr>
          <p:nvPr/>
        </p:nvCxnSpPr>
        <p:spPr>
          <a:xfrm flipH="1">
            <a:off x="2811962" y="2536888"/>
            <a:ext cx="5976666" cy="910522"/>
          </a:xfrm>
          <a:prstGeom prst="straightConnector1">
            <a:avLst/>
          </a:prstGeom>
          <a:ln>
            <a:solidFill>
              <a:schemeClr val="tx2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B9BE704F-EA0C-CC40-8C18-332F5782F155}"/>
              </a:ext>
            </a:extLst>
          </p:cNvPr>
          <p:cNvCxnSpPr>
            <a:cxnSpLocks/>
          </p:cNvCxnSpPr>
          <p:nvPr/>
        </p:nvCxnSpPr>
        <p:spPr>
          <a:xfrm flipH="1" flipV="1">
            <a:off x="3316018" y="4239386"/>
            <a:ext cx="1466609" cy="45303"/>
          </a:xfrm>
          <a:prstGeom prst="straightConnector1">
            <a:avLst/>
          </a:prstGeom>
          <a:ln>
            <a:solidFill>
              <a:schemeClr val="tx2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20041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089AD5-184D-A34F-B5F2-1568A1852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GB" dirty="0" err="1"/>
              <a:t>BigQuery</a:t>
            </a:r>
            <a:r>
              <a:rPr lang="en-GB" dirty="0"/>
              <a:t> – recursive selections / same table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63814726-3D89-EF44-89A1-A6FF40F07584}"/>
              </a:ext>
            </a:extLst>
          </p:cNvPr>
          <p:cNvSpPr txBox="1"/>
          <p:nvPr/>
        </p:nvSpPr>
        <p:spPr>
          <a:xfrm>
            <a:off x="877993" y="1378605"/>
            <a:ext cx="982465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select </a:t>
            </a:r>
            <a:r>
              <a:rPr lang="en-US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xfer_amount</a:t>
            </a: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, at, type, </a:t>
            </a:r>
            <a:r>
              <a:rPr lang="en-US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from_msisdn</a:t>
            </a: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to_msisdn</a:t>
            </a:r>
            <a:endParaRPr lang="en-US" sz="1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from `</a:t>
            </a:r>
            <a:r>
              <a:rPr lang="en-US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osv-nirvana.niger.xfers</a:t>
            </a: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` </a:t>
            </a:r>
          </a:p>
          <a:p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where 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`at`&gt;=cast('2017-07-01T12:00:00' as timestamp) and `at`&lt;cast('2017-07-01T13:00:00' as timestamp)</a:t>
            </a:r>
          </a:p>
          <a:p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and (</a:t>
            </a:r>
          </a:p>
          <a:p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from_msisdn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='90912345’</a:t>
            </a:r>
          </a:p>
          <a:p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  or (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from_msisdn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in (</a:t>
            </a:r>
          </a:p>
          <a:p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select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to_msisdn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from `</a:t>
            </a:r>
            <a:r>
              <a:rPr lang="en-US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osv-nirvana.niger.xfers</a:t>
            </a: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` </a:t>
            </a:r>
          </a:p>
          <a:p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where `at`&gt;=cast('2017-07-01T12:00:00' as timestamp) </a:t>
            </a:r>
          </a:p>
          <a:p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and `at`&lt;cast('2017-07-01T13:00:00' as timestamp)</a:t>
            </a:r>
          </a:p>
          <a:p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and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from_msisdn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='90912345'</a:t>
            </a: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))</a:t>
            </a:r>
          </a:p>
          <a:p>
            <a:endParaRPr lang="en-US" sz="1200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  or (</a:t>
            </a:r>
          </a:p>
          <a:p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from_msisdn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in (</a:t>
            </a:r>
          </a:p>
          <a:p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select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to_msisdn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from `</a:t>
            </a:r>
            <a:r>
              <a:rPr lang="en-US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osv-nirvana.niger.xfers</a:t>
            </a: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` </a:t>
            </a:r>
          </a:p>
          <a:p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where `at`&gt;=cast('2017-07-01T12:00:00' as timestamp) </a:t>
            </a:r>
          </a:p>
          <a:p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and `at`&lt;cast('2017-07-01T13:00:00' as timestamp</a:t>
            </a:r>
          </a:p>
          <a:p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and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from_msisdn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in (</a:t>
            </a:r>
          </a:p>
          <a:p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select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to_msisdn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from `</a:t>
            </a:r>
            <a:r>
              <a:rPr lang="en-US" sz="1200" dirty="0" err="1">
                <a:latin typeface="Courier New" panose="02070309020205020404" pitchFamily="49" charset="0"/>
                <a:cs typeface="Courier New" panose="02070309020205020404" pitchFamily="49" charset="0"/>
              </a:rPr>
              <a:t>osv-nirvana.niger.xfers</a:t>
            </a: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` </a:t>
            </a:r>
          </a:p>
          <a:p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where `at`&gt;=cast('2017-07-01T12:00:00' as timestamp) </a:t>
            </a:r>
          </a:p>
          <a:p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and `at`&lt;cast('2017-07-01T13:00:00' as timestamp)</a:t>
            </a:r>
          </a:p>
          <a:p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   and </a:t>
            </a:r>
            <a:r>
              <a:rPr lang="en-US" sz="12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from_msisdn</a:t>
            </a:r>
            <a:r>
              <a:rPr lang="en-US" sz="1200" b="1" dirty="0">
                <a:latin typeface="Courier New" panose="02070309020205020404" pitchFamily="49" charset="0"/>
                <a:cs typeface="Courier New" panose="02070309020205020404" pitchFamily="49" charset="0"/>
              </a:rPr>
              <a:t>='90912345'</a:t>
            </a:r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)))</a:t>
            </a:r>
          </a:p>
          <a:p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…</a:t>
            </a:r>
          </a:p>
          <a:p>
            <a:r>
              <a:rPr lang="en-US" sz="1200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</p:txBody>
      </p:sp>
      <p:sp>
        <p:nvSpPr>
          <p:cNvPr id="42" name="Rounded Rectangle 41">
            <a:extLst>
              <a:ext uri="{FF2B5EF4-FFF2-40B4-BE49-F238E27FC236}">
                <a16:creationId xmlns:a16="http://schemas.microsoft.com/office/drawing/2014/main" id="{E03A239F-139C-C949-9B09-B0203CE3138D}"/>
              </a:ext>
            </a:extLst>
          </p:cNvPr>
          <p:cNvSpPr/>
          <p:nvPr/>
        </p:nvSpPr>
        <p:spPr>
          <a:xfrm>
            <a:off x="10617248" y="2012391"/>
            <a:ext cx="720080" cy="216024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xfer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1F8178B2-57EF-6A4A-A794-3C99794252FC}"/>
              </a:ext>
            </a:extLst>
          </p:cNvPr>
          <p:cNvSpPr txBox="1"/>
          <p:nvPr/>
        </p:nvSpPr>
        <p:spPr>
          <a:xfrm>
            <a:off x="10491090" y="3334053"/>
            <a:ext cx="10032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from=origin</a:t>
            </a:r>
          </a:p>
        </p:txBody>
      </p:sp>
      <p:sp>
        <p:nvSpPr>
          <p:cNvPr id="44" name="Rounded Rectangle 43">
            <a:extLst>
              <a:ext uri="{FF2B5EF4-FFF2-40B4-BE49-F238E27FC236}">
                <a16:creationId xmlns:a16="http://schemas.microsoft.com/office/drawing/2014/main" id="{FFFB0DF7-217F-D148-82C5-9F1B8CBF34A7}"/>
              </a:ext>
            </a:extLst>
          </p:cNvPr>
          <p:cNvSpPr/>
          <p:nvPr/>
        </p:nvSpPr>
        <p:spPr>
          <a:xfrm>
            <a:off x="10627365" y="2620149"/>
            <a:ext cx="720080" cy="216024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xfer</a:t>
            </a:r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5DC23BF5-CF53-7A4D-9F8C-F24087CD2139}"/>
              </a:ext>
            </a:extLst>
          </p:cNvPr>
          <p:cNvCxnSpPr>
            <a:cxnSpLocks/>
            <a:stCxn id="47" idx="0"/>
          </p:cNvCxnSpPr>
          <p:nvPr/>
        </p:nvCxnSpPr>
        <p:spPr>
          <a:xfrm flipV="1">
            <a:off x="10987405" y="2836173"/>
            <a:ext cx="0" cy="312028"/>
          </a:xfrm>
          <a:prstGeom prst="straightConnector1">
            <a:avLst/>
          </a:prstGeom>
          <a:ln>
            <a:solidFill>
              <a:schemeClr val="tx2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id="{0BB7280D-170E-1847-A0C7-1B3B6A13F7AE}"/>
              </a:ext>
            </a:extLst>
          </p:cNvPr>
          <p:cNvSpPr txBox="1"/>
          <p:nvPr/>
        </p:nvSpPr>
        <p:spPr>
          <a:xfrm>
            <a:off x="10968208" y="2875198"/>
            <a:ext cx="3792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to</a:t>
            </a:r>
          </a:p>
        </p:txBody>
      </p:sp>
      <p:sp>
        <p:nvSpPr>
          <p:cNvPr id="47" name="Rounded Rectangle 46">
            <a:extLst>
              <a:ext uri="{FF2B5EF4-FFF2-40B4-BE49-F238E27FC236}">
                <a16:creationId xmlns:a16="http://schemas.microsoft.com/office/drawing/2014/main" id="{1481523C-2673-D241-9E3B-7F8DF739F755}"/>
              </a:ext>
            </a:extLst>
          </p:cNvPr>
          <p:cNvSpPr/>
          <p:nvPr/>
        </p:nvSpPr>
        <p:spPr>
          <a:xfrm>
            <a:off x="10627365" y="3148201"/>
            <a:ext cx="720080" cy="216024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xfer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FF1E7CC-5C69-4148-83B8-7974AC703091}"/>
              </a:ext>
            </a:extLst>
          </p:cNvPr>
          <p:cNvSpPr txBox="1"/>
          <p:nvPr/>
        </p:nvSpPr>
        <p:spPr>
          <a:xfrm>
            <a:off x="10454683" y="5095252"/>
            <a:ext cx="10560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from=origin</a:t>
            </a:r>
          </a:p>
        </p:txBody>
      </p:sp>
      <p:sp>
        <p:nvSpPr>
          <p:cNvPr id="49" name="Rounded Rectangle 48">
            <a:extLst>
              <a:ext uri="{FF2B5EF4-FFF2-40B4-BE49-F238E27FC236}">
                <a16:creationId xmlns:a16="http://schemas.microsoft.com/office/drawing/2014/main" id="{91A71E67-9EA3-3841-B6A3-DDC3AB4B78E2}"/>
              </a:ext>
            </a:extLst>
          </p:cNvPr>
          <p:cNvSpPr/>
          <p:nvPr/>
        </p:nvSpPr>
        <p:spPr>
          <a:xfrm>
            <a:off x="10617319" y="4393672"/>
            <a:ext cx="720080" cy="216024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xfer</a:t>
            </a:r>
          </a:p>
        </p:txBody>
      </p: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29C9FC97-2644-AA44-BFF3-4C9B315FAA27}"/>
              </a:ext>
            </a:extLst>
          </p:cNvPr>
          <p:cNvCxnSpPr>
            <a:cxnSpLocks/>
            <a:stCxn id="52" idx="0"/>
          </p:cNvCxnSpPr>
          <p:nvPr/>
        </p:nvCxnSpPr>
        <p:spPr>
          <a:xfrm flipV="1">
            <a:off x="10977359" y="4609696"/>
            <a:ext cx="0" cy="312028"/>
          </a:xfrm>
          <a:prstGeom prst="straightConnector1">
            <a:avLst/>
          </a:prstGeom>
          <a:ln>
            <a:solidFill>
              <a:schemeClr val="tx2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5AD60D52-D8E2-534A-B4E2-07982CF73E2A}"/>
              </a:ext>
            </a:extLst>
          </p:cNvPr>
          <p:cNvSpPr txBox="1"/>
          <p:nvPr/>
        </p:nvSpPr>
        <p:spPr>
          <a:xfrm>
            <a:off x="11037507" y="4644725"/>
            <a:ext cx="3255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to</a:t>
            </a:r>
          </a:p>
        </p:txBody>
      </p:sp>
      <p:sp>
        <p:nvSpPr>
          <p:cNvPr id="52" name="Rounded Rectangle 51">
            <a:extLst>
              <a:ext uri="{FF2B5EF4-FFF2-40B4-BE49-F238E27FC236}">
                <a16:creationId xmlns:a16="http://schemas.microsoft.com/office/drawing/2014/main" id="{9CF62A19-AC38-AD4D-B763-75AE39AE3952}"/>
              </a:ext>
            </a:extLst>
          </p:cNvPr>
          <p:cNvSpPr/>
          <p:nvPr/>
        </p:nvSpPr>
        <p:spPr>
          <a:xfrm>
            <a:off x="10617319" y="4921724"/>
            <a:ext cx="720080" cy="216024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xfer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890FD132-1A6C-9C49-B993-2E78072575A1}"/>
              </a:ext>
            </a:extLst>
          </p:cNvPr>
          <p:cNvSpPr txBox="1"/>
          <p:nvPr/>
        </p:nvSpPr>
        <p:spPr>
          <a:xfrm>
            <a:off x="10499681" y="2190434"/>
            <a:ext cx="9946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from=origin</a:t>
            </a:r>
          </a:p>
        </p:txBody>
      </p:sp>
      <p:sp>
        <p:nvSpPr>
          <p:cNvPr id="54" name="Rounded Rectangle 53">
            <a:extLst>
              <a:ext uri="{FF2B5EF4-FFF2-40B4-BE49-F238E27FC236}">
                <a16:creationId xmlns:a16="http://schemas.microsoft.com/office/drawing/2014/main" id="{D0E042EB-9793-AD45-9C11-B17877B8828A}"/>
              </a:ext>
            </a:extLst>
          </p:cNvPr>
          <p:cNvSpPr/>
          <p:nvPr/>
        </p:nvSpPr>
        <p:spPr>
          <a:xfrm>
            <a:off x="10617319" y="3850115"/>
            <a:ext cx="720080" cy="216024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xfer</a:t>
            </a:r>
          </a:p>
        </p:txBody>
      </p: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EAEA20C5-0708-D341-9165-E36CD540B1D3}"/>
              </a:ext>
            </a:extLst>
          </p:cNvPr>
          <p:cNvCxnSpPr>
            <a:cxnSpLocks/>
          </p:cNvCxnSpPr>
          <p:nvPr/>
        </p:nvCxnSpPr>
        <p:spPr>
          <a:xfrm flipV="1">
            <a:off x="10977359" y="4066139"/>
            <a:ext cx="0" cy="312028"/>
          </a:xfrm>
          <a:prstGeom prst="straightConnector1">
            <a:avLst/>
          </a:prstGeom>
          <a:ln>
            <a:solidFill>
              <a:schemeClr val="tx2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878E0148-3FEF-EB44-86F6-9A572114C4F8}"/>
              </a:ext>
            </a:extLst>
          </p:cNvPr>
          <p:cNvSpPr txBox="1"/>
          <p:nvPr/>
        </p:nvSpPr>
        <p:spPr>
          <a:xfrm>
            <a:off x="11011828" y="4098511"/>
            <a:ext cx="3255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to</a:t>
            </a:r>
          </a:p>
        </p:txBody>
      </p: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039874D9-0D99-6844-8773-ACB2B51A3A65}"/>
              </a:ext>
            </a:extLst>
          </p:cNvPr>
          <p:cNvCxnSpPr>
            <a:cxnSpLocks/>
          </p:cNvCxnSpPr>
          <p:nvPr/>
        </p:nvCxnSpPr>
        <p:spPr>
          <a:xfrm flipH="1">
            <a:off x="3362453" y="2109405"/>
            <a:ext cx="7254795" cy="139405"/>
          </a:xfrm>
          <a:prstGeom prst="straightConnector1">
            <a:avLst/>
          </a:prstGeom>
          <a:ln>
            <a:solidFill>
              <a:schemeClr val="tx2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917457C5-0F89-8042-B0F6-EC8BE6C08EE7}"/>
              </a:ext>
            </a:extLst>
          </p:cNvPr>
          <p:cNvCxnSpPr>
            <a:cxnSpLocks/>
          </p:cNvCxnSpPr>
          <p:nvPr/>
        </p:nvCxnSpPr>
        <p:spPr>
          <a:xfrm flipH="1" flipV="1">
            <a:off x="3083860" y="2596864"/>
            <a:ext cx="7533388" cy="122723"/>
          </a:xfrm>
          <a:prstGeom prst="straightConnector1">
            <a:avLst/>
          </a:prstGeom>
          <a:ln>
            <a:solidFill>
              <a:schemeClr val="tx2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267FFD84-76CC-FE4B-BF88-7C7011CF5947}"/>
              </a:ext>
            </a:extLst>
          </p:cNvPr>
          <p:cNvCxnSpPr>
            <a:cxnSpLocks/>
          </p:cNvCxnSpPr>
          <p:nvPr/>
        </p:nvCxnSpPr>
        <p:spPr>
          <a:xfrm flipH="1" flipV="1">
            <a:off x="3083859" y="3870369"/>
            <a:ext cx="7533389" cy="94941"/>
          </a:xfrm>
          <a:prstGeom prst="straightConnector1">
            <a:avLst/>
          </a:prstGeom>
          <a:ln>
            <a:solidFill>
              <a:schemeClr val="tx2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89756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B67CB494-8751-CC42-8A3F-2F62C559062B}" vid="{C7EBECAC-C58A-6A4E-926C-68DABF7ED14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413</TotalTime>
  <Words>707</Words>
  <Application>Microsoft Macintosh PowerPoint</Application>
  <PresentationFormat>Widescreen</PresentationFormat>
  <Paragraphs>140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Courier New</vt:lpstr>
      <vt:lpstr>Office Theme</vt:lpstr>
      <vt:lpstr>Mobile Money  in Africa</vt:lpstr>
      <vt:lpstr>Problem Statement</vt:lpstr>
      <vt:lpstr>Graph Properties</vt:lpstr>
      <vt:lpstr>SPARQL – union challenges</vt:lpstr>
      <vt:lpstr>GraphQL - tree projections</vt:lpstr>
      <vt:lpstr>BigQuery – recursive selections / same table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Mobile Money  in Sub-Saharan Africa</dc:title>
  <dc:creator>Alex Miłowski</dc:creator>
  <cp:lastModifiedBy>Alex Miłowski</cp:lastModifiedBy>
  <cp:revision>13</cp:revision>
  <dcterms:created xsi:type="dcterms:W3CDTF">2019-02-25T21:53:40Z</dcterms:created>
  <dcterms:modified xsi:type="dcterms:W3CDTF">2019-03-01T00:03:19Z</dcterms:modified>
</cp:coreProperties>
</file>